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97675" cy="9926638"/>
  <p:defaultTextStyle>
    <a:defPPr>
      <a:defRPr lang="pt-PT"/>
    </a:defPPr>
    <a:lvl1pPr marL="0" algn="l" defTabSz="957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45" algn="l" defTabSz="957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88" algn="l" defTabSz="957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833" algn="l" defTabSz="957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776" algn="l" defTabSz="957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721" algn="l" defTabSz="957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666" algn="l" defTabSz="957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609" algn="l" defTabSz="957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554" algn="l" defTabSz="957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80" d="100"/>
          <a:sy n="180" d="100"/>
        </p:scale>
        <p:origin x="-186" y="589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399"/>
            <a:ext cx="4800600" cy="25315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8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739D-3280-4238-9002-C9A4668492D7}" type="datetimeFigureOut">
              <a:rPr lang="pt-PT" smtClean="0"/>
              <a:t>05-09-2013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FE5C5-8F35-46B2-8E7E-C6DBA84637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07297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739D-3280-4238-9002-C9A4668492D7}" type="datetimeFigureOut">
              <a:rPr lang="pt-PT" smtClean="0"/>
              <a:t>05-09-2013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FE5C5-8F35-46B2-8E7E-C6DBA84637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5305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8" y="529698"/>
            <a:ext cx="1157288" cy="1126807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8"/>
            <a:ext cx="3357563" cy="1126807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739D-3280-4238-9002-C9A4668492D7}" type="datetimeFigureOut">
              <a:rPr lang="pt-PT" smtClean="0"/>
              <a:t>05-09-2013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FE5C5-8F35-46B2-8E7E-C6DBA84637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12786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739D-3280-4238-9002-C9A4668492D7}" type="datetimeFigureOut">
              <a:rPr lang="pt-PT" smtClean="0"/>
              <a:t>05-09-2013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FE5C5-8F35-46B2-8E7E-C6DBA84637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15436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4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8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83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77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7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66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60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5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739D-3280-4238-9002-C9A4668492D7}" type="datetimeFigureOut">
              <a:rPr lang="pt-PT" smtClean="0"/>
              <a:t>05-09-2013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FE5C5-8F35-46B2-8E7E-C6DBA84637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01228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257175" y="3081867"/>
            <a:ext cx="2257425" cy="871590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2628900" y="3081867"/>
            <a:ext cx="2257425" cy="871590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739D-3280-4238-9002-C9A4668492D7}" type="datetimeFigureOut">
              <a:rPr lang="pt-PT" smtClean="0"/>
              <a:t>05-09-2013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FE5C5-8F35-46B2-8E7E-C6DBA84637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72744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45" indent="0">
              <a:buNone/>
              <a:defRPr sz="2100" b="1"/>
            </a:lvl2pPr>
            <a:lvl3pPr marL="957888" indent="0">
              <a:buNone/>
              <a:defRPr sz="1900" b="1"/>
            </a:lvl3pPr>
            <a:lvl4pPr marL="1436833" indent="0">
              <a:buNone/>
              <a:defRPr sz="1600" b="1"/>
            </a:lvl4pPr>
            <a:lvl5pPr marL="1915776" indent="0">
              <a:buNone/>
              <a:defRPr sz="1600" b="1"/>
            </a:lvl5pPr>
            <a:lvl6pPr marL="2394721" indent="0">
              <a:buNone/>
              <a:defRPr sz="1600" b="1"/>
            </a:lvl6pPr>
            <a:lvl7pPr marL="2873666" indent="0">
              <a:buNone/>
              <a:defRPr sz="1600" b="1"/>
            </a:lvl7pPr>
            <a:lvl8pPr marL="3352609" indent="0">
              <a:buNone/>
              <a:defRPr sz="1600" b="1"/>
            </a:lvl8pPr>
            <a:lvl9pPr marL="3831554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45" indent="0">
              <a:buNone/>
              <a:defRPr sz="2100" b="1"/>
            </a:lvl2pPr>
            <a:lvl3pPr marL="957888" indent="0">
              <a:buNone/>
              <a:defRPr sz="1900" b="1"/>
            </a:lvl3pPr>
            <a:lvl4pPr marL="1436833" indent="0">
              <a:buNone/>
              <a:defRPr sz="1600" b="1"/>
            </a:lvl4pPr>
            <a:lvl5pPr marL="1915776" indent="0">
              <a:buNone/>
              <a:defRPr sz="1600" b="1"/>
            </a:lvl5pPr>
            <a:lvl6pPr marL="2394721" indent="0">
              <a:buNone/>
              <a:defRPr sz="1600" b="1"/>
            </a:lvl6pPr>
            <a:lvl7pPr marL="2873666" indent="0">
              <a:buNone/>
              <a:defRPr sz="1600" b="1"/>
            </a:lvl7pPr>
            <a:lvl8pPr marL="3352609" indent="0">
              <a:buNone/>
              <a:defRPr sz="1600" b="1"/>
            </a:lvl8pPr>
            <a:lvl9pPr marL="3831554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739D-3280-4238-9002-C9A4668492D7}" type="datetimeFigureOut">
              <a:rPr lang="pt-PT" smtClean="0"/>
              <a:t>05-09-2013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FE5C5-8F35-46B2-8E7E-C6DBA84637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2786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739D-3280-4238-9002-C9A4668492D7}" type="datetimeFigureOut">
              <a:rPr lang="pt-PT" smtClean="0"/>
              <a:t>05-09-2013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FE5C5-8F35-46B2-8E7E-C6DBA84637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33667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739D-3280-4238-9002-C9A4668492D7}" type="datetimeFigureOut">
              <a:rPr lang="pt-PT" smtClean="0"/>
              <a:t>05-09-2013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FE5C5-8F35-46B2-8E7E-C6DBA84637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3987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4406"/>
            <a:ext cx="2256235" cy="1678516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3" cy="845449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500"/>
            </a:lvl1pPr>
            <a:lvl2pPr marL="478945" indent="0">
              <a:buNone/>
              <a:defRPr sz="1300"/>
            </a:lvl2pPr>
            <a:lvl3pPr marL="957888" indent="0">
              <a:buNone/>
              <a:defRPr sz="1000"/>
            </a:lvl3pPr>
            <a:lvl4pPr marL="1436833" indent="0">
              <a:buNone/>
              <a:defRPr sz="900"/>
            </a:lvl4pPr>
            <a:lvl5pPr marL="1915776" indent="0">
              <a:buNone/>
              <a:defRPr sz="900"/>
            </a:lvl5pPr>
            <a:lvl6pPr marL="2394721" indent="0">
              <a:buNone/>
              <a:defRPr sz="900"/>
            </a:lvl6pPr>
            <a:lvl7pPr marL="2873666" indent="0">
              <a:buNone/>
              <a:defRPr sz="900"/>
            </a:lvl7pPr>
            <a:lvl8pPr marL="3352609" indent="0">
              <a:buNone/>
              <a:defRPr sz="900"/>
            </a:lvl8pPr>
            <a:lvl9pPr marL="3831554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739D-3280-4238-9002-C9A4668492D7}" type="datetimeFigureOut">
              <a:rPr lang="pt-PT" smtClean="0"/>
              <a:t>05-09-2013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FE5C5-8F35-46B2-8E7E-C6DBA84637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47812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945" indent="0">
              <a:buNone/>
              <a:defRPr sz="2900"/>
            </a:lvl2pPr>
            <a:lvl3pPr marL="957888" indent="0">
              <a:buNone/>
              <a:defRPr sz="2500"/>
            </a:lvl3pPr>
            <a:lvl4pPr marL="1436833" indent="0">
              <a:buNone/>
              <a:defRPr sz="2100"/>
            </a:lvl4pPr>
            <a:lvl5pPr marL="1915776" indent="0">
              <a:buNone/>
              <a:defRPr sz="2100"/>
            </a:lvl5pPr>
            <a:lvl6pPr marL="2394721" indent="0">
              <a:buNone/>
              <a:defRPr sz="2100"/>
            </a:lvl6pPr>
            <a:lvl7pPr marL="2873666" indent="0">
              <a:buNone/>
              <a:defRPr sz="2100"/>
            </a:lvl7pPr>
            <a:lvl8pPr marL="3352609" indent="0">
              <a:buNone/>
              <a:defRPr sz="2100"/>
            </a:lvl8pPr>
            <a:lvl9pPr marL="3831554" indent="0">
              <a:buNone/>
              <a:defRPr sz="21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945" indent="0">
              <a:buNone/>
              <a:defRPr sz="1300"/>
            </a:lvl2pPr>
            <a:lvl3pPr marL="957888" indent="0">
              <a:buNone/>
              <a:defRPr sz="1000"/>
            </a:lvl3pPr>
            <a:lvl4pPr marL="1436833" indent="0">
              <a:buNone/>
              <a:defRPr sz="900"/>
            </a:lvl4pPr>
            <a:lvl5pPr marL="1915776" indent="0">
              <a:buNone/>
              <a:defRPr sz="900"/>
            </a:lvl5pPr>
            <a:lvl6pPr marL="2394721" indent="0">
              <a:buNone/>
              <a:defRPr sz="900"/>
            </a:lvl6pPr>
            <a:lvl7pPr marL="2873666" indent="0">
              <a:buNone/>
              <a:defRPr sz="900"/>
            </a:lvl7pPr>
            <a:lvl8pPr marL="3352609" indent="0">
              <a:buNone/>
              <a:defRPr sz="900"/>
            </a:lvl8pPr>
            <a:lvl9pPr marL="3831554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739D-3280-4238-9002-C9A4668492D7}" type="datetimeFigureOut">
              <a:rPr lang="pt-PT" smtClean="0"/>
              <a:t>05-09-2013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FE5C5-8F35-46B2-8E7E-C6DBA84637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88200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5789" tIns="47894" rIns="95789" bIns="47894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1"/>
          </a:xfrm>
          <a:prstGeom prst="rect">
            <a:avLst/>
          </a:prstGeom>
        </p:spPr>
        <p:txBody>
          <a:bodyPr vert="horz" lIns="95789" tIns="47894" rIns="95789" bIns="47894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5789" tIns="47894" rIns="95789" bIns="47894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E739D-3280-4238-9002-C9A4668492D7}" type="datetimeFigureOut">
              <a:rPr lang="pt-PT" smtClean="0"/>
              <a:t>05-09-2013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5789" tIns="47894" rIns="95789" bIns="47894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5789" tIns="47894" rIns="95789" bIns="47894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FE5C5-8F35-46B2-8E7E-C6DBA84637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751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888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208" indent="-359208" algn="l" defTabSz="957888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84" indent="-299340" algn="l" defTabSz="957888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361" indent="-239472" algn="l" defTabSz="957888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305" indent="-239472" algn="l" defTabSz="957888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249" indent="-239472" algn="l" defTabSz="957888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4193" indent="-239472" algn="l" defTabSz="95788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3137" indent="-239472" algn="l" defTabSz="95788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2082" indent="-239472" algn="l" defTabSz="95788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1026" indent="-239472" algn="l" defTabSz="95788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5788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45" algn="l" defTabSz="95788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88" algn="l" defTabSz="95788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833" algn="l" defTabSz="95788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776" algn="l" defTabSz="95788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721" algn="l" defTabSz="95788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666" algn="l" defTabSz="95788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609" algn="l" defTabSz="95788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554" algn="l" defTabSz="95788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ângulo 18"/>
          <p:cNvSpPr/>
          <p:nvPr/>
        </p:nvSpPr>
        <p:spPr>
          <a:xfrm>
            <a:off x="188639" y="8589404"/>
            <a:ext cx="4608513" cy="1800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5400000" sx="102000" sy="102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6" name="Rectângulo 25"/>
          <p:cNvSpPr/>
          <p:nvPr/>
        </p:nvSpPr>
        <p:spPr>
          <a:xfrm>
            <a:off x="1" y="9580040"/>
            <a:ext cx="6858000" cy="33104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99392" y="0"/>
            <a:ext cx="7056784" cy="1784648"/>
          </a:xfrm>
          <a:solidFill>
            <a:schemeClr val="accent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pt-PT" sz="1800" b="1" dirty="0">
                <a:solidFill>
                  <a:schemeClr val="bg1"/>
                </a:solidFill>
              </a:rPr>
              <a:t>VALIDADE ESTRUTURAL DO QUESTIONÁRIO DE ATITUDES FACE ÀS CIÊNCIAS </a:t>
            </a:r>
            <a:r>
              <a:rPr lang="pt-PT" sz="1800" b="1" dirty="0" smtClean="0">
                <a:solidFill>
                  <a:schemeClr val="bg1"/>
                </a:solidFill>
              </a:rPr>
              <a:t>NATURAIS: </a:t>
            </a:r>
            <a:r>
              <a:rPr lang="pt-PT" sz="1800" b="1" dirty="0" smtClean="0">
                <a:solidFill>
                  <a:schemeClr val="bg1"/>
                </a:solidFill>
              </a:rPr>
              <a:t>ESTUDO </a:t>
            </a:r>
            <a:r>
              <a:rPr lang="pt-PT" sz="1800" b="1" dirty="0">
                <a:solidFill>
                  <a:schemeClr val="bg1"/>
                </a:solidFill>
              </a:rPr>
              <a:t>COM ALUNOS DO </a:t>
            </a:r>
            <a:r>
              <a:rPr lang="pt-PT" sz="1800" b="1" dirty="0" smtClean="0">
                <a:solidFill>
                  <a:schemeClr val="bg1"/>
                </a:solidFill>
              </a:rPr>
              <a:t>9º </a:t>
            </a:r>
            <a:r>
              <a:rPr lang="pt-PT" sz="1800" b="1" dirty="0">
                <a:solidFill>
                  <a:schemeClr val="bg1"/>
                </a:solidFill>
              </a:rPr>
              <a:t>ANO DO ENSINO BÁSICO PORTUGUÊS</a:t>
            </a:r>
            <a:r>
              <a:rPr lang="pt-PT" sz="1800" b="1" baseline="30000" dirty="0" smtClean="0">
                <a:solidFill>
                  <a:schemeClr val="bg1"/>
                </a:solidFill>
              </a:rPr>
              <a:t>1</a:t>
            </a:r>
            <a:r>
              <a:rPr lang="pt-PT" sz="1800" b="1" dirty="0" smtClean="0">
                <a:solidFill>
                  <a:schemeClr val="bg1"/>
                </a:solidFill>
              </a:rPr>
              <a:t> </a:t>
            </a:r>
            <a:r>
              <a:rPr lang="pt-PT" sz="1500" dirty="0">
                <a:solidFill>
                  <a:schemeClr val="bg1"/>
                </a:solidFill>
              </a:rPr>
              <a:t/>
            </a:r>
            <a:br>
              <a:rPr lang="pt-PT" sz="1500" dirty="0">
                <a:solidFill>
                  <a:schemeClr val="bg1"/>
                </a:solidFill>
              </a:rPr>
            </a:br>
            <a:r>
              <a:rPr lang="pt-PT" sz="300" dirty="0">
                <a:solidFill>
                  <a:schemeClr val="bg1"/>
                </a:solidFill>
              </a:rPr>
              <a:t>   </a:t>
            </a:r>
            <a:r>
              <a:rPr lang="pt-PT" sz="1500" dirty="0">
                <a:solidFill>
                  <a:schemeClr val="bg1"/>
                </a:solidFill>
              </a:rPr>
              <a:t/>
            </a:r>
            <a:br>
              <a:rPr lang="pt-PT" sz="1500" dirty="0">
                <a:solidFill>
                  <a:schemeClr val="bg1"/>
                </a:solidFill>
              </a:rPr>
            </a:br>
            <a:r>
              <a:rPr lang="pt-PT" sz="1200" dirty="0" smtClean="0">
                <a:solidFill>
                  <a:schemeClr val="bg1"/>
                </a:solidFill>
              </a:rPr>
              <a:t>António Neto*, </a:t>
            </a:r>
            <a:r>
              <a:rPr lang="pt-PT" sz="1200" dirty="0">
                <a:solidFill>
                  <a:schemeClr val="bg1"/>
                </a:solidFill>
              </a:rPr>
              <a:t>Adelinda </a:t>
            </a:r>
            <a:r>
              <a:rPr lang="pt-PT" sz="1200" dirty="0" smtClean="0">
                <a:solidFill>
                  <a:schemeClr val="bg1"/>
                </a:solidFill>
              </a:rPr>
              <a:t>Candeias**, </a:t>
            </a:r>
            <a:r>
              <a:rPr lang="pt-PT" sz="1200" dirty="0">
                <a:solidFill>
                  <a:schemeClr val="bg1"/>
                </a:solidFill>
              </a:rPr>
              <a:t>Nicole Rebelo</a:t>
            </a:r>
            <a:r>
              <a:rPr lang="pt-PT" sz="1200" dirty="0" smtClean="0">
                <a:solidFill>
                  <a:schemeClr val="bg1"/>
                </a:solidFill>
              </a:rPr>
              <a:t>***, </a:t>
            </a:r>
            <a:r>
              <a:rPr lang="pt-PT" sz="1200" dirty="0">
                <a:solidFill>
                  <a:schemeClr val="bg1"/>
                </a:solidFill>
              </a:rPr>
              <a:t>Diana Varelas</a:t>
            </a:r>
            <a:r>
              <a:rPr lang="pt-PT" sz="1200" dirty="0" smtClean="0">
                <a:solidFill>
                  <a:schemeClr val="bg1"/>
                </a:solidFill>
              </a:rPr>
              <a:t>*** </a:t>
            </a:r>
            <a:r>
              <a:rPr lang="pt-PT" sz="1200" dirty="0">
                <a:solidFill>
                  <a:schemeClr val="bg1"/>
                </a:solidFill>
              </a:rPr>
              <a:t>&amp; António M. </a:t>
            </a:r>
            <a:r>
              <a:rPr lang="pt-PT" sz="1200" dirty="0" smtClean="0">
                <a:solidFill>
                  <a:schemeClr val="bg1"/>
                </a:solidFill>
              </a:rPr>
              <a:t>Diniz**</a:t>
            </a:r>
            <a:r>
              <a:rPr lang="pt-PT" sz="1200" dirty="0">
                <a:solidFill>
                  <a:schemeClr val="bg1"/>
                </a:solidFill>
              </a:rPr>
              <a:t/>
            </a:r>
            <a:br>
              <a:rPr lang="pt-PT" sz="1200" dirty="0">
                <a:solidFill>
                  <a:schemeClr val="bg1"/>
                </a:solidFill>
              </a:rPr>
            </a:br>
            <a:r>
              <a:rPr lang="pt-PT" sz="1100" dirty="0" smtClean="0">
                <a:solidFill>
                  <a:schemeClr val="bg1"/>
                </a:solidFill>
              </a:rPr>
              <a:t>*Departamento de Pedagogia e Educação, Universidade de Évora </a:t>
            </a:r>
            <a:r>
              <a:rPr lang="pt-PT" sz="1100" dirty="0" smtClean="0">
                <a:solidFill>
                  <a:schemeClr val="bg1"/>
                </a:solidFill>
              </a:rPr>
              <a:t>– Portugal </a:t>
            </a:r>
            <a:r>
              <a:rPr lang="pt-PT" sz="1200" dirty="0" smtClean="0">
                <a:solidFill>
                  <a:schemeClr val="bg1"/>
                </a:solidFill>
              </a:rPr>
              <a:t/>
            </a:r>
            <a:br>
              <a:rPr lang="pt-PT" sz="1200" dirty="0" smtClean="0">
                <a:solidFill>
                  <a:schemeClr val="bg1"/>
                </a:solidFill>
              </a:rPr>
            </a:br>
            <a:r>
              <a:rPr lang="pt-PT" sz="1200" dirty="0" smtClean="0">
                <a:solidFill>
                  <a:schemeClr val="bg1"/>
                </a:solidFill>
              </a:rPr>
              <a:t>**</a:t>
            </a:r>
            <a:r>
              <a:rPr lang="pt-PT" sz="1100" dirty="0" smtClean="0">
                <a:solidFill>
                  <a:schemeClr val="bg1"/>
                </a:solidFill>
              </a:rPr>
              <a:t>Departamento de Psicologia, Universidade de Évora </a:t>
            </a:r>
            <a:r>
              <a:rPr lang="pt-PT" sz="1100" dirty="0">
                <a:solidFill>
                  <a:schemeClr val="bg1"/>
                </a:solidFill>
              </a:rPr>
              <a:t>– Portugal</a:t>
            </a:r>
            <a:br>
              <a:rPr lang="pt-PT" sz="1100" dirty="0">
                <a:solidFill>
                  <a:schemeClr val="bg1"/>
                </a:solidFill>
              </a:rPr>
            </a:br>
            <a:r>
              <a:rPr lang="pt-PT" sz="1100" dirty="0" smtClean="0">
                <a:solidFill>
                  <a:schemeClr val="bg1"/>
                </a:solidFill>
              </a:rPr>
              <a:t>***</a:t>
            </a:r>
            <a:r>
              <a:rPr lang="pt-PT" sz="1100" dirty="0" err="1">
                <a:solidFill>
                  <a:schemeClr val="bg1"/>
                </a:solidFill>
              </a:rPr>
              <a:t>CEHFCi</a:t>
            </a:r>
            <a:r>
              <a:rPr lang="pt-PT" sz="1100" dirty="0">
                <a:solidFill>
                  <a:schemeClr val="bg1"/>
                </a:solidFill>
              </a:rPr>
              <a:t>/CIEP, </a:t>
            </a:r>
            <a:r>
              <a:rPr lang="pt-PT" sz="1100" dirty="0" smtClean="0">
                <a:solidFill>
                  <a:schemeClr val="bg1"/>
                </a:solidFill>
              </a:rPr>
              <a:t>Universidade de Évora </a:t>
            </a:r>
            <a:r>
              <a:rPr lang="pt-PT" sz="1100" dirty="0">
                <a:solidFill>
                  <a:schemeClr val="bg1"/>
                </a:solidFill>
              </a:rPr>
              <a:t>– Portugal </a:t>
            </a:r>
            <a:br>
              <a:rPr lang="pt-PT" sz="1100" dirty="0">
                <a:solidFill>
                  <a:schemeClr val="bg1"/>
                </a:solidFill>
              </a:rPr>
            </a:br>
            <a:r>
              <a:rPr lang="pt-PT" sz="1050" dirty="0" smtClean="0">
                <a:solidFill>
                  <a:schemeClr val="bg1"/>
                </a:solidFill>
              </a:rPr>
              <a:t>Contacto: </a:t>
            </a:r>
            <a:r>
              <a:rPr lang="pt-PT" sz="1050" dirty="0">
                <a:solidFill>
                  <a:schemeClr val="bg1"/>
                </a:solidFill>
              </a:rPr>
              <a:t>projectored@gmail.com |http://www.projectored.uevora.pt/</a:t>
            </a:r>
            <a:endParaRPr lang="pt-PT" sz="14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2409" y="2288704"/>
            <a:ext cx="6624736" cy="1155243"/>
          </a:xfrm>
        </p:spPr>
        <p:txBody>
          <a:bodyPr>
            <a:noAutofit/>
          </a:bodyPr>
          <a:lstStyle/>
          <a:p>
            <a:pPr algn="just"/>
            <a:r>
              <a:rPr lang="pt-PT" sz="8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Atitude </a:t>
            </a:r>
            <a:r>
              <a:rPr lang="pt-PT" sz="8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pode ser definida como os sentimentos que uma pessoa tem perante um objeto, baseados nos seus conhecimentos e crenças sobre o </a:t>
            </a:r>
            <a:r>
              <a:rPr lang="pt-PT" sz="8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mesmo </a:t>
            </a:r>
            <a:r>
              <a:rPr lang="pt-PT" sz="8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PT" sz="85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Kind</a:t>
            </a:r>
            <a:r>
              <a:rPr lang="pt-PT" sz="8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Jones</a:t>
            </a:r>
            <a:r>
              <a:rPr lang="pt-PT" sz="8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PT" sz="8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&amp; </a:t>
            </a:r>
            <a:r>
              <a:rPr lang="pt-PT" sz="85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Barmby</a:t>
            </a:r>
            <a:r>
              <a:rPr lang="pt-PT" sz="8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PT" sz="8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2007</a:t>
            </a:r>
            <a:r>
              <a:rPr lang="pt-PT" sz="8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), </a:t>
            </a:r>
            <a:r>
              <a:rPr lang="pt-PT" sz="8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baseando-se esta num </a:t>
            </a:r>
            <a:r>
              <a:rPr lang="pt-PT" sz="8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modelo </a:t>
            </a:r>
            <a:r>
              <a:rPr lang="pt-PT" sz="8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tridimensional de atitudes: </a:t>
            </a:r>
            <a:r>
              <a:rPr lang="pt-PT" sz="8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cognição, afeto e </a:t>
            </a:r>
            <a:r>
              <a:rPr lang="pt-PT" sz="8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comportamento. </a:t>
            </a:r>
            <a:r>
              <a:rPr lang="pt-PT" sz="8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pessoa tem conhecimentos e crenças sobre os </a:t>
            </a:r>
            <a:r>
              <a:rPr lang="pt-PT" sz="8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objetos que </a:t>
            </a:r>
            <a:r>
              <a:rPr lang="pt-PT" sz="8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originam sentimentos sobre </a:t>
            </a:r>
            <a:r>
              <a:rPr lang="pt-PT" sz="8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esses objetos. Em conjunto, </a:t>
            </a:r>
            <a:r>
              <a:rPr lang="pt-PT" sz="8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estas duas componentes </a:t>
            </a:r>
            <a:r>
              <a:rPr lang="pt-PT" sz="8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dirigem o comportamento da pessoa (</a:t>
            </a:r>
            <a:r>
              <a:rPr lang="en-US" sz="85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Barmby</a:t>
            </a:r>
            <a:r>
              <a:rPr lang="en-US" sz="8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Kind, &amp; Jones, 2008</a:t>
            </a:r>
            <a:r>
              <a:rPr lang="pt-PT" sz="8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 </a:t>
            </a:r>
          </a:p>
          <a:p>
            <a:pPr algn="just"/>
            <a:r>
              <a:rPr lang="pt-PT" sz="8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Atitudes </a:t>
            </a:r>
            <a:r>
              <a:rPr lang="pt-PT" sz="8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face às ciências são importantes porque as atitudes podem melhorar os resultados escolares dos alunos e afetar </a:t>
            </a:r>
            <a:r>
              <a:rPr lang="pt-PT" sz="8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 seu </a:t>
            </a:r>
            <a:r>
              <a:rPr lang="pt-PT" sz="8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desempenho. Os alunos que têm atitudes mais positivas têm mais disposição para um melhor desempenho em ciência (</a:t>
            </a:r>
            <a:r>
              <a:rPr lang="pt-PT" sz="85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Liaghatdar</a:t>
            </a:r>
            <a:r>
              <a:rPr lang="pt-PT" sz="8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PT" sz="85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Soltani</a:t>
            </a:r>
            <a:r>
              <a:rPr lang="pt-PT" sz="8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PT" sz="8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&amp; </a:t>
            </a:r>
            <a:r>
              <a:rPr lang="pt-PT" sz="85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Abedi</a:t>
            </a:r>
            <a:r>
              <a:rPr lang="pt-PT" sz="8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2011). </a:t>
            </a:r>
            <a:endParaRPr lang="en-US" sz="8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pt-PT" sz="1900" dirty="0">
              <a:solidFill>
                <a:schemeClr val="tx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88639" y="3872880"/>
            <a:ext cx="1943452" cy="1178558"/>
          </a:xfrm>
          <a:prstGeom prst="rect">
            <a:avLst/>
          </a:prstGeom>
          <a:noFill/>
        </p:spPr>
        <p:txBody>
          <a:bodyPr wrap="square" lIns="95789" tIns="47894" rIns="95789" bIns="47894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pt-PT" sz="850" dirty="0" smtClean="0">
                <a:latin typeface="Arial" pitchFamily="34" charset="0"/>
                <a:cs typeface="Arial" pitchFamily="34" charset="0"/>
              </a:rPr>
              <a:t>Analisar uma medida de atitudes face às ciências naturais, que se pretende tridimensional (segundo os seus autores). A existência de uma medida de AFCN permite-nos conhecer melhor a posição dos alunos face a esta disciplina</a:t>
            </a:r>
            <a:r>
              <a:rPr lang="pt-PT" sz="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20000"/>
              </a:spcBef>
            </a:pPr>
            <a:endParaRPr lang="pt-PT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1577" y="5571708"/>
            <a:ext cx="1970513" cy="2189604"/>
          </a:xfrm>
          <a:prstGeom prst="rect">
            <a:avLst/>
          </a:prstGeom>
          <a:noFill/>
        </p:spPr>
        <p:txBody>
          <a:bodyPr wrap="square" lIns="95789" tIns="47894" rIns="95789" bIns="47894" rtlCol="0">
            <a:spAutoFit/>
          </a:bodyPr>
          <a:lstStyle/>
          <a:p>
            <a:pPr marL="91466" indent="-91466">
              <a:buFont typeface="Arial" pitchFamily="34" charset="0"/>
              <a:buChar char="•"/>
            </a:pPr>
            <a:r>
              <a:rPr lang="en-US" sz="850" dirty="0" smtClean="0">
                <a:latin typeface="Arial" pitchFamily="34" charset="0"/>
                <a:cs typeface="Arial" pitchFamily="34" charset="0"/>
              </a:rPr>
              <a:t>525 </a:t>
            </a:r>
            <a:r>
              <a:rPr lang="en-US" sz="850" dirty="0" err="1" smtClean="0">
                <a:latin typeface="Arial" pitchFamily="34" charset="0"/>
                <a:cs typeface="Arial" pitchFamily="34" charset="0"/>
              </a:rPr>
              <a:t>alunos</a:t>
            </a:r>
            <a:r>
              <a:rPr lang="en-US" sz="850" dirty="0" smtClean="0">
                <a:latin typeface="Arial" pitchFamily="34" charset="0"/>
                <a:cs typeface="Arial" pitchFamily="34" charset="0"/>
              </a:rPr>
              <a:t> do 9º </a:t>
            </a:r>
            <a:r>
              <a:rPr lang="en-US" sz="850" dirty="0" err="1" smtClean="0">
                <a:latin typeface="Arial" pitchFamily="34" charset="0"/>
                <a:cs typeface="Arial" pitchFamily="34" charset="0"/>
              </a:rPr>
              <a:t>Ano</a:t>
            </a:r>
            <a:r>
              <a:rPr lang="en-US" sz="850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n-US" sz="850" dirty="0" err="1" smtClean="0">
                <a:latin typeface="Arial" pitchFamily="34" charset="0"/>
                <a:cs typeface="Arial" pitchFamily="34" charset="0"/>
              </a:rPr>
              <a:t>Ensino</a:t>
            </a:r>
            <a:r>
              <a:rPr lang="en-US" sz="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50" dirty="0" err="1" smtClean="0">
                <a:latin typeface="Arial" pitchFamily="34" charset="0"/>
                <a:cs typeface="Arial" pitchFamily="34" charset="0"/>
              </a:rPr>
              <a:t>Básico</a:t>
            </a:r>
            <a:r>
              <a:rPr lang="en-US" sz="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50" dirty="0" err="1" smtClean="0">
                <a:latin typeface="Arial" pitchFamily="34" charset="0"/>
                <a:cs typeface="Arial" pitchFamily="34" charset="0"/>
              </a:rPr>
              <a:t>Português</a:t>
            </a:r>
            <a:r>
              <a:rPr lang="en-US" sz="850" dirty="0" smtClean="0">
                <a:latin typeface="Arial" pitchFamily="34" charset="0"/>
                <a:cs typeface="Arial" pitchFamily="34" charset="0"/>
              </a:rPr>
              <a:t>.</a:t>
            </a:r>
            <a:endParaRPr lang="pt-PT" sz="850" dirty="0">
              <a:latin typeface="Arial" pitchFamily="34" charset="0"/>
              <a:cs typeface="Arial" pitchFamily="34" charset="0"/>
            </a:endParaRPr>
          </a:p>
          <a:p>
            <a:pPr marL="91466" indent="-91466">
              <a:buFont typeface="Arial" pitchFamily="34" charset="0"/>
              <a:buChar char="•"/>
            </a:pPr>
            <a:r>
              <a:rPr lang="en-US" sz="850" dirty="0" err="1" smtClean="0">
                <a:latin typeface="Arial" pitchFamily="34" charset="0"/>
                <a:cs typeface="Arial" pitchFamily="34" charset="0"/>
              </a:rPr>
              <a:t>Questionário</a:t>
            </a:r>
            <a:r>
              <a:rPr lang="en-US" sz="85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850" dirty="0" err="1" smtClean="0">
                <a:latin typeface="Arial" pitchFamily="34" charset="0"/>
                <a:cs typeface="Arial" pitchFamily="34" charset="0"/>
              </a:rPr>
              <a:t>Atitudes</a:t>
            </a:r>
            <a:r>
              <a:rPr lang="en-US" sz="850" dirty="0" smtClean="0">
                <a:latin typeface="Arial" pitchFamily="34" charset="0"/>
                <a:cs typeface="Arial" pitchFamily="34" charset="0"/>
              </a:rPr>
              <a:t> Face </a:t>
            </a:r>
            <a:r>
              <a:rPr lang="en-US" sz="850" dirty="0" err="1" smtClean="0">
                <a:latin typeface="Arial" pitchFamily="34" charset="0"/>
                <a:cs typeface="Arial" pitchFamily="34" charset="0"/>
              </a:rPr>
              <a:t>às</a:t>
            </a:r>
            <a:r>
              <a:rPr lang="en-US" sz="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50" dirty="0" err="1" smtClean="0">
                <a:latin typeface="Arial" pitchFamily="34" charset="0"/>
                <a:cs typeface="Arial" pitchFamily="34" charset="0"/>
              </a:rPr>
              <a:t>Ciências</a:t>
            </a:r>
            <a:r>
              <a:rPr lang="en-US" sz="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50" dirty="0" err="1" smtClean="0">
                <a:latin typeface="Arial" pitchFamily="34" charset="0"/>
                <a:cs typeface="Arial" pitchFamily="34" charset="0"/>
              </a:rPr>
              <a:t>Naturais</a:t>
            </a:r>
            <a:r>
              <a:rPr lang="en-US" sz="85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850" dirty="0">
              <a:latin typeface="Arial" pitchFamily="34" charset="0"/>
              <a:cs typeface="Arial" pitchFamily="34" charset="0"/>
            </a:endParaRPr>
          </a:p>
          <a:p>
            <a:pPr marL="91466" indent="-91466">
              <a:buFont typeface="Arial" pitchFamily="34" charset="0"/>
              <a:buChar char="•"/>
            </a:pPr>
            <a:r>
              <a:rPr lang="en-US" sz="850" dirty="0" err="1" smtClean="0">
                <a:latin typeface="Arial" pitchFamily="34" charset="0"/>
                <a:cs typeface="Arial" pitchFamily="34" charset="0"/>
              </a:rPr>
              <a:t>Análise</a:t>
            </a:r>
            <a:r>
              <a:rPr lang="en-US" sz="850" dirty="0" smtClean="0">
                <a:latin typeface="Arial" pitchFamily="34" charset="0"/>
                <a:cs typeface="Arial" pitchFamily="34" charset="0"/>
              </a:rPr>
              <a:t> de dados </a:t>
            </a:r>
            <a:r>
              <a:rPr lang="en-US" sz="850" dirty="0" err="1" smtClean="0">
                <a:latin typeface="Arial" pitchFamily="34" charset="0"/>
                <a:cs typeface="Arial" pitchFamily="34" charset="0"/>
              </a:rPr>
              <a:t>baseada</a:t>
            </a:r>
            <a:r>
              <a:rPr lang="en-US" sz="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50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50" dirty="0" err="1" smtClean="0">
                <a:latin typeface="Arial" pitchFamily="34" charset="0"/>
                <a:cs typeface="Arial" pitchFamily="34" charset="0"/>
              </a:rPr>
              <a:t>Análises</a:t>
            </a:r>
            <a:r>
              <a:rPr lang="en-US" sz="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50" dirty="0" err="1" smtClean="0">
                <a:latin typeface="Arial" pitchFamily="34" charset="0"/>
                <a:cs typeface="Arial" pitchFamily="34" charset="0"/>
              </a:rPr>
              <a:t>Fatorias</a:t>
            </a:r>
            <a:r>
              <a:rPr lang="en-US" sz="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50" dirty="0" err="1" smtClean="0">
                <a:latin typeface="Arial" pitchFamily="34" charset="0"/>
                <a:cs typeface="Arial" pitchFamily="34" charset="0"/>
              </a:rPr>
              <a:t>Exploratórias</a:t>
            </a:r>
            <a:r>
              <a:rPr lang="en-US" sz="850" dirty="0" smtClean="0">
                <a:latin typeface="Arial" pitchFamily="34" charset="0"/>
                <a:cs typeface="Arial" pitchFamily="34" charset="0"/>
              </a:rPr>
              <a:t>, com </a:t>
            </a:r>
            <a:r>
              <a:rPr lang="en-US" sz="850" dirty="0" err="1" smtClean="0">
                <a:latin typeface="Arial" pitchFamily="34" charset="0"/>
                <a:cs typeface="Arial" pitchFamily="34" charset="0"/>
              </a:rPr>
              <a:t>Rotação</a:t>
            </a:r>
            <a:r>
              <a:rPr lang="en-US" sz="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50" i="1" dirty="0" err="1" smtClean="0">
                <a:latin typeface="Arial" pitchFamily="34" charset="0"/>
                <a:cs typeface="Arial" pitchFamily="34" charset="0"/>
              </a:rPr>
              <a:t>Varimax</a:t>
            </a:r>
            <a:r>
              <a:rPr lang="en-US" sz="850" dirty="0" smtClean="0">
                <a:latin typeface="Arial" pitchFamily="34" charset="0"/>
                <a:cs typeface="Arial" pitchFamily="34" charset="0"/>
              </a:rPr>
              <a:t> dos </a:t>
            </a:r>
            <a:r>
              <a:rPr lang="en-US" sz="850" dirty="0" err="1" smtClean="0">
                <a:latin typeface="Arial" pitchFamily="34" charset="0"/>
                <a:cs typeface="Arial" pitchFamily="34" charset="0"/>
              </a:rPr>
              <a:t>fatores</a:t>
            </a:r>
            <a:r>
              <a:rPr lang="en-US" sz="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50" dirty="0" err="1" smtClean="0">
                <a:latin typeface="Arial" pitchFamily="34" charset="0"/>
                <a:cs typeface="Arial" pitchFamily="34" charset="0"/>
              </a:rPr>
              <a:t>extraídos</a:t>
            </a:r>
            <a:r>
              <a:rPr lang="en-US" sz="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50" dirty="0" err="1" smtClean="0">
                <a:latin typeface="Arial" pitchFamily="34" charset="0"/>
                <a:cs typeface="Arial" pitchFamily="34" charset="0"/>
              </a:rPr>
              <a:t>pelo</a:t>
            </a:r>
            <a:r>
              <a:rPr lang="en-US" sz="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50" dirty="0" err="1" smtClean="0">
                <a:latin typeface="Arial" pitchFamily="34" charset="0"/>
                <a:cs typeface="Arial" pitchFamily="34" charset="0"/>
              </a:rPr>
              <a:t>método</a:t>
            </a:r>
            <a:r>
              <a:rPr lang="en-US" sz="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50" i="1" dirty="0" smtClean="0">
                <a:latin typeface="Arial" pitchFamily="34" charset="0"/>
                <a:cs typeface="Arial" pitchFamily="34" charset="0"/>
              </a:rPr>
              <a:t>Generalized Least </a:t>
            </a:r>
            <a:r>
              <a:rPr lang="en-US" sz="850" i="1" dirty="0" smtClean="0">
                <a:latin typeface="Arial" pitchFamily="34" charset="0"/>
                <a:cs typeface="Arial" pitchFamily="34" charset="0"/>
              </a:rPr>
              <a:t>Squares.</a:t>
            </a:r>
            <a:endParaRPr lang="en-US" sz="850" i="1" dirty="0">
              <a:latin typeface="Arial" pitchFamily="34" charset="0"/>
              <a:cs typeface="Arial" pitchFamily="34" charset="0"/>
            </a:endParaRPr>
          </a:p>
          <a:p>
            <a:pPr marL="91466" indent="-91466">
              <a:buFont typeface="Arial" pitchFamily="34" charset="0"/>
              <a:buChar char="•"/>
            </a:pPr>
            <a:r>
              <a:rPr lang="en-US" sz="850" dirty="0" err="1" smtClean="0">
                <a:latin typeface="Arial" pitchFamily="34" charset="0"/>
                <a:cs typeface="Arial" pitchFamily="34" charset="0"/>
              </a:rPr>
              <a:t>Análise</a:t>
            </a:r>
            <a:r>
              <a:rPr lang="en-US" sz="850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n-US" sz="850" dirty="0" err="1" smtClean="0">
                <a:latin typeface="Arial" pitchFamily="34" charset="0"/>
                <a:cs typeface="Arial" pitchFamily="34" charset="0"/>
              </a:rPr>
              <a:t>instrumento</a:t>
            </a:r>
            <a:r>
              <a:rPr lang="en-US" sz="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50" dirty="0" err="1" smtClean="0">
                <a:latin typeface="Arial" pitchFamily="34" charset="0"/>
                <a:cs typeface="Arial" pitchFamily="34" charset="0"/>
              </a:rPr>
              <a:t>através</a:t>
            </a:r>
            <a:r>
              <a:rPr lang="en-US" sz="85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850" dirty="0" err="1" smtClean="0">
                <a:latin typeface="Arial" pitchFamily="34" charset="0"/>
                <a:cs typeface="Arial" pitchFamily="34" charset="0"/>
              </a:rPr>
              <a:t>validade</a:t>
            </a:r>
            <a:r>
              <a:rPr lang="en-US" sz="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50" dirty="0" err="1" smtClean="0">
                <a:latin typeface="Arial" pitchFamily="34" charset="0"/>
                <a:cs typeface="Arial" pitchFamily="34" charset="0"/>
              </a:rPr>
              <a:t>convergente</a:t>
            </a:r>
            <a:r>
              <a:rPr lang="en-US" sz="850" dirty="0" smtClean="0">
                <a:latin typeface="Arial" pitchFamily="34" charset="0"/>
                <a:cs typeface="Arial" pitchFamily="34" charset="0"/>
              </a:rPr>
              <a:t> (VC), </a:t>
            </a:r>
            <a:r>
              <a:rPr lang="en-US" sz="850" dirty="0" err="1" smtClean="0">
                <a:latin typeface="Arial" pitchFamily="34" charset="0"/>
                <a:cs typeface="Arial" pitchFamily="34" charset="0"/>
              </a:rPr>
              <a:t>validade</a:t>
            </a:r>
            <a:r>
              <a:rPr lang="en-US" sz="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50" dirty="0" err="1" smtClean="0">
                <a:latin typeface="Arial" pitchFamily="34" charset="0"/>
                <a:cs typeface="Arial" pitchFamily="34" charset="0"/>
              </a:rPr>
              <a:t>discriminante</a:t>
            </a:r>
            <a:r>
              <a:rPr lang="en-US" sz="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50" dirty="0">
                <a:latin typeface="Arial" pitchFamily="34" charset="0"/>
                <a:cs typeface="Arial" pitchFamily="34" charset="0"/>
              </a:rPr>
              <a:t>(VD; </a:t>
            </a:r>
            <a:r>
              <a:rPr lang="en-US" sz="850" dirty="0" err="1" smtClean="0">
                <a:latin typeface="Arial" pitchFamily="34" charset="0"/>
                <a:cs typeface="Arial" pitchFamily="34" charset="0"/>
              </a:rPr>
              <a:t>variância</a:t>
            </a:r>
            <a:r>
              <a:rPr lang="en-US" sz="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50" dirty="0" err="1" smtClean="0">
                <a:latin typeface="Arial" pitchFamily="34" charset="0"/>
                <a:cs typeface="Arial" pitchFamily="34" charset="0"/>
              </a:rPr>
              <a:t>partilhada</a:t>
            </a:r>
            <a:r>
              <a:rPr lang="en-US" sz="85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850" dirty="0" err="1" smtClean="0">
                <a:latin typeface="Arial" pitchFamily="34" charset="0"/>
                <a:cs typeface="Arial" pitchFamily="34" charset="0"/>
              </a:rPr>
              <a:t>ou</a:t>
            </a:r>
            <a:r>
              <a:rPr lang="en-US" sz="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50" dirty="0" err="1" smtClean="0">
                <a:latin typeface="Arial" pitchFamily="34" charset="0"/>
                <a:cs typeface="Arial" pitchFamily="34" charset="0"/>
              </a:rPr>
              <a:t>quadrados</a:t>
            </a:r>
            <a:r>
              <a:rPr lang="en-US" sz="850" dirty="0" smtClean="0">
                <a:latin typeface="Arial" pitchFamily="34" charset="0"/>
                <a:cs typeface="Arial" pitchFamily="34" charset="0"/>
              </a:rPr>
              <a:t> das </a:t>
            </a:r>
            <a:r>
              <a:rPr lang="en-US" sz="850" dirty="0" err="1" smtClean="0">
                <a:latin typeface="Arial" pitchFamily="34" charset="0"/>
                <a:cs typeface="Arial" pitchFamily="34" charset="0"/>
              </a:rPr>
              <a:t>correlações</a:t>
            </a:r>
            <a:r>
              <a:rPr lang="en-US" sz="850" dirty="0" smtClean="0">
                <a:latin typeface="Arial" pitchFamily="34" charset="0"/>
                <a:cs typeface="Arial" pitchFamily="34" charset="0"/>
              </a:rPr>
              <a:t>, entre </a:t>
            </a:r>
            <a:r>
              <a:rPr lang="en-US" sz="850" dirty="0" err="1" smtClean="0">
                <a:latin typeface="Arial" pitchFamily="34" charset="0"/>
                <a:cs typeface="Arial" pitchFamily="34" charset="0"/>
              </a:rPr>
              <a:t>os</a:t>
            </a:r>
            <a:r>
              <a:rPr lang="en-US" sz="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50" dirty="0" err="1" smtClean="0">
                <a:latin typeface="Arial" pitchFamily="34" charset="0"/>
                <a:cs typeface="Arial" pitchFamily="34" charset="0"/>
              </a:rPr>
              <a:t>fatores</a:t>
            </a:r>
            <a:r>
              <a:rPr lang="en-US" sz="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50" dirty="0" err="1" smtClean="0">
                <a:latin typeface="Arial" pitchFamily="34" charset="0"/>
                <a:cs typeface="Arial" pitchFamily="34" charset="0"/>
              </a:rPr>
              <a:t>menor</a:t>
            </a:r>
            <a:r>
              <a:rPr lang="en-US" sz="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50" dirty="0" err="1" smtClean="0">
                <a:latin typeface="Arial" pitchFamily="34" charset="0"/>
                <a:cs typeface="Arial" pitchFamily="34" charset="0"/>
              </a:rPr>
              <a:t>que</a:t>
            </a:r>
            <a:r>
              <a:rPr lang="en-US" sz="850" dirty="0" smtClean="0">
                <a:latin typeface="Arial" pitchFamily="34" charset="0"/>
                <a:cs typeface="Arial" pitchFamily="34" charset="0"/>
              </a:rPr>
              <a:t> a VME de </a:t>
            </a:r>
            <a:r>
              <a:rPr lang="en-US" sz="850" dirty="0" err="1" smtClean="0">
                <a:latin typeface="Arial" pitchFamily="34" charset="0"/>
                <a:cs typeface="Arial" pitchFamily="34" charset="0"/>
              </a:rPr>
              <a:t>cada</a:t>
            </a:r>
            <a:r>
              <a:rPr lang="en-US" sz="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50" dirty="0" err="1" smtClean="0">
                <a:latin typeface="Arial" pitchFamily="34" charset="0"/>
                <a:cs typeface="Arial" pitchFamily="34" charset="0"/>
              </a:rPr>
              <a:t>fator</a:t>
            </a:r>
            <a:r>
              <a:rPr lang="en-US" sz="850" dirty="0" smtClean="0">
                <a:latin typeface="Arial" pitchFamily="34" charset="0"/>
                <a:cs typeface="Arial" pitchFamily="34" charset="0"/>
              </a:rPr>
              <a:t>), e </a:t>
            </a:r>
            <a:r>
              <a:rPr lang="en-US" sz="850" dirty="0" err="1" smtClean="0">
                <a:latin typeface="Arial" pitchFamily="34" charset="0"/>
                <a:cs typeface="Arial" pitchFamily="34" charset="0"/>
              </a:rPr>
              <a:t>fiabilidade</a:t>
            </a:r>
            <a:r>
              <a:rPr lang="en-US" sz="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50" dirty="0" err="1" smtClean="0">
                <a:latin typeface="Arial" pitchFamily="34" charset="0"/>
                <a:cs typeface="Arial" pitchFamily="34" charset="0"/>
              </a:rPr>
              <a:t>compósita</a:t>
            </a:r>
            <a:r>
              <a:rPr lang="en-US" sz="850" dirty="0" smtClean="0">
                <a:latin typeface="Arial" pitchFamily="34" charset="0"/>
                <a:cs typeface="Arial" pitchFamily="34" charset="0"/>
              </a:rPr>
              <a:t> (FC).</a:t>
            </a:r>
            <a:endParaRPr lang="pt-PT" sz="8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4725144" y="3871242"/>
            <a:ext cx="2016224" cy="3628459"/>
          </a:xfrm>
          <a:prstGeom prst="rect">
            <a:avLst/>
          </a:prstGeom>
          <a:noFill/>
        </p:spPr>
        <p:txBody>
          <a:bodyPr wrap="square" lIns="95789" tIns="47894" rIns="95789" bIns="47894" rtlCol="0">
            <a:spAutoFit/>
          </a:bodyPr>
          <a:lstStyle/>
          <a:p>
            <a:r>
              <a:rPr lang="pt-PT" sz="85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PT" sz="850" dirty="0">
                <a:latin typeface="Arial" pitchFamily="34" charset="0"/>
                <a:cs typeface="Arial" pitchFamily="34" charset="0"/>
              </a:rPr>
              <a:t>validade estrutural do QAFCN, testada através da AFE, revelou bons valores de VME para o fator A e valores de VME abaixo do desejável para os fatores C e M, indicando problemas de VC. A FC é boa nos três fatores. A correlação entre os fatores M e C é elevada, denotando problemas de VD entre eles. </a:t>
            </a:r>
            <a:endParaRPr lang="pt-PT" sz="850" dirty="0" smtClean="0">
              <a:latin typeface="Arial" pitchFamily="34" charset="0"/>
              <a:cs typeface="Arial" pitchFamily="34" charset="0"/>
            </a:endParaRPr>
          </a:p>
          <a:p>
            <a:r>
              <a:rPr lang="pt-PT" sz="850" dirty="0" smtClean="0">
                <a:latin typeface="Arial" pitchFamily="34" charset="0"/>
                <a:cs typeface="Arial" pitchFamily="34" charset="0"/>
              </a:rPr>
              <a:t>Propõe-se a realização de estudos no sentido de apreciar </a:t>
            </a:r>
            <a:r>
              <a:rPr lang="pt-PT" sz="850" dirty="0">
                <a:latin typeface="Arial" pitchFamily="34" charset="0"/>
                <a:cs typeface="Arial" pitchFamily="34" charset="0"/>
              </a:rPr>
              <a:t>a validade nomológica dos referidos fatores, em relação a variáveis externas (Cronbach &amp; </a:t>
            </a:r>
            <a:r>
              <a:rPr lang="pt-PT" sz="850" dirty="0" err="1">
                <a:latin typeface="Arial" pitchFamily="34" charset="0"/>
                <a:cs typeface="Arial" pitchFamily="34" charset="0"/>
              </a:rPr>
              <a:t>Meehl</a:t>
            </a:r>
            <a:r>
              <a:rPr lang="pt-PT" sz="850" dirty="0">
                <a:latin typeface="Arial" pitchFamily="34" charset="0"/>
                <a:cs typeface="Arial" pitchFamily="34" charset="0"/>
              </a:rPr>
              <a:t>, 1955</a:t>
            </a:r>
            <a:r>
              <a:rPr lang="pt-PT" sz="85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pt-PT" sz="850" dirty="0" smtClean="0">
                <a:latin typeface="Arial" pitchFamily="34" charset="0"/>
                <a:cs typeface="Arial" pitchFamily="34" charset="0"/>
              </a:rPr>
              <a:t>visando a  confirmação da sua VD</a:t>
            </a:r>
            <a:r>
              <a:rPr lang="pt-PT" sz="85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pt-PT" sz="850" dirty="0" smtClean="0">
                <a:latin typeface="Arial" pitchFamily="34" charset="0"/>
                <a:cs typeface="Arial" pitchFamily="34" charset="0"/>
              </a:rPr>
              <a:t>Verificou-se </a:t>
            </a:r>
            <a:r>
              <a:rPr lang="pt-PT" sz="850" dirty="0">
                <a:latin typeface="Arial" pitchFamily="34" charset="0"/>
                <a:cs typeface="Arial" pitchFamily="34" charset="0"/>
              </a:rPr>
              <a:t>que após a eliminação pela AFE de alguns itens do fator M, o conteúdo dos itens que permaneceram releva que estes apontam para a utilidade da disciplina no dia-a-dia e pela facilidade no estudo da mesma, pelo que se sugere a modificação do designativo deste fator para </a:t>
            </a:r>
            <a:r>
              <a:rPr lang="pt-PT" sz="850" dirty="0" err="1">
                <a:latin typeface="Arial" pitchFamily="34" charset="0"/>
                <a:cs typeface="Arial" pitchFamily="34" charset="0"/>
              </a:rPr>
              <a:t>instrumentalidade</a:t>
            </a:r>
            <a:r>
              <a:rPr lang="pt-PT" sz="850" dirty="0">
                <a:latin typeface="Arial" pitchFamily="34" charset="0"/>
                <a:cs typeface="Arial" pitchFamily="34" charset="0"/>
              </a:rPr>
              <a:t> indo de encontro ao que sugerem outros estudos (George, 2000, 2006; Osborne </a:t>
            </a:r>
            <a:r>
              <a:rPr lang="pt-PT" sz="850" dirty="0" err="1">
                <a:latin typeface="Arial" pitchFamily="34" charset="0"/>
                <a:cs typeface="Arial" pitchFamily="34" charset="0"/>
              </a:rPr>
              <a:t>e</a:t>
            </a:r>
            <a:r>
              <a:rPr lang="pt-PT" sz="850" dirty="0" err="1" smtClean="0">
                <a:latin typeface="Arial" pitchFamily="34" charset="0"/>
                <a:cs typeface="Arial" pitchFamily="34" charset="0"/>
              </a:rPr>
              <a:t>t</a:t>
            </a:r>
            <a:r>
              <a:rPr lang="pt-PT" sz="8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850" dirty="0">
                <a:latin typeface="Arial" pitchFamily="34" charset="0"/>
                <a:cs typeface="Arial" pitchFamily="34" charset="0"/>
              </a:rPr>
              <a:t>al.,2003</a:t>
            </a:r>
            <a:r>
              <a:rPr lang="pt-PT" sz="850" dirty="0" smtClean="0">
                <a:latin typeface="Arial" pitchFamily="34" charset="0"/>
                <a:cs typeface="Arial" pitchFamily="34" charset="0"/>
              </a:rPr>
              <a:t>).</a:t>
            </a:r>
            <a:endParaRPr lang="pt-PT" sz="8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116632" y="8553400"/>
            <a:ext cx="6742135" cy="1112386"/>
          </a:xfrm>
          <a:prstGeom prst="rect">
            <a:avLst/>
          </a:prstGeom>
          <a:noFill/>
        </p:spPr>
        <p:txBody>
          <a:bodyPr wrap="square" lIns="95789" tIns="47894" rIns="95789" bIns="47894" rtlCol="0">
            <a:spAutoFit/>
          </a:bodyPr>
          <a:lstStyle/>
          <a:p>
            <a:r>
              <a:rPr lang="en-US" sz="700" b="1" dirty="0" err="1" smtClean="0">
                <a:solidFill>
                  <a:schemeClr val="bg1"/>
                </a:solidFill>
              </a:rPr>
              <a:t>Referências</a:t>
            </a:r>
            <a:endParaRPr lang="en-US" sz="700" b="1" dirty="0" smtClean="0">
              <a:solidFill>
                <a:schemeClr val="bg1"/>
              </a:solidFill>
            </a:endParaRPr>
          </a:p>
          <a:p>
            <a:endParaRPr lang="en-US" sz="500" b="1" dirty="0" smtClean="0"/>
          </a:p>
          <a:p>
            <a:r>
              <a:rPr lang="en-US" sz="500" dirty="0" err="1" smtClean="0"/>
              <a:t>Barmby</a:t>
            </a:r>
            <a:r>
              <a:rPr lang="en-US" sz="500" dirty="0"/>
              <a:t>, P., Kind, P., &amp; Jones, K. (2008). Examining changing attitudes in secondary school </a:t>
            </a:r>
            <a:r>
              <a:rPr lang="en-US" sz="500" dirty="0" smtClean="0"/>
              <a:t>science. </a:t>
            </a:r>
            <a:r>
              <a:rPr lang="en-US" sz="500" i="1" dirty="0" smtClean="0"/>
              <a:t>International </a:t>
            </a:r>
            <a:r>
              <a:rPr lang="en-US" sz="500" i="1" dirty="0"/>
              <a:t>journal of science </a:t>
            </a:r>
            <a:r>
              <a:rPr lang="en-US" sz="500" i="1" dirty="0" smtClean="0"/>
              <a:t>education, 30</a:t>
            </a:r>
            <a:r>
              <a:rPr lang="en-US" sz="500" dirty="0" smtClean="0"/>
              <a:t>, </a:t>
            </a:r>
            <a:r>
              <a:rPr lang="en-US" sz="500" dirty="0"/>
              <a:t>1075-1093</a:t>
            </a:r>
            <a:r>
              <a:rPr lang="en-US" sz="500" dirty="0" smtClean="0"/>
              <a:t>. </a:t>
            </a:r>
            <a:r>
              <a:rPr lang="en-US" sz="500" dirty="0" smtClean="0"/>
              <a:t>doi:10.1080/09500690701344966</a:t>
            </a:r>
            <a:endParaRPr lang="en-US" sz="500" dirty="0" smtClean="0"/>
          </a:p>
          <a:p>
            <a:r>
              <a:rPr lang="en-US" sz="500" dirty="0"/>
              <a:t>Cronbach, L. J., &amp; </a:t>
            </a:r>
            <a:r>
              <a:rPr lang="en-US" sz="500" dirty="0" err="1"/>
              <a:t>Meehl</a:t>
            </a:r>
            <a:r>
              <a:rPr lang="en-US" sz="500" dirty="0"/>
              <a:t>, P. E. (1955). Construct validity in psychological tests. </a:t>
            </a:r>
            <a:r>
              <a:rPr lang="en-US" sz="500" i="1" dirty="0"/>
              <a:t>Psychological Bulletin, 52</a:t>
            </a:r>
            <a:r>
              <a:rPr lang="en-US" sz="500" dirty="0"/>
              <a:t>, 281-302. doi:10.1037/h0040957</a:t>
            </a:r>
            <a:endParaRPr lang="en-US" sz="500" dirty="0" smtClean="0"/>
          </a:p>
          <a:p>
            <a:r>
              <a:rPr lang="en-US" sz="500" dirty="0"/>
              <a:t>George, R. (2000). Measuring </a:t>
            </a:r>
            <a:r>
              <a:rPr lang="en-US" sz="500" dirty="0" smtClean="0"/>
              <a:t>change </a:t>
            </a:r>
            <a:r>
              <a:rPr lang="en-US" sz="500" dirty="0"/>
              <a:t>in </a:t>
            </a:r>
            <a:r>
              <a:rPr lang="en-US" sz="500" dirty="0" smtClean="0"/>
              <a:t>students</a:t>
            </a:r>
            <a:r>
              <a:rPr lang="en-US" sz="500" dirty="0"/>
              <a:t>' </a:t>
            </a:r>
            <a:r>
              <a:rPr lang="en-US" sz="500" dirty="0" smtClean="0"/>
              <a:t>attitudes </a:t>
            </a:r>
            <a:r>
              <a:rPr lang="en-US" sz="500" dirty="0"/>
              <a:t>toward </a:t>
            </a:r>
            <a:r>
              <a:rPr lang="en-US" sz="500" dirty="0" smtClean="0"/>
              <a:t>science </a:t>
            </a:r>
            <a:r>
              <a:rPr lang="en-US" sz="500" dirty="0"/>
              <a:t>over </a:t>
            </a:r>
            <a:r>
              <a:rPr lang="en-US" sz="500" dirty="0" smtClean="0"/>
              <a:t>time</a:t>
            </a:r>
            <a:r>
              <a:rPr lang="en-US" sz="500" dirty="0"/>
              <a:t>: An </a:t>
            </a:r>
            <a:r>
              <a:rPr lang="en-US" sz="500" dirty="0" smtClean="0"/>
              <a:t>application </a:t>
            </a:r>
            <a:r>
              <a:rPr lang="en-US" sz="500" dirty="0"/>
              <a:t>of </a:t>
            </a:r>
            <a:r>
              <a:rPr lang="en-US" sz="500" dirty="0" smtClean="0"/>
              <a:t>latent </a:t>
            </a:r>
            <a:r>
              <a:rPr lang="en-US" sz="500" dirty="0"/>
              <a:t>v</a:t>
            </a:r>
            <a:r>
              <a:rPr lang="en-US" sz="500" dirty="0" smtClean="0"/>
              <a:t>ariable </a:t>
            </a:r>
            <a:r>
              <a:rPr lang="en-US" sz="500" dirty="0"/>
              <a:t>g</a:t>
            </a:r>
            <a:r>
              <a:rPr lang="en-US" sz="500" dirty="0" smtClean="0"/>
              <a:t>rowth </a:t>
            </a:r>
            <a:r>
              <a:rPr lang="en-US" sz="500" dirty="0"/>
              <a:t>m</a:t>
            </a:r>
            <a:r>
              <a:rPr lang="en-US" sz="500" dirty="0" smtClean="0"/>
              <a:t>odeling</a:t>
            </a:r>
            <a:r>
              <a:rPr lang="en-US" sz="500" dirty="0"/>
              <a:t>. </a:t>
            </a:r>
            <a:r>
              <a:rPr lang="en-US" sz="500" i="1" dirty="0"/>
              <a:t>Journal of Science Education and Technology</a:t>
            </a:r>
            <a:r>
              <a:rPr lang="en-US" sz="500" dirty="0"/>
              <a:t>, </a:t>
            </a:r>
            <a:r>
              <a:rPr lang="en-US" sz="500" i="1" dirty="0"/>
              <a:t>3</a:t>
            </a:r>
            <a:r>
              <a:rPr lang="en-US" sz="500" dirty="0"/>
              <a:t>, 213-225. doi:10.1023/A:1009491500456</a:t>
            </a:r>
          </a:p>
          <a:p>
            <a:r>
              <a:rPr lang="en-US" sz="500" dirty="0" smtClean="0"/>
              <a:t>George</a:t>
            </a:r>
            <a:r>
              <a:rPr lang="en-US" sz="500" dirty="0"/>
              <a:t>, R. (2006). A </a:t>
            </a:r>
            <a:r>
              <a:rPr lang="en-US" sz="500" dirty="0" smtClean="0"/>
              <a:t>cross‐domain </a:t>
            </a:r>
            <a:r>
              <a:rPr lang="en-US" sz="500" dirty="0"/>
              <a:t>a</a:t>
            </a:r>
            <a:r>
              <a:rPr lang="en-US" sz="500" dirty="0" smtClean="0"/>
              <a:t>nalysis </a:t>
            </a:r>
            <a:r>
              <a:rPr lang="en-US" sz="500" dirty="0"/>
              <a:t>of </a:t>
            </a:r>
            <a:r>
              <a:rPr lang="en-US" sz="500" dirty="0" smtClean="0"/>
              <a:t>change </a:t>
            </a:r>
            <a:r>
              <a:rPr lang="en-US" sz="500" dirty="0"/>
              <a:t>in </a:t>
            </a:r>
            <a:r>
              <a:rPr lang="en-US" sz="500" dirty="0" smtClean="0"/>
              <a:t>students</a:t>
            </a:r>
            <a:r>
              <a:rPr lang="en-US" sz="500" dirty="0"/>
              <a:t>’ </a:t>
            </a:r>
            <a:r>
              <a:rPr lang="en-US" sz="500" dirty="0" smtClean="0"/>
              <a:t>attitudes </a:t>
            </a:r>
            <a:r>
              <a:rPr lang="en-US" sz="500" dirty="0"/>
              <a:t>toward </a:t>
            </a:r>
            <a:r>
              <a:rPr lang="en-US" sz="500" dirty="0" smtClean="0"/>
              <a:t>science </a:t>
            </a:r>
            <a:r>
              <a:rPr lang="en-US" sz="500" dirty="0"/>
              <a:t>and </a:t>
            </a:r>
            <a:r>
              <a:rPr lang="en-US" sz="500" dirty="0" smtClean="0"/>
              <a:t>attitudes </a:t>
            </a:r>
            <a:r>
              <a:rPr lang="en-US" sz="500" dirty="0"/>
              <a:t>about the </a:t>
            </a:r>
            <a:r>
              <a:rPr lang="en-US" sz="500" dirty="0" smtClean="0"/>
              <a:t>utility </a:t>
            </a:r>
            <a:r>
              <a:rPr lang="en-US" sz="500" dirty="0"/>
              <a:t>of </a:t>
            </a:r>
            <a:r>
              <a:rPr lang="en-US" sz="500" dirty="0" smtClean="0"/>
              <a:t>science</a:t>
            </a:r>
            <a:r>
              <a:rPr lang="en-US" sz="500" dirty="0"/>
              <a:t>. </a:t>
            </a:r>
            <a:r>
              <a:rPr lang="en-US" sz="500" i="1" dirty="0"/>
              <a:t>International Journal of Science Education, 28</a:t>
            </a:r>
            <a:r>
              <a:rPr lang="en-US" sz="500" dirty="0"/>
              <a:t>, 571-589. </a:t>
            </a:r>
            <a:r>
              <a:rPr lang="en-US" sz="500" dirty="0" smtClean="0"/>
              <a:t>doi:10.1080/09500690500338755</a:t>
            </a:r>
            <a:endParaRPr lang="en-US" sz="500" dirty="0"/>
          </a:p>
          <a:p>
            <a:r>
              <a:rPr lang="en-US" sz="500" dirty="0" smtClean="0"/>
              <a:t>Kind</a:t>
            </a:r>
            <a:r>
              <a:rPr lang="en-US" sz="500" dirty="0"/>
              <a:t>, P. M., Jones, K., &amp; </a:t>
            </a:r>
            <a:r>
              <a:rPr lang="en-US" sz="500" dirty="0" err="1"/>
              <a:t>Barmby</a:t>
            </a:r>
            <a:r>
              <a:rPr lang="en-US" sz="500" dirty="0"/>
              <a:t>, P. (2007). Developing attitudes towards science measures. </a:t>
            </a:r>
            <a:r>
              <a:rPr lang="en-US" sz="500" i="1" dirty="0"/>
              <a:t>International Journal of Science Education</a:t>
            </a:r>
            <a:r>
              <a:rPr lang="en-US" sz="500" dirty="0"/>
              <a:t>, </a:t>
            </a:r>
            <a:r>
              <a:rPr lang="en-US" sz="500" i="1" dirty="0"/>
              <a:t>29,</a:t>
            </a:r>
            <a:r>
              <a:rPr lang="en-US" sz="500" dirty="0"/>
              <a:t> 871-893. doi:10.1080/09500690600909091</a:t>
            </a:r>
          </a:p>
          <a:p>
            <a:pPr marL="90488" indent="-90488"/>
            <a:r>
              <a:rPr lang="pt-PT" sz="500" dirty="0" err="1" smtClean="0"/>
              <a:t>Liaghatdar</a:t>
            </a:r>
            <a:r>
              <a:rPr lang="pt-PT" sz="500" dirty="0" smtClean="0"/>
              <a:t>,  M., </a:t>
            </a:r>
            <a:r>
              <a:rPr lang="pt-PT" sz="500" dirty="0" err="1" smtClean="0"/>
              <a:t>Soltani</a:t>
            </a:r>
            <a:r>
              <a:rPr lang="pt-PT" sz="500" dirty="0" smtClean="0"/>
              <a:t>, A.,  &amp; </a:t>
            </a:r>
            <a:r>
              <a:rPr lang="pt-PT" sz="500" dirty="0" err="1" smtClean="0"/>
              <a:t>Abedi</a:t>
            </a:r>
            <a:r>
              <a:rPr lang="pt-PT" sz="500" dirty="0" smtClean="0"/>
              <a:t>,  A. (2011). </a:t>
            </a:r>
            <a:r>
              <a:rPr lang="en-US" sz="500" dirty="0" smtClean="0"/>
              <a:t>A Validity study of attitudes toward science scale among Iranian secondary school students. </a:t>
            </a:r>
            <a:r>
              <a:rPr lang="en-US" sz="500" i="1" dirty="0" smtClean="0"/>
              <a:t>International Education Studies, 4</a:t>
            </a:r>
            <a:r>
              <a:rPr lang="en-US" sz="500" dirty="0" smtClean="0"/>
              <a:t>, 36-46. </a:t>
            </a:r>
            <a:r>
              <a:rPr lang="en-US" sz="500" dirty="0" smtClean="0"/>
              <a:t>doi:10.5539/ies.v4n4p36</a:t>
            </a:r>
            <a:endParaRPr lang="en-US" sz="500" dirty="0" smtClean="0"/>
          </a:p>
          <a:p>
            <a:r>
              <a:rPr lang="pt-PT" sz="500" dirty="0" smtClean="0"/>
              <a:t>Osborne, J., Simon , S., &amp; </a:t>
            </a:r>
            <a:r>
              <a:rPr lang="pt-PT" sz="500" dirty="0" err="1" smtClean="0"/>
              <a:t>Collins</a:t>
            </a:r>
            <a:r>
              <a:rPr lang="pt-PT" sz="500" dirty="0" smtClean="0"/>
              <a:t>, S. (2003). </a:t>
            </a:r>
            <a:r>
              <a:rPr lang="pt-PT" sz="500" dirty="0" err="1" smtClean="0"/>
              <a:t>Attitudes</a:t>
            </a:r>
            <a:r>
              <a:rPr lang="pt-PT" sz="500" dirty="0" smtClean="0"/>
              <a:t> </a:t>
            </a:r>
            <a:r>
              <a:rPr lang="pt-PT" sz="500" dirty="0" err="1" smtClean="0"/>
              <a:t>towards</a:t>
            </a:r>
            <a:r>
              <a:rPr lang="pt-PT" sz="500" dirty="0" smtClean="0"/>
              <a:t> </a:t>
            </a:r>
            <a:r>
              <a:rPr lang="pt-PT" sz="500" dirty="0" err="1" smtClean="0"/>
              <a:t>science</a:t>
            </a:r>
            <a:r>
              <a:rPr lang="pt-PT" sz="500" dirty="0" smtClean="0"/>
              <a:t>: A </a:t>
            </a:r>
            <a:r>
              <a:rPr lang="pt-PT" sz="500" dirty="0" err="1" smtClean="0"/>
              <a:t>review</a:t>
            </a:r>
            <a:r>
              <a:rPr lang="pt-PT" sz="500" dirty="0" smtClean="0"/>
              <a:t> </a:t>
            </a:r>
            <a:r>
              <a:rPr lang="pt-PT" sz="500" dirty="0" err="1" smtClean="0"/>
              <a:t>of</a:t>
            </a:r>
            <a:r>
              <a:rPr lang="pt-PT" sz="500" dirty="0" smtClean="0"/>
              <a:t> </a:t>
            </a:r>
            <a:r>
              <a:rPr lang="pt-PT" sz="500" dirty="0" err="1" smtClean="0"/>
              <a:t>the</a:t>
            </a:r>
            <a:r>
              <a:rPr lang="pt-PT" sz="500" dirty="0" smtClean="0"/>
              <a:t> </a:t>
            </a:r>
            <a:r>
              <a:rPr lang="pt-PT" sz="500" dirty="0" err="1" smtClean="0"/>
              <a:t>literature</a:t>
            </a:r>
            <a:r>
              <a:rPr lang="pt-PT" sz="500" dirty="0" smtClean="0"/>
              <a:t> </a:t>
            </a:r>
            <a:r>
              <a:rPr lang="pt-PT" sz="500" dirty="0" err="1" smtClean="0"/>
              <a:t>and</a:t>
            </a:r>
            <a:r>
              <a:rPr lang="pt-PT" sz="500" dirty="0" smtClean="0"/>
              <a:t> </a:t>
            </a:r>
            <a:r>
              <a:rPr lang="pt-PT" sz="500" dirty="0" err="1" smtClean="0"/>
              <a:t>its</a:t>
            </a:r>
            <a:r>
              <a:rPr lang="pt-PT" sz="500" dirty="0" smtClean="0"/>
              <a:t> </a:t>
            </a:r>
            <a:r>
              <a:rPr lang="pt-PT" sz="500" dirty="0" err="1" smtClean="0"/>
              <a:t>implications</a:t>
            </a:r>
            <a:r>
              <a:rPr lang="pt-PT" sz="500" dirty="0" smtClean="0"/>
              <a:t>. </a:t>
            </a:r>
            <a:r>
              <a:rPr lang="pt-PT" sz="500" i="1" dirty="0" err="1" smtClean="0"/>
              <a:t>International</a:t>
            </a:r>
            <a:r>
              <a:rPr lang="pt-PT" sz="500" i="1" dirty="0" smtClean="0"/>
              <a:t> </a:t>
            </a:r>
            <a:r>
              <a:rPr lang="pt-PT" sz="500" i="1" dirty="0" err="1" smtClean="0"/>
              <a:t>Journal</a:t>
            </a:r>
            <a:r>
              <a:rPr lang="pt-PT" sz="500" i="1" dirty="0" smtClean="0"/>
              <a:t> </a:t>
            </a:r>
            <a:r>
              <a:rPr lang="pt-PT" sz="500" i="1" dirty="0" err="1" smtClean="0"/>
              <a:t>of</a:t>
            </a:r>
            <a:r>
              <a:rPr lang="pt-PT" sz="500" i="1" dirty="0" smtClean="0"/>
              <a:t> </a:t>
            </a:r>
            <a:r>
              <a:rPr lang="pt-PT" sz="500" i="1" dirty="0" err="1" smtClean="0"/>
              <a:t>Science</a:t>
            </a:r>
            <a:r>
              <a:rPr lang="pt-PT" sz="500" i="1" dirty="0" smtClean="0"/>
              <a:t> </a:t>
            </a:r>
            <a:r>
              <a:rPr lang="pt-PT" sz="500" i="1" dirty="0" err="1" smtClean="0"/>
              <a:t>Education</a:t>
            </a:r>
            <a:r>
              <a:rPr lang="pt-PT" sz="500" i="1" dirty="0" smtClean="0"/>
              <a:t>, 25</a:t>
            </a:r>
            <a:r>
              <a:rPr lang="pt-PT" sz="500" dirty="0" smtClean="0"/>
              <a:t>, 1049-1079. doi:10.1080/0950069032000032199</a:t>
            </a:r>
          </a:p>
          <a:p>
            <a:endParaRPr lang="pt-PT" sz="500" dirty="0" smtClean="0"/>
          </a:p>
          <a:p>
            <a:r>
              <a:rPr lang="pt-PT" sz="500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pt-PT" sz="500" dirty="0" smtClean="0">
                <a:latin typeface="Arial" pitchFamily="34" charset="0"/>
                <a:cs typeface="Arial" pitchFamily="34" charset="0"/>
              </a:rPr>
              <a:t>Trabalho </a:t>
            </a:r>
            <a:r>
              <a:rPr lang="pt-PT" sz="500" dirty="0">
                <a:latin typeface="Arial" pitchFamily="34" charset="0"/>
                <a:cs typeface="Arial" pitchFamily="34" charset="0"/>
              </a:rPr>
              <a:t>desenvolvido no âmbito do Projeto RED - Rendimento Escolar e Desenvolvimento: um estudo longitudinal sobre os efeitos das transições em alunos Portugueses. PTDC/CPE-CED/104884/2008, financiado pela FCT, uma Iniciativa QREN, do financiamento UE/FEDER, através do COMPETE - Programa Operacional Fatores de Competitividade (FCOMP-01-0124-FEDER-009162).</a:t>
            </a:r>
          </a:p>
          <a:p>
            <a:endParaRPr lang="pt-PT" sz="400" dirty="0"/>
          </a:p>
        </p:txBody>
      </p:sp>
      <p:pic>
        <p:nvPicPr>
          <p:cNvPr id="1033" name="Picture 9" descr="C:\Users\samsung\Downloads\logos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1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78" y="9507816"/>
            <a:ext cx="6291085" cy="475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211055"/>
              </p:ext>
            </p:extLst>
          </p:nvPr>
        </p:nvGraphicFramePr>
        <p:xfrm>
          <a:off x="2348880" y="3971888"/>
          <a:ext cx="2232247" cy="364540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12619"/>
                <a:gridCol w="355440"/>
                <a:gridCol w="355440"/>
                <a:gridCol w="204020"/>
                <a:gridCol w="352364"/>
                <a:gridCol w="352364"/>
              </a:tblGrid>
              <a:tr h="8114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500" dirty="0">
                          <a:effectLst/>
                        </a:rPr>
                        <a:t>Item (</a:t>
                      </a:r>
                      <a:r>
                        <a:rPr lang="pt-PT" sz="500" dirty="0" smtClean="0">
                          <a:effectLst/>
                        </a:rPr>
                        <a:t>Fator</a:t>
                      </a:r>
                      <a:r>
                        <a:rPr lang="pt-PT" sz="500" dirty="0">
                          <a:effectLst/>
                        </a:rPr>
                        <a:t>)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500" dirty="0">
                          <a:effectLst/>
                        </a:rPr>
                        <a:t>M1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500">
                          <a:effectLst/>
                        </a:rPr>
                        <a:t> </a:t>
                      </a:r>
                      <a:endParaRPr lang="pt-P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500" dirty="0">
                          <a:effectLst/>
                        </a:rPr>
                        <a:t>M2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0683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5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CF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500">
                          <a:effectLst/>
                        </a:rPr>
                        <a:t>R</a:t>
                      </a:r>
                      <a:r>
                        <a:rPr lang="pt-PT" sz="500" baseline="30000">
                          <a:effectLst/>
                        </a:rPr>
                        <a:t>2</a:t>
                      </a:r>
                      <a:endParaRPr lang="pt-P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500">
                          <a:effectLst/>
                        </a:rPr>
                        <a:t> </a:t>
                      </a:r>
                      <a:endParaRPr lang="pt-P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500" dirty="0" smtClean="0">
                          <a:effectLst/>
                        </a:rPr>
                        <a:t>CF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500">
                          <a:effectLst/>
                        </a:rPr>
                        <a:t>R</a:t>
                      </a:r>
                      <a:r>
                        <a:rPr lang="pt-PT" sz="500" baseline="30000">
                          <a:effectLst/>
                        </a:rPr>
                        <a:t>2</a:t>
                      </a:r>
                      <a:endParaRPr lang="pt-P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 (A)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.81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.68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500">
                          <a:effectLst/>
                        </a:rPr>
                        <a:t> </a:t>
                      </a:r>
                      <a:endParaRPr lang="pt-P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.86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.68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2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23 (A)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.78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.70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500">
                          <a:effectLst/>
                        </a:rPr>
                        <a:t> </a:t>
                      </a:r>
                      <a:endParaRPr lang="pt-P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.76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.70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</a:tr>
              <a:tr h="92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 (A)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.76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.65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500" dirty="0">
                          <a:effectLst/>
                        </a:rPr>
                        <a:t> 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.76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.64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</a:tr>
              <a:tr h="92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14 (A)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.74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.65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500" dirty="0">
                          <a:effectLst/>
                        </a:rPr>
                        <a:t> 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.74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.65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</a:tr>
              <a:tr h="92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 (A)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.74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.61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500" dirty="0">
                          <a:effectLst/>
                        </a:rPr>
                        <a:t> 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.75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.60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</a:tr>
              <a:tr h="92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 (A)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.72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.61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500">
                          <a:effectLst/>
                        </a:rPr>
                        <a:t> </a:t>
                      </a:r>
                      <a:endParaRPr lang="pt-P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.72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.61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</a:tr>
              <a:tr h="92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15 (A)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.69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.52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500">
                          <a:effectLst/>
                        </a:rPr>
                        <a:t> </a:t>
                      </a:r>
                      <a:endParaRPr lang="pt-P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.69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.51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</a:tr>
              <a:tr h="92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27 (A)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.67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.57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500">
                          <a:effectLst/>
                        </a:rPr>
                        <a:t> </a:t>
                      </a:r>
                      <a:endParaRPr lang="pt-P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.66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.56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</a:tr>
              <a:tr h="92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 (A)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.66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.50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500">
                          <a:effectLst/>
                        </a:rPr>
                        <a:t> </a:t>
                      </a:r>
                      <a:endParaRPr lang="pt-P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.66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.49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5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VME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500" dirty="0">
                          <a:effectLst/>
                        </a:rPr>
                        <a:t> 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.54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92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5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FC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500" dirty="0">
                          <a:effectLst/>
                        </a:rPr>
                        <a:t> 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.91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92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 (C)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.82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.65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500">
                          <a:effectLst/>
                        </a:rPr>
                        <a:t> </a:t>
                      </a:r>
                      <a:endParaRPr lang="pt-P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.83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.64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2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17 (C)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.75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.69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500">
                          <a:effectLst/>
                        </a:rPr>
                        <a:t> </a:t>
                      </a:r>
                      <a:endParaRPr lang="pt-P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.75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.68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</a:tr>
              <a:tr h="92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11 (C)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.75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.55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500">
                          <a:effectLst/>
                        </a:rPr>
                        <a:t> </a:t>
                      </a:r>
                      <a:endParaRPr lang="pt-P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.75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.55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</a:tr>
              <a:tr h="92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18 (C)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.72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.57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500">
                          <a:effectLst/>
                        </a:rPr>
                        <a:t> </a:t>
                      </a:r>
                      <a:endParaRPr lang="pt-P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.74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.56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</a:tr>
              <a:tr h="92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 (C)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.72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.64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500">
                          <a:effectLst/>
                        </a:rPr>
                        <a:t> </a:t>
                      </a:r>
                      <a:endParaRPr lang="pt-P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.71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.62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</a:tr>
              <a:tr h="92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25 (C)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.63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.53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500">
                          <a:effectLst/>
                        </a:rPr>
                        <a:t> </a:t>
                      </a:r>
                      <a:endParaRPr lang="pt-P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.63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.52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</a:tr>
              <a:tr h="92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 (C)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.55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.40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500">
                          <a:effectLst/>
                        </a:rPr>
                        <a:t> </a:t>
                      </a:r>
                      <a:endParaRPr lang="pt-P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.54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.38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</a:tr>
              <a:tr h="92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22 (C)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.53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.61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</a:tr>
              <a:tr h="92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 (C)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.53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.48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.51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.46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</a:tr>
              <a:tr h="92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26 (C)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.53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.59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.47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.40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</a:tr>
              <a:tr h="92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 (C)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.48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.57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</a:tr>
              <a:tr h="92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13 (C)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.48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.54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</a:tr>
              <a:tr h="92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 (C)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.47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.58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500">
                          <a:effectLst/>
                        </a:rPr>
                        <a:t> </a:t>
                      </a:r>
                      <a:endParaRPr lang="pt-P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5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VME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500" dirty="0">
                          <a:effectLst/>
                        </a:rPr>
                        <a:t> 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.45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92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5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FC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500" dirty="0">
                          <a:effectLst/>
                        </a:rPr>
                        <a:t> 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.88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92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 (M)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.70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.58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500">
                          <a:effectLst/>
                        </a:rPr>
                        <a:t> </a:t>
                      </a:r>
                      <a:endParaRPr lang="pt-P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.69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.56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2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12 (M)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.66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.55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500">
                          <a:effectLst/>
                        </a:rPr>
                        <a:t> </a:t>
                      </a:r>
                      <a:endParaRPr lang="pt-P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.67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.54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</a:tr>
              <a:tr h="92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21 (M)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.61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.64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500" dirty="0">
                          <a:effectLst/>
                        </a:rPr>
                        <a:t> 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.63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.63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</a:tr>
              <a:tr h="92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7(M)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.59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.46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500" dirty="0">
                          <a:effectLst/>
                        </a:rPr>
                        <a:t> 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.58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.45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/>
                </a:tc>
              </a:tr>
              <a:tr h="92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19 (M)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.53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.57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500">
                          <a:effectLst/>
                        </a:rPr>
                        <a:t> </a:t>
                      </a:r>
                      <a:endParaRPr lang="pt-PT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.57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.57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5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VME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500" dirty="0">
                          <a:effectLst/>
                        </a:rPr>
                        <a:t> 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.40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92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5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FC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500" dirty="0">
                          <a:effectLst/>
                        </a:rPr>
                        <a:t> 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.77</a:t>
                      </a:r>
                      <a:endParaRPr lang="pt-PT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3" marR="3689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aixaDeTexto 16"/>
          <p:cNvSpPr txBox="1"/>
          <p:nvPr/>
        </p:nvSpPr>
        <p:spPr>
          <a:xfrm>
            <a:off x="2300558" y="7617296"/>
            <a:ext cx="2449039" cy="466055"/>
          </a:xfrm>
          <a:prstGeom prst="rect">
            <a:avLst/>
          </a:prstGeom>
          <a:noFill/>
        </p:spPr>
        <p:txBody>
          <a:bodyPr wrap="square" lIns="95789" tIns="47894" rIns="95789" bIns="47894" rtlCol="0">
            <a:spAutoFit/>
          </a:bodyPr>
          <a:lstStyle/>
          <a:p>
            <a:pPr algn="just"/>
            <a:r>
              <a:rPr lang="en-US" sz="600" dirty="0" smtClean="0">
                <a:latin typeface="Arial" pitchFamily="34" charset="0"/>
                <a:cs typeface="Arial" pitchFamily="34" charset="0"/>
              </a:rPr>
              <a:t>Nota: M = </a:t>
            </a:r>
            <a:r>
              <a:rPr lang="en-US" sz="600" dirty="0" err="1" smtClean="0">
                <a:latin typeface="Arial" pitchFamily="34" charset="0"/>
                <a:cs typeface="Arial" pitchFamily="34" charset="0"/>
              </a:rPr>
              <a:t>Motivacional</a:t>
            </a:r>
            <a:r>
              <a:rPr lang="en-US" sz="6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600" dirty="0">
                <a:latin typeface="Arial" pitchFamily="34" charset="0"/>
                <a:cs typeface="Arial" pitchFamily="34" charset="0"/>
              </a:rPr>
              <a:t>A = </a:t>
            </a:r>
            <a:r>
              <a:rPr lang="en-US" sz="600" dirty="0" err="1" smtClean="0">
                <a:latin typeface="Arial" pitchFamily="34" charset="0"/>
                <a:cs typeface="Arial" pitchFamily="34" charset="0"/>
              </a:rPr>
              <a:t>Afetivo</a:t>
            </a:r>
            <a:r>
              <a:rPr lang="en-US" sz="600" dirty="0" smtClean="0">
                <a:latin typeface="Arial" pitchFamily="34" charset="0"/>
                <a:cs typeface="Arial" pitchFamily="34" charset="0"/>
              </a:rPr>
              <a:t>; C </a:t>
            </a:r>
            <a:r>
              <a:rPr lang="en-US" sz="6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600" dirty="0" err="1" smtClean="0">
                <a:latin typeface="Arial" pitchFamily="34" charset="0"/>
                <a:cs typeface="Arial" pitchFamily="34" charset="0"/>
              </a:rPr>
              <a:t>Comportamental</a:t>
            </a:r>
            <a:r>
              <a:rPr lang="en-US" sz="600" dirty="0" smtClean="0">
                <a:latin typeface="Arial" pitchFamily="34" charset="0"/>
                <a:cs typeface="Arial" pitchFamily="34" charset="0"/>
              </a:rPr>
              <a:t>.  VME </a:t>
            </a:r>
            <a:r>
              <a:rPr lang="en-US" sz="6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600" dirty="0" err="1" smtClean="0">
                <a:latin typeface="Arial" pitchFamily="34" charset="0"/>
                <a:cs typeface="Arial" pitchFamily="34" charset="0"/>
              </a:rPr>
              <a:t>Variância</a:t>
            </a:r>
            <a:r>
              <a:rPr lang="en-US" sz="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latin typeface="Arial" pitchFamily="34" charset="0"/>
                <a:cs typeface="Arial" pitchFamily="34" charset="0"/>
              </a:rPr>
              <a:t>Média</a:t>
            </a:r>
            <a:r>
              <a:rPr lang="en-US" sz="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latin typeface="Arial" pitchFamily="34" charset="0"/>
                <a:cs typeface="Arial" pitchFamily="34" charset="0"/>
              </a:rPr>
              <a:t>Extraída</a:t>
            </a:r>
            <a:r>
              <a:rPr lang="en-US" sz="600" dirty="0" smtClean="0">
                <a:latin typeface="Arial" pitchFamily="34" charset="0"/>
                <a:cs typeface="Arial" pitchFamily="34" charset="0"/>
              </a:rPr>
              <a:t>; FC </a:t>
            </a:r>
            <a:r>
              <a:rPr lang="en-US" sz="6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600" dirty="0" err="1" smtClean="0">
                <a:latin typeface="Arial" pitchFamily="34" charset="0"/>
                <a:cs typeface="Arial" pitchFamily="34" charset="0"/>
              </a:rPr>
              <a:t>Fiabilidade</a:t>
            </a:r>
            <a:r>
              <a:rPr lang="en-US" sz="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latin typeface="Arial" pitchFamily="34" charset="0"/>
                <a:cs typeface="Arial" pitchFamily="34" charset="0"/>
              </a:rPr>
              <a:t>Compósita</a:t>
            </a:r>
            <a:r>
              <a:rPr lang="en-US" sz="600" dirty="0" smtClean="0">
                <a:latin typeface="Arial" pitchFamily="34" charset="0"/>
                <a:cs typeface="Arial" pitchFamily="34" charset="0"/>
              </a:rPr>
              <a:t>. CF </a:t>
            </a:r>
            <a:r>
              <a:rPr lang="en-US" sz="6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600" dirty="0" err="1" smtClean="0">
                <a:latin typeface="Arial" pitchFamily="34" charset="0"/>
                <a:cs typeface="Arial" pitchFamily="34" charset="0"/>
              </a:rPr>
              <a:t>Carga</a:t>
            </a:r>
            <a:r>
              <a:rPr lang="en-US" sz="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" dirty="0" err="1" smtClean="0">
                <a:latin typeface="Arial" pitchFamily="34" charset="0"/>
                <a:cs typeface="Arial" pitchFamily="34" charset="0"/>
              </a:rPr>
              <a:t>Fatorial</a:t>
            </a:r>
            <a:r>
              <a:rPr lang="en-US" sz="6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600" i="1" dirty="0">
                <a:latin typeface="Arial" pitchFamily="34" charset="0"/>
                <a:cs typeface="Arial" pitchFamily="34" charset="0"/>
              </a:rPr>
              <a:t>R</a:t>
            </a:r>
            <a:r>
              <a:rPr lang="en-US" sz="600" baseline="30000" dirty="0">
                <a:latin typeface="Arial" pitchFamily="34" charset="0"/>
                <a:cs typeface="Arial" pitchFamily="34" charset="0"/>
              </a:rPr>
              <a:t>2 </a:t>
            </a:r>
            <a:r>
              <a:rPr lang="en-US" sz="6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600" dirty="0" err="1" smtClean="0">
                <a:latin typeface="Arial" pitchFamily="34" charset="0"/>
                <a:cs typeface="Arial" pitchFamily="34" charset="0"/>
              </a:rPr>
              <a:t>Comunalidade</a:t>
            </a:r>
            <a:r>
              <a:rPr lang="en-US" sz="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600" dirty="0" err="1" smtClean="0">
                <a:latin typeface="Arial" pitchFamily="34" charset="0"/>
                <a:cs typeface="Arial" pitchFamily="34" charset="0"/>
              </a:rPr>
              <a:t>Correlações</a:t>
            </a:r>
            <a:r>
              <a:rPr lang="en-US" sz="600" dirty="0" smtClean="0">
                <a:latin typeface="Arial" pitchFamily="34" charset="0"/>
                <a:cs typeface="Arial" pitchFamily="34" charset="0"/>
              </a:rPr>
              <a:t> entre </a:t>
            </a:r>
            <a:r>
              <a:rPr lang="en-US" sz="600" dirty="0" err="1" smtClean="0">
                <a:latin typeface="Arial" pitchFamily="34" charset="0"/>
                <a:cs typeface="Arial" pitchFamily="34" charset="0"/>
              </a:rPr>
              <a:t>fatores</a:t>
            </a:r>
            <a:r>
              <a:rPr lang="en-US" sz="6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600" dirty="0" err="1" smtClean="0">
                <a:latin typeface="Arial" pitchFamily="34" charset="0"/>
                <a:cs typeface="Arial" pitchFamily="34" charset="0"/>
              </a:rPr>
              <a:t>variar</a:t>
            </a:r>
            <a:r>
              <a:rPr lang="en-US" sz="600" dirty="0" smtClean="0">
                <a:latin typeface="Arial" pitchFamily="34" charset="0"/>
                <a:cs typeface="Arial" pitchFamily="34" charset="0"/>
              </a:rPr>
              <a:t> entre  .49 e .64.</a:t>
            </a:r>
            <a:endParaRPr lang="pt-PT" sz="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ângulo 17"/>
          <p:cNvSpPr/>
          <p:nvPr/>
        </p:nvSpPr>
        <p:spPr>
          <a:xfrm>
            <a:off x="4797152" y="7545320"/>
            <a:ext cx="1864295" cy="28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5400000" sx="102000" sy="102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dirty="0" smtClean="0">
                <a:latin typeface="Arial" pitchFamily="34" charset="0"/>
                <a:cs typeface="Arial" pitchFamily="34" charset="0"/>
              </a:rPr>
              <a:t>Conclusão</a:t>
            </a:r>
            <a:endParaRPr lang="pt-PT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ângulo 19"/>
          <p:cNvSpPr/>
          <p:nvPr/>
        </p:nvSpPr>
        <p:spPr>
          <a:xfrm>
            <a:off x="188640" y="5169024"/>
            <a:ext cx="1943450" cy="28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5400000" sx="102000" sy="102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dirty="0" smtClean="0">
                <a:latin typeface="Arial" pitchFamily="34" charset="0"/>
                <a:cs typeface="Arial" pitchFamily="34" charset="0"/>
              </a:rPr>
              <a:t>Metodologia</a:t>
            </a:r>
            <a:endParaRPr lang="pt-PT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ângulo 20"/>
          <p:cNvSpPr/>
          <p:nvPr/>
        </p:nvSpPr>
        <p:spPr>
          <a:xfrm>
            <a:off x="188640" y="3440864"/>
            <a:ext cx="6504406" cy="28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5400000" sx="102000" sy="102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dirty="0" smtClean="0">
                <a:latin typeface="Arial" pitchFamily="34" charset="0"/>
                <a:cs typeface="Arial" pitchFamily="34" charset="0"/>
              </a:rPr>
              <a:t>Objetivo</a:t>
            </a:r>
            <a:r>
              <a:rPr lang="pt-PT" sz="1600" b="1" dirty="0" smtClean="0">
                <a:latin typeface="Arial" pitchFamily="34" charset="0"/>
                <a:cs typeface="Arial" pitchFamily="34" charset="0"/>
              </a:rPr>
              <a:t>		   Resultados	             Discussão</a:t>
            </a:r>
            <a:endParaRPr lang="pt-PT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ângulo 21"/>
          <p:cNvSpPr/>
          <p:nvPr/>
        </p:nvSpPr>
        <p:spPr>
          <a:xfrm>
            <a:off x="188640" y="1928664"/>
            <a:ext cx="6504406" cy="28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5400000" sx="102000" sy="102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b="1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PT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4725144" y="7874659"/>
            <a:ext cx="2022604" cy="750749"/>
          </a:xfrm>
          <a:prstGeom prst="rect">
            <a:avLst/>
          </a:prstGeom>
          <a:noFill/>
        </p:spPr>
        <p:txBody>
          <a:bodyPr wrap="square" lIns="95789" tIns="47894" rIns="95789" bIns="47894" rtlCol="0">
            <a:spAutoFit/>
          </a:bodyPr>
          <a:lstStyle/>
          <a:p>
            <a:r>
              <a:rPr lang="pt-PT" sz="850" dirty="0" smtClean="0">
                <a:latin typeface="Arial" pitchFamily="34" charset="0"/>
                <a:cs typeface="Arial" pitchFamily="34" charset="0"/>
              </a:rPr>
              <a:t>Os resultados apresentados apontam a necessidade de apurar o QAFCN antes da sua utilização como instrumento de avaliação das atitudes face à disciplina de ciências naturais. </a:t>
            </a:r>
            <a:endParaRPr lang="pt-PT" sz="85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42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</TotalTime>
  <Words>1169</Words>
  <Application>Microsoft Office PowerPoint</Application>
  <PresentationFormat>Papel A4 (210x297 mm)</PresentationFormat>
  <Paragraphs>212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VALIDADE ESTRUTURAL DO QUESTIONÁRIO DE ATITUDES FACE ÀS CIÊNCIAS NATURAIS: ESTUDO COM ALUNOS DO 9º ANO DO ENSINO BÁSICO PORTUGUÊS1      António Neto*, Adelinda Candeias**, Nicole Rebelo***, Diana Varelas*** &amp; António M. Diniz** *Departamento de Pedagogia e Educação, Universidade de Évora – Portugal  **Departamento de Psicologia, Universidade de Évora – Portugal ***CEHFCi/CIEP, Universidade de Évora – Portugal  Contacto: projectored@gmail.com |http://www.projectored.uevora.pt/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SOCIO-EMOTIONAL COMPETENCES IN PORTUGUESE YOUNGSTERS: DEVELOPING OF ASSESSMENT TOOLS FOR PARENTS   Heldemerina Pires*, Adelinda Candeias*, Nicole Rebelo**, Diana Varelas** &amp; António M. Diniz*  *Department of Psychology, University of Évora – Portugal **CEHFCi/CIEP, University of Évora – Portugal</dc:title>
  <dc:creator>Samsung</dc:creator>
  <cp:lastModifiedBy>Samsung</cp:lastModifiedBy>
  <cp:revision>62</cp:revision>
  <cp:lastPrinted>2013-04-22T11:04:50Z</cp:lastPrinted>
  <dcterms:created xsi:type="dcterms:W3CDTF">2013-04-08T21:29:48Z</dcterms:created>
  <dcterms:modified xsi:type="dcterms:W3CDTF">2013-09-05T15:29:51Z</dcterms:modified>
</cp:coreProperties>
</file>