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7" r:id="rId10"/>
    <p:sldId id="281" r:id="rId11"/>
    <p:sldId id="268" r:id="rId12"/>
    <p:sldId id="277" r:id="rId13"/>
    <p:sldId id="275" r:id="rId14"/>
    <p:sldId id="264" r:id="rId15"/>
    <p:sldId id="273" r:id="rId16"/>
    <p:sldId id="269" r:id="rId17"/>
    <p:sldId id="270" r:id="rId18"/>
    <p:sldId id="271" r:id="rId19"/>
    <p:sldId id="265" r:id="rId20"/>
    <p:sldId id="266" r:id="rId21"/>
    <p:sldId id="274" r:id="rId22"/>
    <p:sldId id="280" r:id="rId23"/>
    <p:sldId id="278" r:id="rId24"/>
    <p:sldId id="279" r:id="rId2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228-F2ED-403A-8CAA-E306F9F92EA6}" type="datetimeFigureOut">
              <a:rPr lang="pt-PT" smtClean="0"/>
              <a:t>11/11/2019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D73C-D694-4908-A12D-E14CD34C8F8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18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228-F2ED-403A-8CAA-E306F9F92EA6}" type="datetimeFigureOut">
              <a:rPr lang="pt-PT" smtClean="0"/>
              <a:t>11/11/2019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D73C-D694-4908-A12D-E14CD34C8F8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784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228-F2ED-403A-8CAA-E306F9F92EA6}" type="datetimeFigureOut">
              <a:rPr lang="pt-PT" smtClean="0"/>
              <a:t>11/11/2019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D73C-D694-4908-A12D-E14CD34C8F8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724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228-F2ED-403A-8CAA-E306F9F92EA6}" type="datetimeFigureOut">
              <a:rPr lang="pt-PT" smtClean="0"/>
              <a:t>11/11/2019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D73C-D694-4908-A12D-E14CD34C8F8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976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228-F2ED-403A-8CAA-E306F9F92EA6}" type="datetimeFigureOut">
              <a:rPr lang="pt-PT" smtClean="0"/>
              <a:t>11/11/2019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D73C-D694-4908-A12D-E14CD34C8F8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679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228-F2ED-403A-8CAA-E306F9F92EA6}" type="datetimeFigureOut">
              <a:rPr lang="pt-PT" smtClean="0"/>
              <a:t>11/11/2019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D73C-D694-4908-A12D-E14CD34C8F8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33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228-F2ED-403A-8CAA-E306F9F92EA6}" type="datetimeFigureOut">
              <a:rPr lang="pt-PT" smtClean="0"/>
              <a:t>11/11/2019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D73C-D694-4908-A12D-E14CD34C8F8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016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228-F2ED-403A-8CAA-E306F9F92EA6}" type="datetimeFigureOut">
              <a:rPr lang="pt-PT" smtClean="0"/>
              <a:t>11/11/2019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D73C-D694-4908-A12D-E14CD34C8F8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809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228-F2ED-403A-8CAA-E306F9F92EA6}" type="datetimeFigureOut">
              <a:rPr lang="pt-PT" smtClean="0"/>
              <a:t>11/11/2019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D73C-D694-4908-A12D-E14CD34C8F8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792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228-F2ED-403A-8CAA-E306F9F92EA6}" type="datetimeFigureOut">
              <a:rPr lang="pt-PT" smtClean="0"/>
              <a:t>11/11/2019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D73C-D694-4908-A12D-E14CD34C8F8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9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228-F2ED-403A-8CAA-E306F9F92EA6}" type="datetimeFigureOut">
              <a:rPr lang="pt-PT" smtClean="0"/>
              <a:t>11/11/2019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D73C-D694-4908-A12D-E14CD34C8F8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765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7291">
              <a:schemeClr val="accent6">
                <a:lumMod val="40000"/>
                <a:lumOff val="60000"/>
              </a:schemeClr>
            </a:gs>
            <a:gs pos="93217">
              <a:schemeClr val="accent6">
                <a:lumMod val="40000"/>
                <a:lumOff val="60000"/>
              </a:schemeClr>
            </a:gs>
            <a:gs pos="79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C228-F2ED-403A-8CAA-E306F9F92EA6}" type="datetimeFigureOut">
              <a:rPr lang="pt-PT" smtClean="0"/>
              <a:t>11/11/2019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D73C-D694-4908-A12D-E14CD34C8F8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17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14" y="4858602"/>
            <a:ext cx="1555701" cy="1817011"/>
          </a:xfrm>
          <a:prstGeom prst="rect">
            <a:avLst/>
          </a:prstGeom>
        </p:spPr>
      </p:pic>
      <p:sp>
        <p:nvSpPr>
          <p:cNvPr id="5" name="Subtítulo 3"/>
          <p:cNvSpPr>
            <a:spLocks noGrp="1"/>
          </p:cNvSpPr>
          <p:nvPr>
            <p:ph type="subTitle" idx="1"/>
          </p:nvPr>
        </p:nvSpPr>
        <p:spPr>
          <a:xfrm>
            <a:off x="1481815" y="4594331"/>
            <a:ext cx="9144000" cy="1655762"/>
          </a:xfrm>
        </p:spPr>
        <p:txBody>
          <a:bodyPr/>
          <a:lstStyle/>
          <a:p>
            <a:r>
              <a:rPr lang="pt-PT" b="1" dirty="0"/>
              <a:t>Ana Pereira Ferreira,</a:t>
            </a:r>
          </a:p>
          <a:p>
            <a:r>
              <a:rPr lang="pt-PT" b="1" dirty="0"/>
              <a:t>PIUDHist, </a:t>
            </a:r>
            <a:r>
              <a:rPr lang="pt-PT" b="1" dirty="0" smtClean="0"/>
              <a:t>CIDEHUS-UÉ, CH-</a:t>
            </a:r>
            <a:r>
              <a:rPr lang="pt-PT" b="1" dirty="0" err="1" smtClean="0"/>
              <a:t>Ulisboa</a:t>
            </a:r>
            <a:endParaRPr lang="pt-PT" b="1" dirty="0" smtClean="0"/>
          </a:p>
          <a:p>
            <a:r>
              <a:rPr lang="pt-PT" b="1" dirty="0" smtClean="0"/>
              <a:t>Bolseira </a:t>
            </a:r>
            <a:r>
              <a:rPr lang="pt-PT" b="1" dirty="0"/>
              <a:t>Doutoramento FCT SFRH/BD/137506/2018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3" y="5631643"/>
            <a:ext cx="9718377" cy="1958811"/>
          </a:xfrm>
          <a:prstGeom prst="rect">
            <a:avLst/>
          </a:prstGeom>
        </p:spPr>
      </p:pic>
      <p:sp>
        <p:nvSpPr>
          <p:cNvPr id="7" name="Subtítulo 3"/>
          <p:cNvSpPr txBox="1">
            <a:spLocks/>
          </p:cNvSpPr>
          <p:nvPr/>
        </p:nvSpPr>
        <p:spPr>
          <a:xfrm>
            <a:off x="1481815" y="52089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/>
              <a:t>39º Encontro APHES - 2019</a:t>
            </a:r>
            <a:endParaRPr lang="pt-PT" b="1" dirty="0"/>
          </a:p>
        </p:txBody>
      </p:sp>
      <p:sp>
        <p:nvSpPr>
          <p:cNvPr id="8" name="Retângulo 7"/>
          <p:cNvSpPr/>
          <p:nvPr/>
        </p:nvSpPr>
        <p:spPr>
          <a:xfrm>
            <a:off x="-42185" y="168431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pt-PT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“Dentro da Cidade e </a:t>
            </a:r>
            <a:r>
              <a:rPr lang="pt-PT" sz="3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Entre-Cidades</a:t>
            </a:r>
            <a:r>
              <a:rPr lang="pt-PT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: a mobilização de escolares e oficiais do Estudo Geral Medieval em Portugal”</a:t>
            </a:r>
            <a:endParaRPr lang="pt-PT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825815" y="2513047"/>
            <a:ext cx="400110" cy="41625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sz="1400" i="1" dirty="0" smtClean="0"/>
              <a:t>Imagem: Casas manuelinas do Estudo Geral</a:t>
            </a:r>
            <a:endParaRPr lang="pt-PT" sz="1400" i="1" dirty="0"/>
          </a:p>
        </p:txBody>
      </p:sp>
    </p:spTree>
    <p:extLst>
      <p:ext uri="{BB962C8B-B14F-4D97-AF65-F5344CB8AC3E}">
        <p14:creationId xmlns:p14="http://schemas.microsoft.com/office/powerpoint/2010/main" val="5796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843" y="4940489"/>
            <a:ext cx="1609156" cy="187944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3012" y="228669"/>
            <a:ext cx="11908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Estudo em Coimbra – 1308-1338; 1354-1377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627892" y="6581001"/>
            <a:ext cx="65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9 de 22</a:t>
            </a:r>
            <a:endParaRPr lang="pt-PT" sz="1200" b="1" dirty="0"/>
          </a:p>
        </p:txBody>
      </p:sp>
      <p:pic>
        <p:nvPicPr>
          <p:cNvPr id="8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371884" y="1377383"/>
            <a:ext cx="5370431" cy="3841773"/>
          </a:xfrm>
          <a:prstGeom prst="rect">
            <a:avLst/>
          </a:prstGeom>
        </p:spPr>
      </p:pic>
      <p:cxnSp>
        <p:nvCxnSpPr>
          <p:cNvPr id="6" name="Conexão reta 5"/>
          <p:cNvCxnSpPr/>
          <p:nvPr/>
        </p:nvCxnSpPr>
        <p:spPr>
          <a:xfrm flipV="1">
            <a:off x="4681182" y="1692670"/>
            <a:ext cx="2101755" cy="18557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/>
          <p:cNvCxnSpPr/>
          <p:nvPr/>
        </p:nvCxnSpPr>
        <p:spPr>
          <a:xfrm>
            <a:off x="4790364" y="4219731"/>
            <a:ext cx="1992573" cy="4663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782937" y="1692668"/>
            <a:ext cx="4960999" cy="3035935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283012" y="5225374"/>
            <a:ext cx="7287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Imagens retiradas do vídeo “Construção 3D da Coimbra Medieval”, de Isabel de Moura Anjinho e Rúben Vilas Boas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5852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788" y="5090614"/>
            <a:ext cx="1513212" cy="176738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3012" y="228669"/>
            <a:ext cx="11908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Estudo em Coimbra – fase 1 – de 1308-1338 e 1354-1370 - Almedina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7915" y="1519181"/>
            <a:ext cx="9006336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1312 (Maio, 25, Coimbra) – Duas cartas de D. </a:t>
            </a:r>
            <a:r>
              <a:rPr lang="pt-PT" dirty="0" smtClean="0"/>
              <a:t>Dinis determinando </a:t>
            </a:r>
            <a:r>
              <a:rPr lang="pt-PT" dirty="0"/>
              <a:t>que se façam casas para os </a:t>
            </a:r>
            <a:r>
              <a:rPr lang="pt-PT" dirty="0" smtClean="0"/>
              <a:t>escolares do </a:t>
            </a:r>
            <a:r>
              <a:rPr lang="pt-PT" dirty="0"/>
              <a:t>Estudo Geral no espaço intramuros da cidade (Almedina), bem </a:t>
            </a:r>
            <a:r>
              <a:rPr lang="pt-PT" dirty="0" smtClean="0"/>
              <a:t>como para </a:t>
            </a:r>
            <a:r>
              <a:rPr lang="pt-PT" dirty="0"/>
              <a:t>que se aluguem as casas da Almedina preferencialmente aos </a:t>
            </a:r>
            <a:r>
              <a:rPr lang="pt-PT" dirty="0" smtClean="0"/>
              <a:t>escolares.</a:t>
            </a:r>
          </a:p>
          <a:p>
            <a:pPr>
              <a:lnSpc>
                <a:spcPct val="150000"/>
              </a:lnSpc>
            </a:pPr>
            <a:endParaRPr lang="pt-PT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1361 (Abril, 11, Moura) – Carta de D. Pedro </a:t>
            </a:r>
            <a:r>
              <a:rPr lang="pt-PT" dirty="0" smtClean="0"/>
              <a:t>I ordenando o </a:t>
            </a:r>
            <a:r>
              <a:rPr lang="pt-PT" dirty="0"/>
              <a:t>coutamento do bairro dos escolares («</a:t>
            </a:r>
            <a:r>
              <a:rPr lang="pt-PT" dirty="0" err="1"/>
              <a:t>seia</a:t>
            </a:r>
            <a:r>
              <a:rPr lang="pt-PT" dirty="0"/>
              <a:t> coutado como sempre </a:t>
            </a:r>
            <a:r>
              <a:rPr lang="pt-PT" dirty="0" err="1"/>
              <a:t>foy</a:t>
            </a:r>
            <a:r>
              <a:rPr lang="pt-PT" dirty="0"/>
              <a:t> </a:t>
            </a:r>
            <a:r>
              <a:rPr lang="pt-PT" dirty="0" smtClean="0"/>
              <a:t>e </a:t>
            </a:r>
            <a:r>
              <a:rPr lang="pt-PT" dirty="0" err="1" smtClean="0"/>
              <a:t>he</a:t>
            </a:r>
            <a:r>
              <a:rPr lang="pt-PT" dirty="0"/>
              <a:t>»), o qual estava «</a:t>
            </a:r>
            <a:r>
              <a:rPr lang="pt-PT" dirty="0" err="1"/>
              <a:t>limjtado</a:t>
            </a:r>
            <a:r>
              <a:rPr lang="pt-PT" dirty="0"/>
              <a:t> </a:t>
            </a:r>
            <a:r>
              <a:rPr lang="pt-PT" dirty="0" err="1"/>
              <a:t>des</a:t>
            </a:r>
            <a:r>
              <a:rPr lang="pt-PT" dirty="0"/>
              <a:t> a porta </a:t>
            </a:r>
            <a:r>
              <a:rPr lang="pt-PT" dirty="0" err="1"/>
              <a:t>dalmedina</a:t>
            </a:r>
            <a:r>
              <a:rPr lang="pt-PT" dirty="0"/>
              <a:t> pera dentro</a:t>
            </a:r>
            <a:r>
              <a:rPr lang="pt-PT" dirty="0" smtClean="0"/>
              <a:t>».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1370 (Outubro, 14, Santarém) – Carta de D. Fernando I </a:t>
            </a:r>
            <a:r>
              <a:rPr lang="pt-PT" dirty="0" smtClean="0"/>
              <a:t>ordenando que se preparasse, </a:t>
            </a:r>
            <a:r>
              <a:rPr lang="pt-PT" dirty="0"/>
              <a:t>no arrabalde de Coimbra, casas </a:t>
            </a:r>
            <a:r>
              <a:rPr lang="pt-PT" dirty="0" smtClean="0"/>
              <a:t>convenientes para </a:t>
            </a:r>
            <a:r>
              <a:rPr lang="pt-PT" dirty="0"/>
              <a:t>as Escolas e pousadas para habitação dos escolares, da mesma </a:t>
            </a:r>
            <a:r>
              <a:rPr lang="pt-PT" dirty="0" smtClean="0"/>
              <a:t>forma que </a:t>
            </a:r>
            <a:r>
              <a:rPr lang="pt-PT" dirty="0"/>
              <a:t>costumava haver quando as escolas e as habitações dos estudantes </a:t>
            </a:r>
            <a:r>
              <a:rPr lang="pt-PT" dirty="0" smtClean="0"/>
              <a:t>se encontravam </a:t>
            </a:r>
            <a:r>
              <a:rPr lang="pt-PT" dirty="0"/>
              <a:t>no couto do bairro da Almedina.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559653" y="6581001"/>
            <a:ext cx="72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10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9208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749" y="5117910"/>
            <a:ext cx="1457251" cy="17020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5025" y="242317"/>
            <a:ext cx="10130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Estudo em Coimbra – </a:t>
            </a: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mobilidade de escolares e </a:t>
            </a:r>
            <a:r>
              <a:rPr lang="pt-P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oficiais vindos de Lisboa em 1308 e em 1354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64275" y="166502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1308</a:t>
            </a:r>
            <a:endParaRPr lang="pt-PT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80139" y="166502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1354</a:t>
            </a:r>
            <a:endParaRPr lang="pt-PT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559653" y="6581001"/>
            <a:ext cx="72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11 de 22</a:t>
            </a:r>
            <a:endParaRPr lang="pt-PT" sz="12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867247"/>
              </p:ext>
            </p:extLst>
          </p:nvPr>
        </p:nvGraphicFramePr>
        <p:xfrm>
          <a:off x="285087" y="2343750"/>
          <a:ext cx="4846472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5284">
                  <a:extLst>
                    <a:ext uri="{9D8B030D-6E8A-4147-A177-3AD203B41FA5}">
                      <a16:colId xmlns:a16="http://schemas.microsoft.com/office/drawing/2014/main" val="643614161"/>
                    </a:ext>
                  </a:extLst>
                </a:gridCol>
                <a:gridCol w="1364776">
                  <a:extLst>
                    <a:ext uri="{9D8B030D-6E8A-4147-A177-3AD203B41FA5}">
                      <a16:colId xmlns:a16="http://schemas.microsoft.com/office/drawing/2014/main" val="3895603778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752798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Nome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Cargo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Datas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6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----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----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----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673438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857643"/>
              </p:ext>
            </p:extLst>
          </p:nvPr>
        </p:nvGraphicFramePr>
        <p:xfrm>
          <a:off x="5580138" y="2343750"/>
          <a:ext cx="5447253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4772">
                  <a:extLst>
                    <a:ext uri="{9D8B030D-6E8A-4147-A177-3AD203B41FA5}">
                      <a16:colId xmlns:a16="http://schemas.microsoft.com/office/drawing/2014/main" val="643614161"/>
                    </a:ext>
                  </a:extLst>
                </a:gridCol>
                <a:gridCol w="1621478">
                  <a:extLst>
                    <a:ext uri="{9D8B030D-6E8A-4147-A177-3AD203B41FA5}">
                      <a16:colId xmlns:a16="http://schemas.microsoft.com/office/drawing/2014/main" val="3895603778"/>
                    </a:ext>
                  </a:extLst>
                </a:gridCol>
                <a:gridCol w="1201003">
                  <a:extLst>
                    <a:ext uri="{9D8B030D-6E8A-4147-A177-3AD203B41FA5}">
                      <a16:colId xmlns:a16="http://schemas.microsoft.com/office/drawing/2014/main" val="752798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Nome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Cargo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Datas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66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Afonso Domingues de Linhares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Escolar e Oficial (</a:t>
                      </a:r>
                      <a:r>
                        <a:rPr lang="pt-PT" dirty="0" err="1" smtClean="0"/>
                        <a:t>cv</a:t>
                      </a:r>
                      <a:r>
                        <a:rPr lang="pt-PT" dirty="0" smtClean="0"/>
                        <a:t>)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1350-1363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767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Garcia Diogo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escolar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1345-1381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63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Guilherme Pilote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indeterminado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1449-1455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4995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João Afonso Coelhinho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Professor</a:t>
                      </a:r>
                      <a:r>
                        <a:rPr lang="pt-PT" baseline="0" dirty="0" smtClean="0"/>
                        <a:t> Decretos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1445-1463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6459045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580138" y="5117910"/>
            <a:ext cx="459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4 casos de mobilidade de Lisboa para Coimbra na transferência do Estudo em 1354</a:t>
            </a:r>
            <a:endParaRPr lang="pt-PT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09587" y="5117910"/>
            <a:ext cx="459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0 casos </a:t>
            </a:r>
            <a:r>
              <a:rPr lang="pt-PT" b="1" dirty="0" smtClean="0"/>
              <a:t>de mobilidade de Lisboa para Coimbra na transferência do Estudo em 1308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5576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606" y="4997444"/>
            <a:ext cx="1560394" cy="182249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5025" y="242317"/>
            <a:ext cx="11358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Regresso do Estudo em Lisboa</a:t>
            </a: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Fase 2: 1338-1354 e Fase 3: 1377-1431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12584" b="3360"/>
          <a:stretch/>
        </p:blipFill>
        <p:spPr>
          <a:xfrm>
            <a:off x="515026" y="869308"/>
            <a:ext cx="9253103" cy="552659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37229" y="3370997"/>
            <a:ext cx="35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1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843749" y="2483893"/>
            <a:ext cx="37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2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124224" y="2678509"/>
            <a:ext cx="37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3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294171" y="2567193"/>
            <a:ext cx="37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4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587874" y="3023419"/>
            <a:ext cx="37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5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6580" y="6366262"/>
            <a:ext cx="9261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/>
              <a:t>Mapa de base: Manuel Fialho, </a:t>
            </a:r>
            <a:r>
              <a:rPr lang="pt-PT" sz="1200" b="1" i="1" dirty="0"/>
              <a:t>Mutação Urbana na Lisboa Medieval. Das Taifas a D. </a:t>
            </a:r>
            <a:r>
              <a:rPr lang="pt-PT" sz="1200" b="1" i="1" dirty="0" smtClean="0"/>
              <a:t>Dinis</a:t>
            </a:r>
            <a:r>
              <a:rPr lang="pt-PT" sz="1200" b="1" dirty="0" smtClean="0"/>
              <a:t>. Lisboa: Universidade de Lisboa, </a:t>
            </a:r>
            <a:r>
              <a:rPr lang="pt-PT" sz="1200" b="1" dirty="0"/>
              <a:t>2017</a:t>
            </a:r>
          </a:p>
          <a:p>
            <a:endParaRPr lang="pt-PT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1559653" y="6581001"/>
            <a:ext cx="72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12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6295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968" y="5281684"/>
            <a:ext cx="1317031" cy="15382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5025" y="242317"/>
            <a:ext cx="10853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Estudo em Lisboa – Fase 2: 1338-1354 e Fase 3: 1377-1431 – Casas Moeda Velha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29476" t="22714" r="31504" b="15532"/>
          <a:stretch/>
        </p:blipFill>
        <p:spPr>
          <a:xfrm>
            <a:off x="706094" y="1406141"/>
            <a:ext cx="5827594" cy="518530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18223" y="3098043"/>
            <a:ext cx="682388" cy="684000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242601" y="1319534"/>
            <a:ext cx="553998" cy="527191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t-PT" sz="1200" b="1" dirty="0"/>
              <a:t>Manuel Fialho, </a:t>
            </a:r>
            <a:r>
              <a:rPr lang="pt-PT" sz="1200" b="1" i="1" dirty="0"/>
              <a:t>Mutação Urbana na Lisboa Medieval. Das Taifas a D. Dinis</a:t>
            </a:r>
            <a:r>
              <a:rPr lang="pt-PT" sz="1200" b="1" dirty="0"/>
              <a:t>. Lisboa: Universidade de Lisboa, 2017</a:t>
            </a:r>
          </a:p>
        </p:txBody>
      </p:sp>
      <p:sp>
        <p:nvSpPr>
          <p:cNvPr id="8" name="Retângulo 7"/>
          <p:cNvSpPr/>
          <p:nvPr/>
        </p:nvSpPr>
        <p:spPr>
          <a:xfrm>
            <a:off x="6892119" y="1406141"/>
            <a:ext cx="47630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1377 (Junho, 3, Coimbra) – Carta de D. Fernando I transferindo o Estudo Geral de Coimbra para Lisboa. Instalando‑se a Universidade numas casas em Alfama, onde já antes havia funcionado o Estudo Geral. O rei invoca como razões o facto de que “na nossa terra poderia </a:t>
            </a:r>
            <a:r>
              <a:rPr lang="pt-PT" dirty="0" err="1"/>
              <a:t>auer</a:t>
            </a:r>
            <a:r>
              <a:rPr lang="pt-PT" dirty="0"/>
              <a:t> mais </a:t>
            </a:r>
            <a:r>
              <a:rPr lang="pt-PT" dirty="0" err="1"/>
              <a:t>leterados</a:t>
            </a:r>
            <a:r>
              <a:rPr lang="pt-PT" dirty="0"/>
              <a:t> que </a:t>
            </a:r>
            <a:r>
              <a:rPr lang="pt-PT" dirty="0" err="1"/>
              <a:t>aueria</a:t>
            </a:r>
            <a:r>
              <a:rPr lang="pt-PT" dirty="0"/>
              <a:t> se o dito </a:t>
            </a:r>
            <a:r>
              <a:rPr lang="pt-PT" dirty="0" err="1"/>
              <a:t>studo</a:t>
            </a:r>
            <a:r>
              <a:rPr lang="pt-PT" dirty="0"/>
              <a:t> na dita cidade de </a:t>
            </a:r>
            <a:r>
              <a:rPr lang="pt-PT" dirty="0" err="1" smtClean="0"/>
              <a:t>coimbra</a:t>
            </a:r>
            <a:r>
              <a:rPr lang="pt-PT" dirty="0" smtClean="0"/>
              <a:t> </a:t>
            </a:r>
            <a:r>
              <a:rPr lang="pt-PT" dirty="0" err="1" smtClean="0"/>
              <a:t>steuesse</a:t>
            </a:r>
            <a:r>
              <a:rPr lang="pt-PT" dirty="0" smtClean="0"/>
              <a:t> </a:t>
            </a:r>
            <a:r>
              <a:rPr lang="pt-PT" dirty="0"/>
              <a:t>por </a:t>
            </a:r>
            <a:r>
              <a:rPr lang="pt-PT" dirty="0" err="1"/>
              <a:t>algũus</a:t>
            </a:r>
            <a:r>
              <a:rPr lang="pt-PT" dirty="0"/>
              <a:t> lentes que de outros </a:t>
            </a:r>
            <a:r>
              <a:rPr lang="pt-PT" dirty="0" err="1"/>
              <a:t>Regnos</a:t>
            </a:r>
            <a:r>
              <a:rPr lang="pt-PT" dirty="0"/>
              <a:t> </a:t>
            </a:r>
            <a:r>
              <a:rPr lang="pt-PT" dirty="0" err="1"/>
              <a:t>mamdamos</a:t>
            </a:r>
            <a:r>
              <a:rPr lang="pt-PT" dirty="0"/>
              <a:t> </a:t>
            </a:r>
            <a:r>
              <a:rPr lang="pt-PT" dirty="0" err="1"/>
              <a:t>vijñr</a:t>
            </a:r>
            <a:r>
              <a:rPr lang="pt-PT" dirty="0"/>
              <a:t> </a:t>
            </a:r>
            <a:r>
              <a:rPr lang="pt-PT" dirty="0" smtClean="0"/>
              <a:t>nom queriam </a:t>
            </a:r>
            <a:r>
              <a:rPr lang="pt-PT" dirty="0" err="1"/>
              <a:t>leeer</a:t>
            </a:r>
            <a:r>
              <a:rPr lang="pt-PT" dirty="0"/>
              <a:t> se nom na cidade de </a:t>
            </a:r>
            <a:r>
              <a:rPr lang="pt-PT" dirty="0" err="1"/>
              <a:t>lixboa</a:t>
            </a:r>
            <a:r>
              <a:rPr lang="pt-PT" dirty="0"/>
              <a:t>”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006330" y="4632068"/>
            <a:ext cx="34069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1393 (Outubro, </a:t>
            </a:r>
            <a:r>
              <a:rPr lang="pt-PT" dirty="0" smtClean="0"/>
              <a:t>31) - Carta </a:t>
            </a:r>
            <a:r>
              <a:rPr lang="pt-PT" dirty="0"/>
              <a:t>de </a:t>
            </a:r>
            <a:r>
              <a:rPr lang="pt-PT" dirty="0" smtClean="0"/>
              <a:t>D. João </a:t>
            </a:r>
            <a:r>
              <a:rPr lang="pt-PT" dirty="0"/>
              <a:t>I determinando que o Estudo Geral de Lisboa haja, logre e possua </a:t>
            </a:r>
            <a:r>
              <a:rPr lang="pt-PT" dirty="0" smtClean="0"/>
              <a:t>as casas </a:t>
            </a:r>
            <a:r>
              <a:rPr lang="pt-PT" dirty="0"/>
              <a:t>da moeda velha, apesar da doação de </a:t>
            </a:r>
            <a:r>
              <a:rPr lang="pt-PT" dirty="0" smtClean="0"/>
              <a:t>1393‑02‑25, feita </a:t>
            </a:r>
            <a:r>
              <a:rPr lang="pt-PT" dirty="0"/>
              <a:t>ao mestre </a:t>
            </a:r>
            <a:r>
              <a:rPr lang="pt-PT" dirty="0" smtClean="0"/>
              <a:t>de Santiago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559653" y="6581001"/>
            <a:ext cx="72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13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15238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10" y="4965562"/>
            <a:ext cx="1587690" cy="185437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5025" y="514038"/>
            <a:ext cx="11676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Estudo em Lisboa – Fase 2 e 3 – mobilidade de escolares e oficiais vindos de Coimbra em 1338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559653" y="6581001"/>
            <a:ext cx="72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14 de 22</a:t>
            </a:r>
            <a:endParaRPr lang="pt-PT" sz="12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96272"/>
              </p:ext>
            </p:extLst>
          </p:nvPr>
        </p:nvGraphicFramePr>
        <p:xfrm>
          <a:off x="1349613" y="2343750"/>
          <a:ext cx="6415963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1137">
                  <a:extLst>
                    <a:ext uri="{9D8B030D-6E8A-4147-A177-3AD203B41FA5}">
                      <a16:colId xmlns:a16="http://schemas.microsoft.com/office/drawing/2014/main" val="643614161"/>
                    </a:ext>
                  </a:extLst>
                </a:gridCol>
                <a:gridCol w="2167346">
                  <a:extLst>
                    <a:ext uri="{9D8B030D-6E8A-4147-A177-3AD203B41FA5}">
                      <a16:colId xmlns:a16="http://schemas.microsoft.com/office/drawing/2014/main" val="3895603778"/>
                    </a:ext>
                  </a:extLst>
                </a:gridCol>
                <a:gridCol w="1337480">
                  <a:extLst>
                    <a:ext uri="{9D8B030D-6E8A-4147-A177-3AD203B41FA5}">
                      <a16:colId xmlns:a16="http://schemas.microsoft.com/office/drawing/2014/main" val="752798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Nome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Cargo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Datas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6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Estêvão Miguéis de Lisboa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Professor Decretos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1329-1343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673438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349613" y="4408227"/>
            <a:ext cx="641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1 caso </a:t>
            </a:r>
            <a:r>
              <a:rPr lang="pt-PT" b="1" dirty="0" smtClean="0"/>
              <a:t>de mobilidade de Coimbra para Lisboa na transferência do Estudo em 1338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7867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04" y="4930972"/>
            <a:ext cx="1649895" cy="192702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3012" y="228669"/>
            <a:ext cx="11908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Regresso do Estudo a Coimbra – fase 2 – 1370 a 1377 – Arrabalde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240740" y="1143673"/>
            <a:ext cx="51897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1370 (Outubro, 14, Santarém) – Carta de D. Fernando I ordenando que se preparasse, no arrabalde de Coimbra, casas convenientes para as Escolas e pousadas para habitação dos escolares, da mesma forma que costumava haver quando as escolas e as habitações dos estudantes se encontravam no couto do bairro da Almedina</a:t>
            </a:r>
            <a:r>
              <a:rPr lang="pt-PT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Realmente aconteceu a mudança? Reinado conturbado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Difícil saber qual o arrabalde, mas dadas as propriedades de Sta. Cruz, deveria ser entre o actual Jardim Botânico e o convento de S. Bento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3392" t="10588" r="21539" b="14413"/>
          <a:stretch/>
        </p:blipFill>
        <p:spPr>
          <a:xfrm>
            <a:off x="171388" y="1338490"/>
            <a:ext cx="4957728" cy="46886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85362" y="3427608"/>
            <a:ext cx="788239" cy="80319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11559653" y="6581001"/>
            <a:ext cx="72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15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39126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9" y="5045264"/>
            <a:ext cx="1519451" cy="177467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5026" y="242317"/>
            <a:ext cx="6513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Estudo em Lisboa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12584" b="3360"/>
          <a:stretch/>
        </p:blipFill>
        <p:spPr>
          <a:xfrm>
            <a:off x="515026" y="869308"/>
            <a:ext cx="9253103" cy="552659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37229" y="3370997"/>
            <a:ext cx="35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1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843749" y="2483893"/>
            <a:ext cx="37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2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124224" y="2678509"/>
            <a:ext cx="37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3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294171" y="2567193"/>
            <a:ext cx="37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4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587874" y="3023419"/>
            <a:ext cx="37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5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6580" y="6366262"/>
            <a:ext cx="9261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/>
              <a:t>Mapa de base: Manuel Fialho, </a:t>
            </a:r>
            <a:r>
              <a:rPr lang="pt-PT" sz="1200" b="1" i="1" dirty="0"/>
              <a:t>Mutação Urbana na Lisboa Medieval. Das Taifas a D. </a:t>
            </a:r>
            <a:r>
              <a:rPr lang="pt-PT" sz="1200" b="1" i="1" dirty="0" smtClean="0"/>
              <a:t>Dinis</a:t>
            </a:r>
            <a:r>
              <a:rPr lang="pt-PT" sz="1200" b="1" dirty="0" smtClean="0"/>
              <a:t>. Lisboa: Universidade de Lisboa, </a:t>
            </a:r>
            <a:r>
              <a:rPr lang="pt-PT" sz="1200" b="1" dirty="0"/>
              <a:t>2017</a:t>
            </a:r>
          </a:p>
          <a:p>
            <a:endParaRPr lang="pt-PT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1559653" y="6581001"/>
            <a:ext cx="72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16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39962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92" y="5099361"/>
            <a:ext cx="1387142" cy="162013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3012" y="228669"/>
            <a:ext cx="11676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Estudo em Lisboa – Fase 4: 1431/1503 – Casas Infante D. Henrique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33357" t="25700" r="36434" b="15532"/>
          <a:stretch/>
        </p:blipFill>
        <p:spPr>
          <a:xfrm>
            <a:off x="9551744" y="1364778"/>
            <a:ext cx="2408243" cy="263401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83012" y="1364778"/>
            <a:ext cx="90367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1431 (Outubro, 12, Lisboa) – O infante D. Henrique adquire umas casas, </a:t>
            </a:r>
            <a:r>
              <a:rPr lang="pt-PT" dirty="0" smtClean="0"/>
              <a:t>sitas na freguesia </a:t>
            </a:r>
            <a:r>
              <a:rPr lang="pt-PT" dirty="0"/>
              <a:t>de São Tomé (Lisboa), próximas da Sé, para nelas funcionarem </a:t>
            </a:r>
            <a:r>
              <a:rPr lang="pt-PT" dirty="0" smtClean="0"/>
              <a:t>os estudos </a:t>
            </a:r>
            <a:r>
              <a:rPr lang="pt-PT" dirty="0"/>
              <a:t>da Universidade. No mesmo dia, procede à doação, à </a:t>
            </a:r>
            <a:r>
              <a:rPr lang="pt-PT" dirty="0" smtClean="0"/>
              <a:t>Universidade do </a:t>
            </a:r>
            <a:r>
              <a:rPr lang="pt-PT" dirty="0"/>
              <a:t>Estudo de Lisboa, dessas mesmas casas</a:t>
            </a:r>
            <a:r>
              <a:rPr lang="pt-PT" dirty="0" smtClean="0"/>
              <a:t>, «</a:t>
            </a:r>
            <a:r>
              <a:rPr lang="pt-PT" dirty="0"/>
              <a:t>pera </a:t>
            </a:r>
            <a:r>
              <a:rPr lang="pt-PT" dirty="0" err="1"/>
              <a:t>sse</a:t>
            </a:r>
            <a:r>
              <a:rPr lang="pt-PT" dirty="0"/>
              <a:t> em </a:t>
            </a:r>
            <a:r>
              <a:rPr lang="pt-PT" dirty="0" err="1"/>
              <a:t>ellas</a:t>
            </a:r>
            <a:r>
              <a:rPr lang="pt-PT" dirty="0"/>
              <a:t> </a:t>
            </a:r>
            <a:r>
              <a:rPr lang="pt-PT" dirty="0" err="1"/>
              <a:t>auer</a:t>
            </a:r>
            <a:r>
              <a:rPr lang="pt-PT" dirty="0"/>
              <a:t> de </a:t>
            </a:r>
            <a:r>
              <a:rPr lang="pt-PT" dirty="0" err="1"/>
              <a:t>leer</a:t>
            </a:r>
            <a:r>
              <a:rPr lang="pt-PT" dirty="0"/>
              <a:t> </a:t>
            </a:r>
            <a:r>
              <a:rPr lang="pt-PT" dirty="0" smtClean="0"/>
              <a:t>de todas </a:t>
            </a:r>
            <a:r>
              <a:rPr lang="pt-PT" dirty="0" err="1"/>
              <a:t>sçiençias</a:t>
            </a:r>
            <a:r>
              <a:rPr lang="pt-PT" dirty="0"/>
              <a:t> </a:t>
            </a:r>
            <a:r>
              <a:rPr lang="pt-PT" dirty="0" err="1"/>
              <a:t>aprouadas</a:t>
            </a:r>
            <a:r>
              <a:rPr lang="pt-PT" dirty="0"/>
              <a:t> </a:t>
            </a:r>
            <a:r>
              <a:rPr lang="pt-PT" dirty="0" err="1"/>
              <a:t>polla</a:t>
            </a:r>
            <a:r>
              <a:rPr lang="pt-PT" dirty="0"/>
              <a:t> </a:t>
            </a:r>
            <a:r>
              <a:rPr lang="pt-PT" dirty="0" err="1"/>
              <a:t>sancta</a:t>
            </a:r>
            <a:r>
              <a:rPr lang="pt-PT" dirty="0"/>
              <a:t> madre </a:t>
            </a:r>
            <a:r>
              <a:rPr lang="pt-PT" dirty="0" err="1" smtClean="0"/>
              <a:t>Jgreia</a:t>
            </a:r>
            <a:r>
              <a:rPr lang="pt-PT" dirty="0" smtClean="0"/>
              <a:t>”. 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Estas </a:t>
            </a:r>
            <a:r>
              <a:rPr lang="pt-PT" dirty="0"/>
              <a:t>deveriam ser </a:t>
            </a:r>
            <a:r>
              <a:rPr lang="pt-PT" dirty="0" err="1"/>
              <a:t>leccionadas</a:t>
            </a:r>
            <a:r>
              <a:rPr lang="pt-PT" dirty="0"/>
              <a:t> «em a casa pequena que estar a </a:t>
            </a:r>
            <a:r>
              <a:rPr lang="pt-PT" dirty="0" smtClean="0"/>
              <a:t>par da </a:t>
            </a:r>
            <a:r>
              <a:rPr lang="pt-PT" dirty="0"/>
              <a:t>grande </a:t>
            </a:r>
            <a:r>
              <a:rPr lang="pt-PT" dirty="0" err="1"/>
              <a:t>terrea</a:t>
            </a:r>
            <a:r>
              <a:rPr lang="pt-PT" dirty="0"/>
              <a:t> </a:t>
            </a:r>
            <a:r>
              <a:rPr lang="pt-PT" dirty="0" smtClean="0"/>
              <a:t>cujas portas </a:t>
            </a:r>
            <a:r>
              <a:rPr lang="pt-PT" dirty="0"/>
              <a:t>saem aa crasta e </a:t>
            </a:r>
            <a:r>
              <a:rPr lang="pt-PT" dirty="0" err="1"/>
              <a:t>hi</a:t>
            </a:r>
            <a:r>
              <a:rPr lang="pt-PT" dirty="0"/>
              <a:t> </a:t>
            </a:r>
            <a:r>
              <a:rPr lang="pt-PT" dirty="0" err="1"/>
              <a:t>estem</a:t>
            </a:r>
            <a:r>
              <a:rPr lang="pt-PT" dirty="0"/>
              <a:t> pintadas as sete afora </a:t>
            </a:r>
            <a:r>
              <a:rPr lang="pt-PT" dirty="0" smtClean="0"/>
              <a:t>a </a:t>
            </a:r>
            <a:r>
              <a:rPr lang="pt-PT" b="1" dirty="0" smtClean="0"/>
              <a:t>gramatica</a:t>
            </a:r>
            <a:r>
              <a:rPr lang="pt-PT" dirty="0" smtClean="0"/>
              <a:t> </a:t>
            </a:r>
            <a:r>
              <a:rPr lang="pt-PT" dirty="0"/>
              <a:t>por que </a:t>
            </a:r>
            <a:r>
              <a:rPr lang="pt-PT" dirty="0" err="1"/>
              <a:t>he</a:t>
            </a:r>
            <a:r>
              <a:rPr lang="pt-PT" dirty="0"/>
              <a:t> de grande </a:t>
            </a:r>
            <a:r>
              <a:rPr lang="pt-PT" dirty="0" err="1"/>
              <a:t>arroydo</a:t>
            </a:r>
            <a:r>
              <a:rPr lang="pt-PT" dirty="0"/>
              <a:t> a qual mando que </a:t>
            </a:r>
            <a:r>
              <a:rPr lang="pt-PT" dirty="0" err="1"/>
              <a:t>sse</a:t>
            </a:r>
            <a:r>
              <a:rPr lang="pt-PT" dirty="0"/>
              <a:t> </a:t>
            </a:r>
            <a:r>
              <a:rPr lang="pt-PT" dirty="0" err="1"/>
              <a:t>lea</a:t>
            </a:r>
            <a:r>
              <a:rPr lang="pt-PT" dirty="0"/>
              <a:t> na casa </a:t>
            </a:r>
            <a:r>
              <a:rPr lang="pt-PT" dirty="0" smtClean="0"/>
              <a:t>de fora </a:t>
            </a:r>
            <a:r>
              <a:rPr lang="pt-PT" dirty="0"/>
              <a:t>que </a:t>
            </a:r>
            <a:r>
              <a:rPr lang="pt-PT" dirty="0" err="1"/>
              <a:t>he</a:t>
            </a:r>
            <a:r>
              <a:rPr lang="pt-PT" dirty="0"/>
              <a:t> das </a:t>
            </a:r>
            <a:r>
              <a:rPr lang="pt-PT" dirty="0" err="1"/>
              <a:t>perteenças</a:t>
            </a:r>
            <a:r>
              <a:rPr lang="pt-PT" dirty="0"/>
              <a:t> das </a:t>
            </a:r>
            <a:r>
              <a:rPr lang="pt-PT" dirty="0" err="1"/>
              <a:t>detas</a:t>
            </a:r>
            <a:r>
              <a:rPr lang="pt-PT" dirty="0"/>
              <a:t> casas e a </a:t>
            </a:r>
            <a:r>
              <a:rPr lang="pt-PT" b="1" dirty="0"/>
              <a:t>logica</a:t>
            </a:r>
            <a:r>
              <a:rPr lang="pt-PT" dirty="0"/>
              <a:t> </a:t>
            </a:r>
            <a:r>
              <a:rPr lang="pt-PT" dirty="0" err="1"/>
              <a:t>sse</a:t>
            </a:r>
            <a:r>
              <a:rPr lang="pt-PT" dirty="0"/>
              <a:t> </a:t>
            </a:r>
            <a:r>
              <a:rPr lang="pt-PT" dirty="0" err="1"/>
              <a:t>lea</a:t>
            </a:r>
            <a:r>
              <a:rPr lang="pt-PT" dirty="0"/>
              <a:t> na loia que se corre </a:t>
            </a:r>
            <a:r>
              <a:rPr lang="pt-PT" dirty="0" err="1"/>
              <a:t>tambem</a:t>
            </a:r>
            <a:r>
              <a:rPr lang="pt-PT" dirty="0"/>
              <a:t> de fora </a:t>
            </a:r>
            <a:r>
              <a:rPr lang="pt-PT" dirty="0" err="1"/>
              <a:t>pollo</a:t>
            </a:r>
            <a:r>
              <a:rPr lang="pt-PT" dirty="0"/>
              <a:t> quintal E a </a:t>
            </a:r>
            <a:r>
              <a:rPr lang="pt-PT" b="1" dirty="0"/>
              <a:t>medicina</a:t>
            </a:r>
            <a:r>
              <a:rPr lang="pt-PT" dirty="0"/>
              <a:t> </a:t>
            </a:r>
            <a:r>
              <a:rPr lang="pt-PT" dirty="0" err="1"/>
              <a:t>sse</a:t>
            </a:r>
            <a:r>
              <a:rPr lang="pt-PT" dirty="0"/>
              <a:t> </a:t>
            </a:r>
            <a:r>
              <a:rPr lang="pt-PT" dirty="0" err="1"/>
              <a:t>lea</a:t>
            </a:r>
            <a:r>
              <a:rPr lang="pt-PT" dirty="0"/>
              <a:t> na outra loia </a:t>
            </a:r>
            <a:r>
              <a:rPr lang="pt-PT" dirty="0" smtClean="0"/>
              <a:t>… E </a:t>
            </a:r>
            <a:r>
              <a:rPr lang="pt-PT" dirty="0"/>
              <a:t>nos </a:t>
            </a:r>
            <a:r>
              <a:rPr lang="pt-PT" b="1" dirty="0" smtClean="0"/>
              <a:t>sobrados</a:t>
            </a:r>
            <a:r>
              <a:rPr lang="pt-PT" dirty="0" smtClean="0"/>
              <a:t> destas </a:t>
            </a:r>
            <a:r>
              <a:rPr lang="pt-PT" dirty="0"/>
              <a:t>no primeiro </a:t>
            </a:r>
            <a:r>
              <a:rPr lang="pt-PT" dirty="0" err="1"/>
              <a:t>sse</a:t>
            </a:r>
            <a:r>
              <a:rPr lang="pt-PT" dirty="0"/>
              <a:t> </a:t>
            </a:r>
            <a:r>
              <a:rPr lang="pt-PT" dirty="0" err="1"/>
              <a:t>lea</a:t>
            </a:r>
            <a:r>
              <a:rPr lang="pt-PT" dirty="0"/>
              <a:t> a </a:t>
            </a:r>
            <a:r>
              <a:rPr lang="pt-PT" b="1" dirty="0" err="1"/>
              <a:t>sancta</a:t>
            </a:r>
            <a:r>
              <a:rPr lang="pt-PT" b="1" dirty="0"/>
              <a:t> </a:t>
            </a:r>
            <a:r>
              <a:rPr lang="pt-PT" b="1" dirty="0" err="1"/>
              <a:t>theoligia</a:t>
            </a:r>
            <a:r>
              <a:rPr lang="pt-PT" b="1" dirty="0"/>
              <a:t> </a:t>
            </a:r>
            <a:r>
              <a:rPr lang="pt-PT" dirty="0"/>
              <a:t>e </a:t>
            </a:r>
            <a:r>
              <a:rPr lang="pt-PT" dirty="0" err="1"/>
              <a:t>hi</a:t>
            </a:r>
            <a:r>
              <a:rPr lang="pt-PT" dirty="0"/>
              <a:t> este pintada a </a:t>
            </a:r>
            <a:r>
              <a:rPr lang="pt-PT" dirty="0" err="1"/>
              <a:t>sancta</a:t>
            </a:r>
            <a:r>
              <a:rPr lang="pt-PT" dirty="0"/>
              <a:t> trindade </a:t>
            </a:r>
            <a:r>
              <a:rPr lang="pt-PT" dirty="0" smtClean="0"/>
              <a:t>e no </a:t>
            </a:r>
            <a:r>
              <a:rPr lang="pt-PT" dirty="0" err="1"/>
              <a:t>ssegundo</a:t>
            </a:r>
            <a:r>
              <a:rPr lang="pt-PT" dirty="0"/>
              <a:t> </a:t>
            </a:r>
            <a:r>
              <a:rPr lang="pt-PT" dirty="0" err="1"/>
              <a:t>sse</a:t>
            </a:r>
            <a:r>
              <a:rPr lang="pt-PT" dirty="0"/>
              <a:t> </a:t>
            </a:r>
            <a:r>
              <a:rPr lang="pt-PT" dirty="0" err="1"/>
              <a:t>lea</a:t>
            </a:r>
            <a:r>
              <a:rPr lang="pt-PT" dirty="0"/>
              <a:t> </a:t>
            </a:r>
            <a:r>
              <a:rPr lang="pt-PT" b="1" dirty="0" err="1"/>
              <a:t>degrataaes</a:t>
            </a:r>
            <a:r>
              <a:rPr lang="pt-PT" dirty="0"/>
              <a:t> e </a:t>
            </a:r>
            <a:r>
              <a:rPr lang="pt-PT" dirty="0" err="1"/>
              <a:t>hi</a:t>
            </a:r>
            <a:r>
              <a:rPr lang="pt-PT" dirty="0"/>
              <a:t> este pintado </a:t>
            </a:r>
            <a:r>
              <a:rPr lang="pt-PT" dirty="0" err="1"/>
              <a:t>huũ</a:t>
            </a:r>
            <a:r>
              <a:rPr lang="pt-PT" dirty="0"/>
              <a:t> papa E no de sobre as </a:t>
            </a:r>
            <a:r>
              <a:rPr lang="pt-PT" b="1" dirty="0" smtClean="0"/>
              <a:t>artes</a:t>
            </a:r>
            <a:r>
              <a:rPr lang="pt-PT" dirty="0" smtClean="0"/>
              <a:t> </a:t>
            </a:r>
            <a:r>
              <a:rPr lang="pt-PT" dirty="0" err="1" smtClean="0"/>
              <a:t>sse</a:t>
            </a:r>
            <a:r>
              <a:rPr lang="pt-PT" dirty="0" smtClean="0"/>
              <a:t> </a:t>
            </a:r>
            <a:r>
              <a:rPr lang="pt-PT" dirty="0" err="1"/>
              <a:t>leea</a:t>
            </a:r>
            <a:r>
              <a:rPr lang="pt-PT" dirty="0"/>
              <a:t> de </a:t>
            </a:r>
            <a:r>
              <a:rPr lang="pt-PT" b="1" dirty="0" err="1"/>
              <a:t>philosofia</a:t>
            </a:r>
            <a:r>
              <a:rPr lang="pt-PT" b="1" dirty="0"/>
              <a:t> </a:t>
            </a:r>
            <a:r>
              <a:rPr lang="pt-PT" b="1" dirty="0" err="1"/>
              <a:t>naturall</a:t>
            </a:r>
            <a:r>
              <a:rPr lang="pt-PT" b="1" dirty="0"/>
              <a:t> e </a:t>
            </a:r>
            <a:r>
              <a:rPr lang="pt-PT" b="1" dirty="0" err="1"/>
              <a:t>morall</a:t>
            </a:r>
            <a:r>
              <a:rPr lang="pt-PT" b="1" dirty="0"/>
              <a:t> </a:t>
            </a:r>
            <a:r>
              <a:rPr lang="pt-PT" dirty="0"/>
              <a:t>e </a:t>
            </a:r>
            <a:r>
              <a:rPr lang="pt-PT" dirty="0" err="1"/>
              <a:t>hi</a:t>
            </a:r>
            <a:r>
              <a:rPr lang="pt-PT" dirty="0"/>
              <a:t> este pintado </a:t>
            </a:r>
            <a:r>
              <a:rPr lang="pt-PT" dirty="0" err="1"/>
              <a:t>aristotelles</a:t>
            </a:r>
            <a:r>
              <a:rPr lang="pt-PT" dirty="0"/>
              <a:t> E na </a:t>
            </a:r>
            <a:r>
              <a:rPr lang="pt-PT" dirty="0" err="1" smtClean="0"/>
              <a:t>salla</a:t>
            </a:r>
            <a:r>
              <a:rPr lang="pt-PT" dirty="0" smtClean="0"/>
              <a:t> parede </a:t>
            </a:r>
            <a:r>
              <a:rPr lang="pt-PT" dirty="0" err="1"/>
              <a:t>menso</a:t>
            </a:r>
            <a:r>
              <a:rPr lang="pt-PT" dirty="0"/>
              <a:t> com esta que esta sobre </a:t>
            </a:r>
            <a:r>
              <a:rPr lang="pt-PT" dirty="0" err="1"/>
              <a:t>ho</a:t>
            </a:r>
            <a:r>
              <a:rPr lang="pt-PT" dirty="0"/>
              <a:t> </a:t>
            </a:r>
            <a:r>
              <a:rPr lang="pt-PT" dirty="0" err="1"/>
              <a:t>alpender</a:t>
            </a:r>
            <a:r>
              <a:rPr lang="pt-PT" dirty="0"/>
              <a:t> da crasta </a:t>
            </a:r>
            <a:r>
              <a:rPr lang="pt-PT" dirty="0" err="1"/>
              <a:t>sse</a:t>
            </a:r>
            <a:r>
              <a:rPr lang="pt-PT" dirty="0"/>
              <a:t> </a:t>
            </a:r>
            <a:r>
              <a:rPr lang="pt-PT" dirty="0" err="1"/>
              <a:t>leam</a:t>
            </a:r>
            <a:r>
              <a:rPr lang="pt-PT" dirty="0"/>
              <a:t> as </a:t>
            </a:r>
            <a:r>
              <a:rPr lang="pt-PT" b="1" dirty="0" err="1"/>
              <a:t>leix</a:t>
            </a:r>
            <a:r>
              <a:rPr lang="pt-PT" dirty="0"/>
              <a:t> </a:t>
            </a:r>
            <a:r>
              <a:rPr lang="pt-PT" dirty="0" smtClean="0"/>
              <a:t>de </a:t>
            </a:r>
            <a:r>
              <a:rPr lang="pt-PT" dirty="0" err="1" smtClean="0"/>
              <a:t>hi</a:t>
            </a:r>
            <a:r>
              <a:rPr lang="pt-PT" dirty="0" smtClean="0"/>
              <a:t> </a:t>
            </a:r>
            <a:r>
              <a:rPr lang="pt-PT" dirty="0"/>
              <a:t>este pintado </a:t>
            </a:r>
            <a:r>
              <a:rPr lang="pt-PT" dirty="0" err="1"/>
              <a:t>hũu</a:t>
            </a:r>
            <a:r>
              <a:rPr lang="pt-PT" dirty="0"/>
              <a:t> </a:t>
            </a:r>
            <a:r>
              <a:rPr lang="pt-PT" dirty="0" err="1"/>
              <a:t>enperador</a:t>
            </a:r>
            <a:r>
              <a:rPr lang="pt-PT" dirty="0"/>
              <a:t> E em a </a:t>
            </a:r>
            <a:r>
              <a:rPr lang="pt-PT" dirty="0" err="1"/>
              <a:t>salla</a:t>
            </a:r>
            <a:r>
              <a:rPr lang="pt-PT" dirty="0"/>
              <a:t> grande da </a:t>
            </a:r>
            <a:r>
              <a:rPr lang="pt-PT" dirty="0" err="1"/>
              <a:t>meetade</a:t>
            </a:r>
            <a:r>
              <a:rPr lang="pt-PT" dirty="0"/>
              <a:t> este </a:t>
            </a:r>
            <a:r>
              <a:rPr lang="pt-PT" dirty="0" err="1"/>
              <a:t>huũa</a:t>
            </a:r>
            <a:r>
              <a:rPr lang="pt-PT" dirty="0"/>
              <a:t> </a:t>
            </a:r>
            <a:r>
              <a:rPr lang="pt-PT" dirty="0" smtClean="0"/>
              <a:t>cadeira e </a:t>
            </a:r>
            <a:r>
              <a:rPr lang="pt-PT" dirty="0"/>
              <a:t>bancos pera </a:t>
            </a:r>
            <a:r>
              <a:rPr lang="pt-PT" dirty="0" err="1"/>
              <a:t>Reguado</a:t>
            </a:r>
            <a:r>
              <a:rPr lang="pt-PT" dirty="0"/>
              <a:t> </a:t>
            </a:r>
            <a:r>
              <a:rPr lang="pt-PT" dirty="0" err="1"/>
              <a:t>dalguũ</a:t>
            </a:r>
            <a:r>
              <a:rPr lang="pt-PT" dirty="0"/>
              <a:t> </a:t>
            </a:r>
            <a:r>
              <a:rPr lang="pt-PT" dirty="0" err="1"/>
              <a:t>leente</a:t>
            </a:r>
            <a:r>
              <a:rPr lang="pt-PT" dirty="0"/>
              <a:t> se </a:t>
            </a:r>
            <a:r>
              <a:rPr lang="pt-PT" dirty="0" err="1"/>
              <a:t>creçer</a:t>
            </a:r>
            <a:r>
              <a:rPr lang="pt-PT" dirty="0"/>
              <a:t> e pera </a:t>
            </a:r>
            <a:r>
              <a:rPr lang="pt-PT" dirty="0" err="1"/>
              <a:t>sse</a:t>
            </a:r>
            <a:r>
              <a:rPr lang="pt-PT" dirty="0"/>
              <a:t> em </a:t>
            </a:r>
            <a:r>
              <a:rPr lang="pt-PT" dirty="0" err="1"/>
              <a:t>ella</a:t>
            </a:r>
            <a:r>
              <a:rPr lang="pt-PT" dirty="0"/>
              <a:t> fazerem </a:t>
            </a:r>
            <a:r>
              <a:rPr lang="pt-PT" dirty="0" smtClean="0"/>
              <a:t>os </a:t>
            </a:r>
            <a:r>
              <a:rPr lang="pt-PT" b="1" dirty="0" smtClean="0"/>
              <a:t>autos </a:t>
            </a:r>
            <a:r>
              <a:rPr lang="pt-PT" b="1" dirty="0"/>
              <a:t>solenes </a:t>
            </a:r>
            <a:r>
              <a:rPr lang="pt-PT" dirty="0"/>
              <a:t>E em a casa pequena que esta da </a:t>
            </a:r>
            <a:r>
              <a:rPr lang="pt-PT" dirty="0" err="1"/>
              <a:t>mãao</a:t>
            </a:r>
            <a:r>
              <a:rPr lang="pt-PT" dirty="0"/>
              <a:t> </a:t>
            </a:r>
            <a:r>
              <a:rPr lang="pt-PT" dirty="0" err="1"/>
              <a:t>ezquerda</a:t>
            </a:r>
            <a:r>
              <a:rPr lang="pt-PT" dirty="0"/>
              <a:t> desta </a:t>
            </a:r>
            <a:r>
              <a:rPr lang="pt-PT" dirty="0" err="1"/>
              <a:t>salla</a:t>
            </a:r>
            <a:r>
              <a:rPr lang="pt-PT" dirty="0"/>
              <a:t> </a:t>
            </a:r>
            <a:r>
              <a:rPr lang="pt-PT" dirty="0" smtClean="0"/>
              <a:t>more o </a:t>
            </a:r>
            <a:r>
              <a:rPr lang="pt-PT" dirty="0" err="1"/>
              <a:t>bedell</a:t>
            </a:r>
            <a:r>
              <a:rPr lang="pt-PT" dirty="0"/>
              <a:t> ou </a:t>
            </a:r>
            <a:r>
              <a:rPr lang="pt-PT" dirty="0" err="1"/>
              <a:t>huũ</a:t>
            </a:r>
            <a:r>
              <a:rPr lang="pt-PT" dirty="0"/>
              <a:t> caseiro que tenha as </a:t>
            </a:r>
            <a:r>
              <a:rPr lang="pt-PT" dirty="0" err="1"/>
              <a:t>detas</a:t>
            </a:r>
            <a:r>
              <a:rPr lang="pt-PT" dirty="0"/>
              <a:t> casas </a:t>
            </a:r>
            <a:r>
              <a:rPr lang="pt-PT" dirty="0" err="1"/>
              <a:t>linpas</a:t>
            </a:r>
            <a:r>
              <a:rPr lang="pt-PT" dirty="0"/>
              <a:t> e as abra e </a:t>
            </a:r>
            <a:r>
              <a:rPr lang="pt-PT" dirty="0" err="1"/>
              <a:t>çarre</a:t>
            </a:r>
            <a:r>
              <a:rPr lang="pt-PT" dirty="0"/>
              <a:t> </a:t>
            </a:r>
            <a:r>
              <a:rPr lang="pt-PT" dirty="0" smtClean="0"/>
              <a:t>quando </a:t>
            </a:r>
            <a:r>
              <a:rPr lang="pt-PT" dirty="0" err="1" smtClean="0"/>
              <a:t>Comprir</a:t>
            </a:r>
            <a:r>
              <a:rPr lang="pt-PT" dirty="0"/>
              <a:t>. E este em as </a:t>
            </a:r>
            <a:r>
              <a:rPr lang="pt-PT" dirty="0" err="1"/>
              <a:t>detas</a:t>
            </a:r>
            <a:r>
              <a:rPr lang="pt-PT" dirty="0"/>
              <a:t> casas </a:t>
            </a:r>
            <a:r>
              <a:rPr lang="pt-PT" dirty="0" err="1"/>
              <a:t>huũa</a:t>
            </a:r>
            <a:r>
              <a:rPr lang="pt-PT" dirty="0"/>
              <a:t> campanha a </a:t>
            </a:r>
            <a:r>
              <a:rPr lang="pt-PT" dirty="0" err="1"/>
              <a:t>quall</a:t>
            </a:r>
            <a:r>
              <a:rPr lang="pt-PT" dirty="0"/>
              <a:t> </a:t>
            </a:r>
            <a:r>
              <a:rPr lang="pt-PT" dirty="0" err="1"/>
              <a:t>sse</a:t>
            </a:r>
            <a:r>
              <a:rPr lang="pt-PT" dirty="0"/>
              <a:t> tanga </a:t>
            </a:r>
            <a:r>
              <a:rPr lang="pt-PT" dirty="0" smtClean="0"/>
              <a:t>quando </a:t>
            </a:r>
            <a:r>
              <a:rPr lang="pt-PT" dirty="0" err="1" smtClean="0"/>
              <a:t>ouuerem</a:t>
            </a:r>
            <a:r>
              <a:rPr lang="pt-PT" dirty="0" smtClean="0"/>
              <a:t> </a:t>
            </a:r>
            <a:r>
              <a:rPr lang="pt-PT" dirty="0"/>
              <a:t>de fazer conselho ou </a:t>
            </a:r>
            <a:r>
              <a:rPr lang="pt-PT" dirty="0" err="1"/>
              <a:t>alguũ</a:t>
            </a:r>
            <a:r>
              <a:rPr lang="pt-PT" dirty="0"/>
              <a:t> tratado comum»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559653" y="6581001"/>
            <a:ext cx="72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17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14869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63" y="4949624"/>
            <a:ext cx="1601337" cy="187031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3012" y="228669"/>
            <a:ext cx="11676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Estudo em Lisboa – Fase 4: 1431/1503 – Casas Infante D. Henrique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33357" t="25700" r="36434" b="15532"/>
          <a:stretch/>
        </p:blipFill>
        <p:spPr>
          <a:xfrm>
            <a:off x="337114" y="1433013"/>
            <a:ext cx="3930555" cy="42990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35245" t="21783" r="44511" b="26726"/>
          <a:stretch/>
        </p:blipFill>
        <p:spPr>
          <a:xfrm>
            <a:off x="4888318" y="1433013"/>
            <a:ext cx="3006217" cy="429904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35035" t="76238" r="50439" b="6391"/>
          <a:stretch/>
        </p:blipFill>
        <p:spPr>
          <a:xfrm>
            <a:off x="8515184" y="1433013"/>
            <a:ext cx="3349269" cy="22518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83011" y="5889962"/>
            <a:ext cx="761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Hipótese de como seriam as instalações do Estudo. Retirado de Fernandes, H. (Coord) - </a:t>
            </a:r>
            <a:r>
              <a:rPr lang="pt-PT" sz="1200" b="1" i="1" dirty="0" smtClean="0"/>
              <a:t>A Universidade Medieval em Lisboa</a:t>
            </a:r>
            <a:r>
              <a:rPr lang="pt-PT" sz="1200" b="1" dirty="0" smtClean="0"/>
              <a:t>. Lisboa: Tinta da China, 2013</a:t>
            </a:r>
            <a:endParaRPr lang="pt-PT" sz="1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559653" y="6581001"/>
            <a:ext cx="72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18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41664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72" y="4913194"/>
            <a:ext cx="1632528" cy="190674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09683" y="367031"/>
            <a:ext cx="113276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</a:t>
            </a:r>
            <a:r>
              <a:rPr lang="pt-PT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quaestionis</a:t>
            </a:r>
            <a:endParaRPr lang="pt-PT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PT" sz="2400" b="1" i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b="1" i="1" dirty="0" smtClean="0"/>
              <a:t>Livro Verde da Universidade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b="1" i="1" dirty="0" err="1" smtClean="0"/>
              <a:t>Chartularium</a:t>
            </a:r>
            <a:r>
              <a:rPr lang="pt-PT" sz="2400" b="1" i="1" dirty="0" smtClean="0"/>
              <a:t> Universitatis Portucalensis, </a:t>
            </a:r>
            <a:r>
              <a:rPr lang="pt-PT" sz="2400" dirty="0" smtClean="0"/>
              <a:t>Moreira de Sé (pub.)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b="1" i="1" dirty="0" smtClean="0"/>
              <a:t>História da Universidade em Portugal, </a:t>
            </a:r>
            <a:r>
              <a:rPr lang="pt-PT" sz="2400" dirty="0" smtClean="0"/>
              <a:t>Vários autores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b="1" i="1" dirty="0" smtClean="0"/>
              <a:t>A Universidade Medieval em Lisboa, </a:t>
            </a:r>
            <a:r>
              <a:rPr lang="pt-PT" sz="2400" dirty="0" smtClean="0"/>
              <a:t>Hermenegildo Fernandes (Coord.)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b="1" i="1" dirty="0" smtClean="0"/>
              <a:t>O Studium Medieval Português: Singularidades De Um Caso Periférico, </a:t>
            </a:r>
            <a:r>
              <a:rPr lang="pt-PT" sz="2400" dirty="0" smtClean="0"/>
              <a:t>H. Fernandes, H. Vilar e M. H. Cruz Coelho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b="1" dirty="0" smtClean="0"/>
              <a:t>Projecto financiado FCT </a:t>
            </a:r>
            <a:r>
              <a:rPr lang="pt-PT" sz="2400" b="1" i="1" dirty="0" smtClean="0"/>
              <a:t>Oeconomia Studii</a:t>
            </a:r>
            <a:r>
              <a:rPr lang="pt-PT" sz="2400" dirty="0" smtClean="0"/>
              <a:t>, CH-</a:t>
            </a:r>
            <a:r>
              <a:rPr lang="pt-PT" sz="2400" dirty="0" err="1" smtClean="0"/>
              <a:t>ULisboa</a:t>
            </a:r>
            <a:endParaRPr lang="pt-PT" sz="2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b="1" i="1" dirty="0" smtClean="0"/>
              <a:t>História de Portugal, </a:t>
            </a:r>
            <a:r>
              <a:rPr lang="pt-PT" sz="2400" dirty="0" smtClean="0"/>
              <a:t>Vários autores</a:t>
            </a:r>
            <a:endParaRPr lang="pt-PT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614245" y="6581001"/>
            <a:ext cx="65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2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27511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584" y="4995081"/>
            <a:ext cx="1562416" cy="182485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3012" y="228669"/>
            <a:ext cx="11908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Estudo em Lisboa – Fase 5: 1503 – Sede manuelina (Paço Infante)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35665" t="21596" r="34965" b="10494"/>
          <a:stretch/>
        </p:blipFill>
        <p:spPr>
          <a:xfrm>
            <a:off x="341193" y="1323833"/>
            <a:ext cx="3821373" cy="49677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30210" t="23460" r="45874" b="9002"/>
          <a:stretch/>
        </p:blipFill>
        <p:spPr>
          <a:xfrm>
            <a:off x="4162566" y="1337480"/>
            <a:ext cx="3111691" cy="494049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174734">
            <a:off x="5147493" y="1338156"/>
            <a:ext cx="1074806" cy="271696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201125" y="6277970"/>
            <a:ext cx="761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Localização do Estudo manuelino. Retirado de Fernandes, H. (Coord) - </a:t>
            </a:r>
            <a:r>
              <a:rPr lang="pt-PT" sz="1200" b="1" i="1" dirty="0" smtClean="0"/>
              <a:t>A Universidade Medieval em Lisboa</a:t>
            </a:r>
            <a:r>
              <a:rPr lang="pt-PT" sz="1200" b="1" dirty="0" smtClean="0"/>
              <a:t>. Lisboa: Tinta da China, 2013</a:t>
            </a:r>
            <a:endParaRPr lang="pt-PT" sz="1200" b="1" dirty="0"/>
          </a:p>
        </p:txBody>
      </p:sp>
      <p:sp>
        <p:nvSpPr>
          <p:cNvPr id="5" name="Retângulo 4"/>
          <p:cNvSpPr/>
          <p:nvPr/>
        </p:nvSpPr>
        <p:spPr>
          <a:xfrm>
            <a:off x="7274257" y="3887239"/>
            <a:ext cx="2841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1537 (Março</a:t>
            </a:r>
            <a:r>
              <a:rPr lang="pt-PT" dirty="0"/>
              <a:t>, 31, Lisboa) – Última </a:t>
            </a:r>
            <a:r>
              <a:rPr lang="pt-PT" dirty="0" err="1"/>
              <a:t>acta</a:t>
            </a:r>
            <a:r>
              <a:rPr lang="pt-PT" dirty="0"/>
              <a:t> assinada do conselho da </a:t>
            </a:r>
            <a:r>
              <a:rPr lang="pt-PT" dirty="0" smtClean="0"/>
              <a:t>Universidade de </a:t>
            </a:r>
            <a:r>
              <a:rPr lang="pt-PT" dirty="0"/>
              <a:t>Lisboa, testemunhando que o velho Estudo Geral ainda </a:t>
            </a:r>
            <a:r>
              <a:rPr lang="pt-PT" dirty="0" smtClean="0"/>
              <a:t>laborava nesta </a:t>
            </a:r>
            <a:r>
              <a:rPr lang="pt-PT" dirty="0"/>
              <a:t>data nas Escolas Gerais de Lisboa.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383438" y="1236616"/>
            <a:ext cx="4708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carta régia de 8 de Janeiro de </a:t>
            </a:r>
            <a:r>
              <a:rPr lang="pt-PT" dirty="0" smtClean="0"/>
              <a:t>1503, data </a:t>
            </a:r>
            <a:r>
              <a:rPr lang="pt-PT" dirty="0"/>
              <a:t>em que foram efectivamente </a:t>
            </a:r>
            <a:r>
              <a:rPr lang="pt-PT" dirty="0" smtClean="0"/>
              <a:t>doadas casas à Universidade </a:t>
            </a:r>
            <a:r>
              <a:rPr lang="pt-PT" dirty="0"/>
              <a:t>pelo rei D. </a:t>
            </a:r>
            <a:r>
              <a:rPr lang="pt-PT" dirty="0" smtClean="0"/>
              <a:t>Manuel I que “mudou </a:t>
            </a:r>
            <a:r>
              <a:rPr lang="pt-PT" dirty="0"/>
              <a:t>as </a:t>
            </a:r>
            <a:r>
              <a:rPr lang="pt-PT" dirty="0" err="1"/>
              <a:t>Scholas</a:t>
            </a:r>
            <a:r>
              <a:rPr lang="pt-PT" dirty="0"/>
              <a:t> </a:t>
            </a:r>
            <a:r>
              <a:rPr lang="pt-PT" dirty="0" err="1"/>
              <a:t>geraes</a:t>
            </a:r>
            <a:r>
              <a:rPr lang="pt-PT" dirty="0"/>
              <a:t> de Lisboa, que </a:t>
            </a:r>
            <a:r>
              <a:rPr lang="pt-PT" dirty="0" err="1"/>
              <a:t>stavão</a:t>
            </a:r>
            <a:r>
              <a:rPr lang="pt-PT" dirty="0"/>
              <a:t> acima da </a:t>
            </a:r>
            <a:r>
              <a:rPr lang="pt-PT" dirty="0" err="1"/>
              <a:t>Egreja</a:t>
            </a:r>
            <a:r>
              <a:rPr lang="pt-PT" dirty="0"/>
              <a:t> de Sam </a:t>
            </a:r>
            <a:r>
              <a:rPr lang="pt-PT" dirty="0" err="1"/>
              <a:t>Thomé</a:t>
            </a:r>
            <a:r>
              <a:rPr lang="pt-PT" dirty="0"/>
              <a:t> contra </a:t>
            </a:r>
            <a:r>
              <a:rPr lang="pt-PT" dirty="0" err="1"/>
              <a:t>ho</a:t>
            </a:r>
            <a:r>
              <a:rPr lang="pt-PT" dirty="0"/>
              <a:t> muro velho, e </a:t>
            </a:r>
            <a:r>
              <a:rPr lang="pt-PT" dirty="0" err="1"/>
              <a:t>has</a:t>
            </a:r>
            <a:r>
              <a:rPr lang="pt-PT" dirty="0"/>
              <a:t> fez de novo abaixo de </a:t>
            </a:r>
            <a:r>
              <a:rPr lang="pt-PT" dirty="0" err="1"/>
              <a:t>Sancta</a:t>
            </a:r>
            <a:r>
              <a:rPr lang="pt-PT" dirty="0"/>
              <a:t> marinha, onde eram </a:t>
            </a:r>
            <a:r>
              <a:rPr lang="pt-PT" dirty="0" err="1"/>
              <a:t>hos</a:t>
            </a:r>
            <a:r>
              <a:rPr lang="pt-PT" dirty="0"/>
              <a:t> Paços do infante </a:t>
            </a:r>
            <a:r>
              <a:rPr lang="pt-PT" dirty="0" err="1"/>
              <a:t>dõ</a:t>
            </a:r>
            <a:r>
              <a:rPr lang="pt-PT" dirty="0"/>
              <a:t> Henrique seu tio”.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559653" y="6581001"/>
            <a:ext cx="72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19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10330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872" y="5168278"/>
            <a:ext cx="1414127" cy="165165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5025" y="215021"/>
            <a:ext cx="11676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Estudo em Lisboa – Fase 4 e 5 – mobilidade de escolares e oficiais vindos de Coimbra em 1377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559653" y="6581001"/>
            <a:ext cx="72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20 de 22</a:t>
            </a:r>
            <a:endParaRPr lang="pt-PT" sz="12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32198"/>
              </p:ext>
            </p:extLst>
          </p:nvPr>
        </p:nvGraphicFramePr>
        <p:xfrm>
          <a:off x="515026" y="1292239"/>
          <a:ext cx="5353511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1140">
                  <a:extLst>
                    <a:ext uri="{9D8B030D-6E8A-4147-A177-3AD203B41FA5}">
                      <a16:colId xmlns:a16="http://schemas.microsoft.com/office/drawing/2014/main" val="643614161"/>
                    </a:ext>
                  </a:extLst>
                </a:gridCol>
                <a:gridCol w="1517248">
                  <a:extLst>
                    <a:ext uri="{9D8B030D-6E8A-4147-A177-3AD203B41FA5}">
                      <a16:colId xmlns:a16="http://schemas.microsoft.com/office/drawing/2014/main" val="3895603778"/>
                    </a:ext>
                  </a:extLst>
                </a:gridCol>
                <a:gridCol w="1995123">
                  <a:extLst>
                    <a:ext uri="{9D8B030D-6E8A-4147-A177-3AD203B41FA5}">
                      <a16:colId xmlns:a16="http://schemas.microsoft.com/office/drawing/2014/main" val="752798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Nome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Cargo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Datas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66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Afonso Martins </a:t>
                      </a:r>
                      <a:r>
                        <a:rPr lang="pt-PT" dirty="0" err="1" smtClean="0"/>
                        <a:t>Alvernaz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Escolar</a:t>
                      </a:r>
                      <a:r>
                        <a:rPr lang="pt-PT" baseline="0" dirty="0" smtClean="0"/>
                        <a:t> e oficial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1369-1396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767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Brás Martins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escolar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1376-1378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63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Estêvão Vasques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escolar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1376-1378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4995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Estêvão Eanes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Oficial (bedel)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1375-1386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769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Garcia Diogo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escolar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1345-1381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645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Gonçalo Abril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Oficial (Sacador)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1374-1378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47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Gonçalo Afonso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escolar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1364-1388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07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Gonçalo Eanes de </a:t>
                      </a:r>
                      <a:r>
                        <a:rPr lang="pt-PT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Gaudi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escolar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1363-1380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795970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7906"/>
              </p:ext>
            </p:extLst>
          </p:nvPr>
        </p:nvGraphicFramePr>
        <p:xfrm>
          <a:off x="6353512" y="1292239"/>
          <a:ext cx="5574631" cy="3876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2691">
                  <a:extLst>
                    <a:ext uri="{9D8B030D-6E8A-4147-A177-3AD203B41FA5}">
                      <a16:colId xmlns:a16="http://schemas.microsoft.com/office/drawing/2014/main" val="643614161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3895603778"/>
                    </a:ext>
                  </a:extLst>
                </a:gridCol>
                <a:gridCol w="1651379">
                  <a:extLst>
                    <a:ext uri="{9D8B030D-6E8A-4147-A177-3AD203B41FA5}">
                      <a16:colId xmlns:a16="http://schemas.microsoft.com/office/drawing/2014/main" val="752798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Nome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Cargo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Datas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66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Gonçalo Vasques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indeterminado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1368-1378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5205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João Afonso das Regras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indeterminado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1368-1395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6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Lopo Esteves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Prof e oficial (</a:t>
                      </a:r>
                      <a:r>
                        <a:rPr lang="pt-PT" dirty="0" err="1" smtClean="0"/>
                        <a:t>Pr</a:t>
                      </a:r>
                      <a:r>
                        <a:rPr lang="pt-PT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1377-1386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55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Lourenço Eanes Fogaça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Professor decretos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1363-1398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38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Pedro Afonso Fuseiro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escolar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1374-1380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7814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Pedro Domingues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Prof e oficial (</a:t>
                      </a:r>
                      <a:r>
                        <a:rPr lang="pt-PT" dirty="0" err="1" smtClean="0"/>
                        <a:t>Pr</a:t>
                      </a:r>
                      <a:r>
                        <a:rPr lang="pt-PT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1367-1391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85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Rodrigo Afonso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indeterminado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1376-1378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248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Vasco Peres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escolar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1368-1378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369424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15026" y="5554639"/>
            <a:ext cx="10021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16 casos de mobilidade de Coimbra para Lisboa na transferência do Estudo Geral em 1377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32548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91" y="5004668"/>
            <a:ext cx="1554209" cy="18152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559653" y="6581001"/>
            <a:ext cx="72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21 de 22</a:t>
            </a:r>
            <a:endParaRPr lang="pt-PT" sz="12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0" y="910548"/>
            <a:ext cx="8843749" cy="567274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87730" y="269613"/>
            <a:ext cx="7073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Mobilidade para o exterior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eta curvada para baixo 14"/>
          <p:cNvSpPr/>
          <p:nvPr/>
        </p:nvSpPr>
        <p:spPr>
          <a:xfrm rot="19944062">
            <a:off x="2047005" y="4535343"/>
            <a:ext cx="775858" cy="245976"/>
          </a:xfrm>
          <a:prstGeom prst="curvedDownArrow">
            <a:avLst>
              <a:gd name="adj1" fmla="val 57578"/>
              <a:gd name="adj2" fmla="val 57578"/>
              <a:gd name="adj3" fmla="val 3771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Seta curvada para baixo 15"/>
          <p:cNvSpPr/>
          <p:nvPr/>
        </p:nvSpPr>
        <p:spPr>
          <a:xfrm rot="20600959" flipV="1">
            <a:off x="2410371" y="4916591"/>
            <a:ext cx="2325024" cy="874920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7" name="Seta curvada para baixo 16"/>
          <p:cNvSpPr/>
          <p:nvPr/>
        </p:nvSpPr>
        <p:spPr>
          <a:xfrm rot="19262945">
            <a:off x="1455179" y="3270844"/>
            <a:ext cx="2886752" cy="853406"/>
          </a:xfrm>
          <a:prstGeom prst="curvedDownArrow">
            <a:avLst>
              <a:gd name="adj1" fmla="val 25000"/>
              <a:gd name="adj2" fmla="val 50000"/>
              <a:gd name="adj3" fmla="val 3660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8" name="Seta curvada para baixo 17"/>
          <p:cNvSpPr/>
          <p:nvPr/>
        </p:nvSpPr>
        <p:spPr>
          <a:xfrm rot="18609256">
            <a:off x="785198" y="3006534"/>
            <a:ext cx="3510775" cy="798215"/>
          </a:xfrm>
          <a:prstGeom prst="curvedDownArrow">
            <a:avLst>
              <a:gd name="adj1" fmla="val 25000"/>
              <a:gd name="adj2" fmla="val 72869"/>
              <a:gd name="adj3" fmla="val 3660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9" name="Seta curvada para baixo 18"/>
          <p:cNvSpPr/>
          <p:nvPr/>
        </p:nvSpPr>
        <p:spPr>
          <a:xfrm rot="21005281" flipV="1">
            <a:off x="2109692" y="4838768"/>
            <a:ext cx="4252107" cy="1535423"/>
          </a:xfrm>
          <a:prstGeom prst="curvedDownArrow">
            <a:avLst>
              <a:gd name="adj1" fmla="val 15310"/>
              <a:gd name="adj2" fmla="val 55467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0" name="Seta curvada para baixo 19"/>
          <p:cNvSpPr/>
          <p:nvPr/>
        </p:nvSpPr>
        <p:spPr>
          <a:xfrm rot="20600959" flipV="1">
            <a:off x="2367024" y="4734992"/>
            <a:ext cx="1897055" cy="702125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5"/>
          <a:srcRect l="41539" t="58909" r="56468" b="38666"/>
          <a:stretch/>
        </p:blipFill>
        <p:spPr>
          <a:xfrm>
            <a:off x="3847932" y="4327598"/>
            <a:ext cx="259307" cy="1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53" y="5022376"/>
            <a:ext cx="1539047" cy="179756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5026" y="583511"/>
            <a:ext cx="2296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96287" y="1405719"/>
            <a:ext cx="9485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 smtClean="0"/>
              <a:t>Inconstância da Universidade Medieval Portuguesa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 smtClean="0"/>
              <a:t>Falta de financiamento crónico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 smtClean="0"/>
              <a:t>Mobilidade interna de funcionários administrativos e professores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 smtClean="0"/>
              <a:t>Mobilidade de escolares e professores para o exterior</a:t>
            </a:r>
            <a:endParaRPr lang="pt-PT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559653" y="6581001"/>
            <a:ext cx="72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22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11183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958" y="4981502"/>
            <a:ext cx="1574042" cy="183843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05050" y="2262186"/>
            <a:ext cx="11586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anapsferreira@gmail.com</a:t>
            </a:r>
            <a:endParaRPr lang="pt-PT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7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17" y="4872250"/>
            <a:ext cx="1667583" cy="194768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32861" y="269121"/>
            <a:ext cx="6513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Fundação do Estudo Geral Português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7" b="98606" l="3320" r="95021">
                        <a14:foregroundMark x1="45228" y1="81474" x2="45228" y2="81474"/>
                        <a14:foregroundMark x1="46473" y1="85259" x2="46473" y2="85259"/>
                        <a14:foregroundMark x1="46473" y1="88247" x2="46473" y2="88247"/>
                        <a14:foregroundMark x1="49793" y1="91434" x2="49793" y2="91434"/>
                        <a14:foregroundMark x1="49793" y1="91434" x2="49793" y2="91434"/>
                        <a14:foregroundMark x1="51867" y1="93227" x2="51867" y2="93227"/>
                        <a14:foregroundMark x1="58091" y1="89243" x2="58091" y2="89243"/>
                        <a14:foregroundMark x1="58921" y1="88446" x2="58921" y2="87649"/>
                        <a14:foregroundMark x1="58921" y1="85458" x2="58921" y2="84861"/>
                        <a14:foregroundMark x1="58921" y1="81474" x2="58921" y2="81474"/>
                        <a14:foregroundMark x1="59336" y1="80080" x2="59336" y2="80080"/>
                        <a14:foregroundMark x1="56017" y1="78884" x2="56017" y2="78884"/>
                        <a14:foregroundMark x1="59336" y1="78486" x2="59336" y2="78486"/>
                        <a14:foregroundMark x1="63071" y1="81474" x2="63071" y2="81474"/>
                        <a14:foregroundMark x1="46888" y1="77689" x2="46888" y2="77689"/>
                        <a14:foregroundMark x1="47718" y1="73904" x2="47718" y2="73904"/>
                        <a14:foregroundMark x1="48963" y1="70518" x2="48963" y2="70518"/>
                        <a14:foregroundMark x1="53527" y1="68327" x2="53527" y2="68327"/>
                        <a14:foregroundMark x1="51037" y1="67131" x2="51037" y2="67131"/>
                        <a14:foregroundMark x1="51037" y1="69323" x2="51037" y2="69323"/>
                        <a14:foregroundMark x1="47303" y1="72311" x2="47303" y2="72311"/>
                        <a14:foregroundMark x1="46473" y1="75697" x2="46473" y2="75697"/>
                        <a14:foregroundMark x1="34025" y1="91833" x2="34025" y2="91833"/>
                        <a14:foregroundMark x1="37759" y1="93028" x2="37759" y2="93028"/>
                        <a14:foregroundMark x1="41079" y1="95219" x2="41079" y2="95219"/>
                        <a14:foregroundMark x1="46058" y1="95418" x2="46058" y2="95418"/>
                        <a14:foregroundMark x1="50622" y1="95020" x2="50622" y2="95020"/>
                        <a14:foregroundMark x1="55187" y1="93028" x2="55187" y2="93028"/>
                        <a14:foregroundMark x1="42324" y1="77291" x2="42324" y2="77291"/>
                        <a14:foregroundMark x1="36515" y1="77888" x2="36515" y2="77888"/>
                        <a14:foregroundMark x1="30705" y1="79084" x2="30705" y2="79084"/>
                        <a14:foregroundMark x1="26971" y1="81873" x2="26971" y2="81873"/>
                        <a14:foregroundMark x1="26556" y1="84064" x2="26556" y2="84064"/>
                        <a14:foregroundMark x1="28631" y1="86454" x2="28631" y2="86454"/>
                        <a14:foregroundMark x1="30290" y1="88446" x2="30290" y2="88446"/>
                        <a14:foregroundMark x1="31120" y1="90837" x2="31120" y2="90837"/>
                        <a14:foregroundMark x1="63485" y1="83665" x2="63485" y2="83665"/>
                        <a14:foregroundMark x1="61826" y1="85857" x2="61826" y2="85857"/>
                        <a14:foregroundMark x1="58091" y1="91036" x2="58091" y2="91036"/>
                        <a14:foregroundMark x1="51867" y1="77689" x2="51867" y2="77689"/>
                        <a14:foregroundMark x1="56432" y1="68725" x2="56432" y2="68725"/>
                        <a14:foregroundMark x1="62656" y1="68725" x2="62656" y2="68725"/>
                        <a14:foregroundMark x1="71369" y1="68725" x2="71369" y2="68725"/>
                        <a14:foregroundMark x1="79668" y1="68526" x2="79668" y2="68526"/>
                        <a14:foregroundMark x1="87137" y1="69124" x2="87137" y2="69124"/>
                        <a14:foregroundMark x1="92531" y1="69323" x2="92531" y2="69323"/>
                        <a14:foregroundMark x1="92116" y1="3984" x2="92116" y2="3984"/>
                        <a14:foregroundMark x1="79253" y1="3984" x2="79253" y2="3984"/>
                        <a14:foregroundMark x1="66390" y1="3984" x2="66390" y2="3984"/>
                        <a14:foregroundMark x1="52282" y1="4382" x2="52282" y2="4382"/>
                        <a14:foregroundMark x1="40664" y1="4382" x2="40664" y2="4382"/>
                        <a14:foregroundMark x1="30705" y1="3187" x2="30705" y2="3187"/>
                        <a14:foregroundMark x1="21162" y1="2789" x2="21162" y2="2789"/>
                        <a14:foregroundMark x1="10373" y1="2390" x2="10373" y2="2390"/>
                        <a14:foregroundMark x1="7469" y1="5179" x2="7469" y2="5179"/>
                        <a14:foregroundMark x1="5809" y1="10159" x2="5809" y2="10159"/>
                        <a14:foregroundMark x1="5809" y1="15139" x2="5809" y2="15139"/>
                        <a14:foregroundMark x1="7054" y1="68924" x2="7054" y2="68924"/>
                        <a14:foregroundMark x1="12448" y1="68725" x2="12448" y2="68725"/>
                        <a14:foregroundMark x1="18672" y1="68924" x2="18672" y2="68924"/>
                        <a14:foregroundMark x1="22407" y1="68526" x2="22407" y2="68526"/>
                        <a14:foregroundMark x1="29046" y1="68526" x2="29046" y2="68526"/>
                        <a14:foregroundMark x1="35685" y1="68725" x2="35685" y2="68725"/>
                        <a14:foregroundMark x1="39834" y1="68526" x2="39834" y2="68526"/>
                        <a14:foregroundMark x1="44813" y1="68327" x2="44813" y2="68327"/>
                        <a14:foregroundMark x1="48133" y1="68526" x2="48133" y2="68526"/>
                        <a14:foregroundMark x1="53112" y1="94821" x2="53112" y2="94821"/>
                        <a14:foregroundMark x1="47303" y1="96414" x2="47303" y2="96414"/>
                        <a14:foregroundMark x1="37344" y1="94223" x2="37344" y2="94223"/>
                        <a14:foregroundMark x1="28216" y1="80478" x2="28216" y2="80478"/>
                        <a14:foregroundMark x1="32365" y1="78287" x2="32365" y2="78287"/>
                        <a14:foregroundMark x1="62241" y1="79681" x2="62241" y2="79681"/>
                        <a14:foregroundMark x1="47718" y1="75896" x2="47718" y2="75896"/>
                        <a14:foregroundMark x1="48963" y1="74701" x2="48963" y2="74701"/>
                        <a14:foregroundMark x1="50207" y1="73108" x2="50207" y2="73108"/>
                        <a14:foregroundMark x1="50207" y1="71912" x2="50207" y2="71912"/>
                        <a14:foregroundMark x1="52282" y1="70916" x2="52282" y2="70916"/>
                        <a14:foregroundMark x1="46058" y1="69920" x2="46058" y2="699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3" t="1780" r="5718" b="2909"/>
          <a:stretch/>
        </p:blipFill>
        <p:spPr>
          <a:xfrm>
            <a:off x="996686" y="1020625"/>
            <a:ext cx="2456198" cy="541042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96576" y="1965278"/>
            <a:ext cx="400110" cy="28114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sz="1400" dirty="0" smtClean="0"/>
              <a:t>Documento Fundação Estudo Geral</a:t>
            </a:r>
            <a:endParaRPr lang="pt-PT" sz="1400" dirty="0"/>
          </a:p>
        </p:txBody>
      </p:sp>
      <p:sp>
        <p:nvSpPr>
          <p:cNvPr id="8" name="Retângulo 7"/>
          <p:cNvSpPr/>
          <p:nvPr/>
        </p:nvSpPr>
        <p:spPr>
          <a:xfrm>
            <a:off x="3712192" y="1020625"/>
            <a:ext cx="8479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1288 (Novembro, 12, Montemor‑o‑Novo</a:t>
            </a:r>
            <a:r>
              <a:rPr lang="pt-PT" dirty="0" smtClean="0"/>
              <a:t>) – </a:t>
            </a:r>
            <a:r>
              <a:rPr lang="pt-PT" dirty="0"/>
              <a:t>Súplica de alguns religiosos do reino</a:t>
            </a:r>
          </a:p>
          <a:p>
            <a:pPr algn="just"/>
            <a:r>
              <a:rPr lang="pt-PT" dirty="0"/>
              <a:t>a Nicolau IV impetrando a criação de um Estudo Geral («</a:t>
            </a:r>
            <a:r>
              <a:rPr lang="pt-PT" dirty="0" err="1"/>
              <a:t>generalle</a:t>
            </a:r>
            <a:r>
              <a:rPr lang="pt-PT" dirty="0"/>
              <a:t> </a:t>
            </a:r>
            <a:r>
              <a:rPr lang="pt-PT" dirty="0" err="1"/>
              <a:t>studium</a:t>
            </a:r>
            <a:endParaRPr lang="pt-PT" dirty="0"/>
          </a:p>
          <a:p>
            <a:pPr algn="just"/>
            <a:r>
              <a:rPr lang="pt-PT" dirty="0" err="1"/>
              <a:t>litterarum</a:t>
            </a:r>
            <a:r>
              <a:rPr lang="pt-PT" dirty="0"/>
              <a:t>») em Portugal</a:t>
            </a:r>
            <a:r>
              <a:rPr lang="pt-PT" dirty="0" smtClean="0"/>
              <a:t>.</a:t>
            </a:r>
          </a:p>
          <a:p>
            <a:pPr algn="just"/>
            <a:endParaRPr lang="pt-P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1290 (Março, 1, Leiria) – Carta de D. Dinis que amplia os privilégios concedidos</a:t>
            </a:r>
          </a:p>
          <a:p>
            <a:pPr algn="just"/>
            <a:r>
              <a:rPr lang="pt-PT" dirty="0"/>
              <a:t>ao Estudo Geral de Lisboa, composto por doutores em todas as</a:t>
            </a:r>
          </a:p>
          <a:p>
            <a:pPr algn="just"/>
            <a:r>
              <a:rPr lang="pt-PT" dirty="0"/>
              <a:t>artes («copia </a:t>
            </a:r>
            <a:r>
              <a:rPr lang="pt-PT" dirty="0" err="1"/>
              <a:t>doctorum</a:t>
            </a:r>
            <a:r>
              <a:rPr lang="pt-PT" dirty="0"/>
              <a:t> in </a:t>
            </a:r>
            <a:r>
              <a:rPr lang="pt-PT" dirty="0" err="1"/>
              <a:t>omnj</a:t>
            </a:r>
            <a:r>
              <a:rPr lang="pt-PT" dirty="0"/>
              <a:t> arte»). Esta carta, embora não instituindo</a:t>
            </a:r>
          </a:p>
          <a:p>
            <a:pPr algn="just"/>
            <a:r>
              <a:rPr lang="pt-PT" dirty="0"/>
              <a:t>formalmente o Estudo Geral em Lisboa, é no entanto a primeira que comprova</a:t>
            </a:r>
          </a:p>
          <a:p>
            <a:pPr algn="just"/>
            <a:r>
              <a:rPr lang="pt-PT" dirty="0"/>
              <a:t>inequivocamente a sua existência</a:t>
            </a:r>
            <a:r>
              <a:rPr lang="pt-PT" dirty="0" smtClean="0"/>
              <a:t>.</a:t>
            </a:r>
          </a:p>
          <a:p>
            <a:pPr algn="just"/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1290 (Agosto, 9, </a:t>
            </a:r>
            <a:r>
              <a:rPr lang="pt-PT" dirty="0" err="1"/>
              <a:t>Orvieto</a:t>
            </a:r>
            <a:r>
              <a:rPr lang="pt-PT" dirty="0"/>
              <a:t>) – Bula </a:t>
            </a:r>
            <a:r>
              <a:rPr lang="pt-PT" i="1" dirty="0"/>
              <a:t>De </a:t>
            </a:r>
            <a:r>
              <a:rPr lang="pt-PT" i="1" dirty="0" err="1"/>
              <a:t>statu</a:t>
            </a:r>
            <a:r>
              <a:rPr lang="pt-PT" i="1" dirty="0"/>
              <a:t> Regni </a:t>
            </a:r>
            <a:r>
              <a:rPr lang="pt-PT" i="1" dirty="0" err="1"/>
              <a:t>Portugalie</a:t>
            </a:r>
            <a:r>
              <a:rPr lang="pt-PT" dirty="0"/>
              <a:t>, de Nicolau IV,</a:t>
            </a:r>
          </a:p>
          <a:p>
            <a:r>
              <a:rPr lang="pt-PT" dirty="0"/>
              <a:t>aprovando a criação do Estudo Geral em Lisboa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1299 (</a:t>
            </a:r>
            <a:r>
              <a:rPr lang="pt-PT" dirty="0" err="1"/>
              <a:t>s.d</a:t>
            </a:r>
            <a:r>
              <a:rPr lang="pt-PT" dirty="0"/>
              <a:t>, </a:t>
            </a:r>
            <a:r>
              <a:rPr lang="pt-PT" dirty="0" err="1"/>
              <a:t>s.l</a:t>
            </a:r>
            <a:r>
              <a:rPr lang="pt-PT" dirty="0"/>
              <a:t>.) Um inventário </a:t>
            </a:r>
            <a:r>
              <a:rPr lang="pt-PT" dirty="0" smtClean="0"/>
              <a:t>de </a:t>
            </a:r>
            <a:r>
              <a:rPr lang="pt-PT" dirty="0"/>
              <a:t>certas casas que o rei tinha</a:t>
            </a:r>
          </a:p>
          <a:p>
            <a:r>
              <a:rPr lang="pt-PT" dirty="0"/>
              <a:t>em Lisboa, nas quais funcionavam as escolas universitárias: </a:t>
            </a:r>
            <a:endParaRPr lang="pt-PT" dirty="0" smtClean="0"/>
          </a:p>
          <a:p>
            <a:r>
              <a:rPr lang="pt-PT" dirty="0" smtClean="0"/>
              <a:t>as Escolas de </a:t>
            </a:r>
            <a:r>
              <a:rPr lang="pt-PT" dirty="0"/>
              <a:t>Gramática na </a:t>
            </a:r>
            <a:r>
              <a:rPr lang="pt-PT" dirty="0" smtClean="0"/>
              <a:t>Cruz e </a:t>
            </a:r>
            <a:r>
              <a:rPr lang="pt-PT" dirty="0"/>
              <a:t>os Estudos Gerais na Pedreira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618794" y="6581001"/>
            <a:ext cx="65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3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10475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94" y="5076967"/>
            <a:ext cx="1492306" cy="174296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5025" y="242317"/>
            <a:ext cx="10130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Estudo Geral Português – Oficiais conhecidos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1806001" y="3008800"/>
            <a:ext cx="555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Armando Norte, Curso Livre Universidade Medieval, FLUL, 2018</a:t>
            </a:r>
            <a:endParaRPr lang="pt-PT" sz="1200" dirty="0"/>
          </a:p>
        </p:txBody>
      </p:sp>
      <p:cxnSp>
        <p:nvCxnSpPr>
          <p:cNvPr id="6" name="Conexão reta 5"/>
          <p:cNvCxnSpPr/>
          <p:nvPr/>
        </p:nvCxnSpPr>
        <p:spPr>
          <a:xfrm>
            <a:off x="5706253" y="2025538"/>
            <a:ext cx="1" cy="4680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6"/>
          <p:cNvCxnSpPr/>
          <p:nvPr/>
        </p:nvCxnSpPr>
        <p:spPr>
          <a:xfrm>
            <a:off x="5706253" y="2797777"/>
            <a:ext cx="0" cy="35825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894394" y="2858790"/>
            <a:ext cx="13238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Deputados</a:t>
            </a:r>
            <a:endParaRPr lang="pt-PT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4520" y="2858790"/>
            <a:ext cx="141709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Conselheiros</a:t>
            </a:r>
            <a:endParaRPr lang="pt-PT" b="1" dirty="0"/>
          </a:p>
        </p:txBody>
      </p:sp>
      <p:cxnSp>
        <p:nvCxnSpPr>
          <p:cNvPr id="10" name="Conexão reta 9"/>
          <p:cNvCxnSpPr/>
          <p:nvPr/>
        </p:nvCxnSpPr>
        <p:spPr>
          <a:xfrm>
            <a:off x="3913047" y="3228122"/>
            <a:ext cx="0" cy="35825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10"/>
          <p:cNvCxnSpPr/>
          <p:nvPr/>
        </p:nvCxnSpPr>
        <p:spPr>
          <a:xfrm>
            <a:off x="7555253" y="3228122"/>
            <a:ext cx="0" cy="35825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/>
          <p:cNvCxnSpPr/>
          <p:nvPr/>
        </p:nvCxnSpPr>
        <p:spPr>
          <a:xfrm flipV="1">
            <a:off x="1781033" y="3576000"/>
            <a:ext cx="7940722" cy="227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12"/>
          <p:cNvCxnSpPr/>
          <p:nvPr/>
        </p:nvCxnSpPr>
        <p:spPr>
          <a:xfrm>
            <a:off x="1782171" y="3555036"/>
            <a:ext cx="0" cy="35825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/>
          <p:cNvCxnSpPr/>
          <p:nvPr/>
        </p:nvCxnSpPr>
        <p:spPr>
          <a:xfrm>
            <a:off x="3268639" y="3576000"/>
            <a:ext cx="0" cy="35825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14"/>
          <p:cNvCxnSpPr/>
          <p:nvPr/>
        </p:nvCxnSpPr>
        <p:spPr>
          <a:xfrm>
            <a:off x="4649898" y="3589350"/>
            <a:ext cx="0" cy="35825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/>
          <p:cNvCxnSpPr/>
          <p:nvPr/>
        </p:nvCxnSpPr>
        <p:spPr>
          <a:xfrm>
            <a:off x="5773003" y="3589350"/>
            <a:ext cx="0" cy="35825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/>
          <p:cNvCxnSpPr/>
          <p:nvPr/>
        </p:nvCxnSpPr>
        <p:spPr>
          <a:xfrm>
            <a:off x="7118062" y="3589350"/>
            <a:ext cx="0" cy="35825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17"/>
          <p:cNvCxnSpPr/>
          <p:nvPr/>
        </p:nvCxnSpPr>
        <p:spPr>
          <a:xfrm>
            <a:off x="8452513" y="3589350"/>
            <a:ext cx="0" cy="35825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/>
          <p:cNvCxnSpPr/>
          <p:nvPr/>
        </p:nvCxnSpPr>
        <p:spPr>
          <a:xfrm>
            <a:off x="9720618" y="3556729"/>
            <a:ext cx="0" cy="35825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156753" y="3944349"/>
            <a:ext cx="118735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Chanceler</a:t>
            </a:r>
            <a:endParaRPr lang="pt-PT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636859" y="3947607"/>
            <a:ext cx="13920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Conservador</a:t>
            </a:r>
            <a:endParaRPr lang="pt-PT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187365" y="3930703"/>
            <a:ext cx="92506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Síndico</a:t>
            </a:r>
            <a:endParaRPr lang="pt-PT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212101" y="3918339"/>
            <a:ext cx="120247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Recebedor</a:t>
            </a:r>
            <a:endParaRPr lang="pt-PT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649842" y="3918339"/>
            <a:ext cx="92506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Bedel</a:t>
            </a:r>
            <a:endParaRPr lang="pt-PT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7851277" y="3918339"/>
            <a:ext cx="120247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Inquiridor</a:t>
            </a:r>
            <a:endParaRPr lang="pt-PT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9350206" y="3913293"/>
            <a:ext cx="92506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Guarda-escola</a:t>
            </a:r>
            <a:endParaRPr lang="pt-PT" b="1" dirty="0"/>
          </a:p>
        </p:txBody>
      </p:sp>
      <p:cxnSp>
        <p:nvCxnSpPr>
          <p:cNvPr id="27" name="Conexão reta 26"/>
          <p:cNvCxnSpPr>
            <a:stCxn id="23" idx="2"/>
            <a:endCxn id="30" idx="0"/>
          </p:cNvCxnSpPr>
          <p:nvPr/>
        </p:nvCxnSpPr>
        <p:spPr>
          <a:xfrm flipH="1">
            <a:off x="5813337" y="4287671"/>
            <a:ext cx="1" cy="30075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27"/>
          <p:cNvCxnSpPr/>
          <p:nvPr/>
        </p:nvCxnSpPr>
        <p:spPr>
          <a:xfrm>
            <a:off x="3268639" y="4300035"/>
            <a:ext cx="0" cy="35825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2725691" y="4602804"/>
            <a:ext cx="118735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escrivães</a:t>
            </a:r>
            <a:endParaRPr lang="pt-PT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5219659" y="4588427"/>
            <a:ext cx="118735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sacador</a:t>
            </a:r>
            <a:endParaRPr lang="pt-PT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065163" y="1664232"/>
            <a:ext cx="13238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Protector</a:t>
            </a:r>
            <a:endParaRPr lang="pt-PT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243720" y="2466836"/>
            <a:ext cx="92506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Reitor</a:t>
            </a:r>
            <a:endParaRPr lang="pt-PT" b="1" dirty="0"/>
          </a:p>
        </p:txBody>
      </p:sp>
      <p:cxnSp>
        <p:nvCxnSpPr>
          <p:cNvPr id="33" name="Conexão reta 32"/>
          <p:cNvCxnSpPr/>
          <p:nvPr/>
        </p:nvCxnSpPr>
        <p:spPr>
          <a:xfrm>
            <a:off x="4665613" y="3156034"/>
            <a:ext cx="224278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11627892" y="6587825"/>
            <a:ext cx="65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4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24725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97" y="4980731"/>
            <a:ext cx="1574703" cy="183920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78520" y="623963"/>
            <a:ext cx="6513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do Estudo Geral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5223"/>
              </p:ext>
            </p:extLst>
          </p:nvPr>
        </p:nvGraphicFramePr>
        <p:xfrm>
          <a:off x="678520" y="1990440"/>
          <a:ext cx="4203511" cy="2374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6089">
                  <a:extLst>
                    <a:ext uri="{9D8B030D-6E8A-4147-A177-3AD203B41FA5}">
                      <a16:colId xmlns:a16="http://schemas.microsoft.com/office/drawing/2014/main" val="2335042906"/>
                    </a:ext>
                  </a:extLst>
                </a:gridCol>
                <a:gridCol w="936426">
                  <a:extLst>
                    <a:ext uri="{9D8B030D-6E8A-4147-A177-3AD203B41FA5}">
                      <a16:colId xmlns:a16="http://schemas.microsoft.com/office/drawing/2014/main" val="2235964703"/>
                    </a:ext>
                  </a:extLst>
                </a:gridCol>
                <a:gridCol w="1310996">
                  <a:extLst>
                    <a:ext uri="{9D8B030D-6E8A-4147-A177-3AD203B41FA5}">
                      <a16:colId xmlns:a16="http://schemas.microsoft.com/office/drawing/2014/main" val="1728985900"/>
                    </a:ext>
                  </a:extLst>
                </a:gridCol>
              </a:tblGrid>
              <a:tr h="39578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 smtClean="0">
                          <a:effectLst/>
                        </a:rPr>
                        <a:t>Datas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</a:rPr>
                        <a:t>Lisboa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</a:rPr>
                        <a:t>Coimbra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554926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1288-1308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u="none" strike="noStrike" dirty="0" smtClean="0">
                          <a:effectLst/>
                        </a:rPr>
                        <a:t>x</a:t>
                      </a:r>
                      <a:endParaRPr lang="pt-PT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80690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 smtClean="0">
                          <a:effectLst/>
                        </a:rPr>
                        <a:t>1308-1338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 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x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9399240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1338-1354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x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 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5673758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1354-1377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 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x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4677821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1377-1537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x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</a:rPr>
                        <a:t> 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7948268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5177051" y="1378130"/>
            <a:ext cx="6873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1308 (Fevereiro, 26, </a:t>
            </a:r>
            <a:r>
              <a:rPr lang="pt-PT" dirty="0" err="1"/>
              <a:t>Poitiers</a:t>
            </a:r>
            <a:r>
              <a:rPr lang="pt-PT" dirty="0"/>
              <a:t>) – Bula </a:t>
            </a:r>
            <a:r>
              <a:rPr lang="pt-PT" i="1" dirty="0" err="1"/>
              <a:t>Profectibus</a:t>
            </a:r>
            <a:r>
              <a:rPr lang="pt-PT" i="1" dirty="0"/>
              <a:t> </a:t>
            </a:r>
            <a:r>
              <a:rPr lang="pt-PT" i="1" dirty="0" err="1"/>
              <a:t>publicis</a:t>
            </a:r>
            <a:r>
              <a:rPr lang="pt-PT" i="1" dirty="0"/>
              <a:t> </a:t>
            </a:r>
            <a:r>
              <a:rPr lang="pt-PT" i="1" dirty="0" err="1"/>
              <a:t>ex</a:t>
            </a:r>
            <a:r>
              <a:rPr lang="pt-PT" i="1" dirty="0"/>
              <a:t> </a:t>
            </a:r>
            <a:r>
              <a:rPr lang="pt-PT" i="1" dirty="0" smtClean="0"/>
              <a:t>debito</a:t>
            </a:r>
            <a:r>
              <a:rPr lang="pt-PT" dirty="0" smtClean="0"/>
              <a:t> de Clemente </a:t>
            </a:r>
            <a:r>
              <a:rPr lang="pt-PT" dirty="0"/>
              <a:t>V, autorizando a transferência do Estudo Geral para </a:t>
            </a:r>
            <a:r>
              <a:rPr lang="pt-PT" dirty="0" smtClean="0"/>
              <a:t>Coimbra.</a:t>
            </a:r>
            <a:endParaRPr lang="pt-PT" dirty="0"/>
          </a:p>
        </p:txBody>
      </p:sp>
      <p:sp>
        <p:nvSpPr>
          <p:cNvPr id="9" name="Retângulo 8"/>
          <p:cNvSpPr/>
          <p:nvPr/>
        </p:nvSpPr>
        <p:spPr>
          <a:xfrm>
            <a:off x="5177051" y="2470852"/>
            <a:ext cx="6764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1338 (Agosto, 17, Lisboa) – Carta de D. Afonso IV transferindo o Estudo Geral de Coimbra para Lisboa. São invocadas, como razões o facto de o rei passar largas temporadas com a sua Corte na cidade de Coimbra e havendo necessidade de alojamento</a:t>
            </a:r>
            <a:endParaRPr lang="pt-PT" dirty="0"/>
          </a:p>
        </p:txBody>
      </p:sp>
      <p:sp>
        <p:nvSpPr>
          <p:cNvPr id="11" name="Retângulo 10"/>
          <p:cNvSpPr/>
          <p:nvPr/>
        </p:nvSpPr>
        <p:spPr>
          <a:xfrm>
            <a:off x="5177051" y="3780402"/>
            <a:ext cx="6873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1354 (Dezembro, 6, Coimbra) – Carta de D. Afonso IV confirmando à </a:t>
            </a:r>
            <a:r>
              <a:rPr lang="pt-PT" dirty="0" smtClean="0"/>
              <a:t>Universidade todas </a:t>
            </a:r>
            <a:r>
              <a:rPr lang="pt-PT" dirty="0"/>
              <a:t>as graças, </a:t>
            </a:r>
            <a:r>
              <a:rPr lang="pt-PT" dirty="0" smtClean="0"/>
              <a:t>privilégios ao seu estudo de Coimbra, correspondendo assim à </a:t>
            </a:r>
            <a:r>
              <a:rPr lang="pt-PT" dirty="0"/>
              <a:t>segunda transferência do Estudo Geral de Lisboa para Coimbra.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2997" y="5201640"/>
            <a:ext cx="9708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1377 (Junho, 3, Coimbra) – Carta de D. Fernando I transferindo o Estudo Geral de Coimbra para </a:t>
            </a:r>
            <a:r>
              <a:rPr lang="pt-PT" dirty="0" smtClean="0"/>
              <a:t>Lisboa. </a:t>
            </a:r>
            <a:r>
              <a:rPr lang="pt-PT" dirty="0"/>
              <a:t>O rei invoca como razões o facto de que “na nossa terra poderia </a:t>
            </a:r>
            <a:r>
              <a:rPr lang="pt-PT" dirty="0" err="1"/>
              <a:t>auer</a:t>
            </a:r>
            <a:r>
              <a:rPr lang="pt-PT" dirty="0"/>
              <a:t> mais </a:t>
            </a:r>
            <a:r>
              <a:rPr lang="pt-PT" dirty="0" err="1"/>
              <a:t>leterados</a:t>
            </a:r>
            <a:r>
              <a:rPr lang="pt-PT" dirty="0"/>
              <a:t> que </a:t>
            </a:r>
            <a:r>
              <a:rPr lang="pt-PT" dirty="0" err="1"/>
              <a:t>aueria</a:t>
            </a:r>
            <a:r>
              <a:rPr lang="pt-PT" dirty="0"/>
              <a:t> se o dito </a:t>
            </a:r>
            <a:r>
              <a:rPr lang="pt-PT" dirty="0" err="1"/>
              <a:t>studo</a:t>
            </a:r>
            <a:r>
              <a:rPr lang="pt-PT" dirty="0"/>
              <a:t> na dita cidade de </a:t>
            </a:r>
            <a:r>
              <a:rPr lang="pt-PT" dirty="0" err="1" smtClean="0"/>
              <a:t>coimbra</a:t>
            </a:r>
            <a:r>
              <a:rPr lang="pt-PT" dirty="0" smtClean="0"/>
              <a:t> </a:t>
            </a:r>
            <a:r>
              <a:rPr lang="pt-PT" dirty="0" err="1" smtClean="0"/>
              <a:t>steuesse</a:t>
            </a:r>
            <a:r>
              <a:rPr lang="pt-PT" dirty="0" smtClean="0"/>
              <a:t> </a:t>
            </a:r>
            <a:r>
              <a:rPr lang="pt-PT" dirty="0"/>
              <a:t>por </a:t>
            </a:r>
            <a:r>
              <a:rPr lang="pt-PT" dirty="0" err="1"/>
              <a:t>algũus</a:t>
            </a:r>
            <a:r>
              <a:rPr lang="pt-PT" dirty="0"/>
              <a:t> lentes que de outros </a:t>
            </a:r>
            <a:r>
              <a:rPr lang="pt-PT" dirty="0" err="1"/>
              <a:t>Regnos</a:t>
            </a:r>
            <a:r>
              <a:rPr lang="pt-PT" dirty="0"/>
              <a:t> </a:t>
            </a:r>
            <a:r>
              <a:rPr lang="pt-PT" dirty="0" err="1"/>
              <a:t>mamdamos</a:t>
            </a:r>
            <a:r>
              <a:rPr lang="pt-PT" dirty="0"/>
              <a:t> </a:t>
            </a:r>
            <a:r>
              <a:rPr lang="pt-PT" dirty="0" err="1"/>
              <a:t>vijñr</a:t>
            </a:r>
            <a:r>
              <a:rPr lang="pt-PT" dirty="0"/>
              <a:t> </a:t>
            </a:r>
            <a:r>
              <a:rPr lang="pt-PT" dirty="0" smtClean="0"/>
              <a:t>nom queriam </a:t>
            </a:r>
            <a:r>
              <a:rPr lang="pt-PT" dirty="0" err="1"/>
              <a:t>leeer</a:t>
            </a:r>
            <a:r>
              <a:rPr lang="pt-PT" dirty="0"/>
              <a:t> se nom na cidade de </a:t>
            </a:r>
            <a:r>
              <a:rPr lang="pt-PT" dirty="0" err="1"/>
              <a:t>lixboa</a:t>
            </a:r>
            <a:r>
              <a:rPr lang="pt-PT" dirty="0"/>
              <a:t>”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611970" y="6581001"/>
            <a:ext cx="65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5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34405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62" y="4831306"/>
            <a:ext cx="1702638" cy="198862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33138" y="288577"/>
            <a:ext cx="6513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do Estudo Geral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80214" y="1320735"/>
            <a:ext cx="4556647" cy="4986446"/>
          </a:xfrm>
        </p:spPr>
        <p:txBody>
          <a:bodyPr/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Lisboa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ítulo 5"/>
          <p:cNvSpPr txBox="1">
            <a:spLocks/>
          </p:cNvSpPr>
          <p:nvPr/>
        </p:nvSpPr>
        <p:spPr>
          <a:xfrm>
            <a:off x="5695634" y="1415826"/>
            <a:ext cx="5099002" cy="516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Coimbra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 smtClean="0"/>
              <a:t>Centro de Portugal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 smtClean="0"/>
              <a:t>Junto ao </a:t>
            </a:r>
            <a:r>
              <a:rPr lang="pt-PT" b="1" dirty="0"/>
              <a:t>rio Mondego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 smtClean="0"/>
              <a:t>Articulada com o mar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 smtClean="0"/>
              <a:t>Com habitações disponíveis</a:t>
            </a:r>
            <a:endParaRPr lang="pt-PT" b="1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 smtClean="0"/>
              <a:t>Via </a:t>
            </a:r>
            <a:r>
              <a:rPr lang="pt-PT" b="1" dirty="0"/>
              <a:t>Braga-Lisboa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 smtClean="0"/>
              <a:t>Tradição boas escolas antigas</a:t>
            </a:r>
            <a:endParaRPr lang="pt-PT" b="1" dirty="0"/>
          </a:p>
          <a:p>
            <a:endPara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3138" y="1828799"/>
            <a:ext cx="49095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b="1" dirty="0" smtClean="0"/>
              <a:t>Junto ao Tejo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b="1" dirty="0" smtClean="0"/>
              <a:t>Junto ao mar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b="1" dirty="0" smtClean="0"/>
              <a:t>mercadores e comércio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b="1" dirty="0" smtClean="0"/>
              <a:t>Maior cidade do reino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b="1" dirty="0" smtClean="0"/>
              <a:t>Estruturas de crescimento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 err="1" smtClean="0"/>
              <a:t>Pouca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incidência</a:t>
            </a:r>
            <a:r>
              <a:rPr lang="es-ES" sz="2400" b="1" dirty="0" smtClean="0"/>
              <a:t> dos </a:t>
            </a:r>
            <a:r>
              <a:rPr lang="es-ES" sz="2400" b="1" dirty="0" err="1" smtClean="0"/>
              <a:t>efeitos</a:t>
            </a:r>
            <a:r>
              <a:rPr lang="es-ES" sz="2400" b="1" dirty="0" smtClean="0"/>
              <a:t> da peste </a:t>
            </a:r>
            <a:r>
              <a:rPr lang="es-ES" sz="2400" b="1" dirty="0" err="1" smtClean="0"/>
              <a:t>após</a:t>
            </a:r>
            <a:r>
              <a:rPr lang="es-ES" sz="2400" b="1" dirty="0" smtClean="0"/>
              <a:t> década e </a:t>
            </a:r>
            <a:r>
              <a:rPr lang="es-ES" sz="2400" b="1" dirty="0" err="1" smtClean="0"/>
              <a:t>meia</a:t>
            </a:r>
            <a:endParaRPr lang="pt-PT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641540" y="6581001"/>
            <a:ext cx="65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6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34782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732" y="4858602"/>
            <a:ext cx="1679268" cy="196133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5026" y="242317"/>
            <a:ext cx="6513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Estudo em Lisboa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12584" b="3360"/>
          <a:stretch/>
        </p:blipFill>
        <p:spPr>
          <a:xfrm>
            <a:off x="515026" y="869308"/>
            <a:ext cx="9253103" cy="552659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37229" y="3370997"/>
            <a:ext cx="35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1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843749" y="2483893"/>
            <a:ext cx="37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2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124224" y="2678509"/>
            <a:ext cx="37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3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294171" y="2567193"/>
            <a:ext cx="37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4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587874" y="3023419"/>
            <a:ext cx="37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FF00"/>
                </a:solidFill>
              </a:rPr>
              <a:t>5</a:t>
            </a:r>
            <a:endParaRPr lang="pt-PT" sz="2800" b="1" dirty="0">
              <a:solidFill>
                <a:srgbClr val="FFFF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6580" y="6366262"/>
            <a:ext cx="9261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/>
              <a:t>Mapa de base: Manuel Fialho, </a:t>
            </a:r>
            <a:r>
              <a:rPr lang="pt-PT" sz="1200" b="1" i="1" dirty="0"/>
              <a:t>Mutação Urbana na Lisboa Medieval. Das Taifas a D. </a:t>
            </a:r>
            <a:r>
              <a:rPr lang="pt-PT" sz="1200" b="1" i="1" dirty="0" smtClean="0"/>
              <a:t>Dinis</a:t>
            </a:r>
            <a:r>
              <a:rPr lang="pt-PT" sz="1200" b="1" dirty="0" smtClean="0"/>
              <a:t>. Lisboa: Universidade de Lisboa, </a:t>
            </a:r>
            <a:r>
              <a:rPr lang="pt-PT" sz="1200" b="1" dirty="0"/>
              <a:t>2017</a:t>
            </a:r>
          </a:p>
          <a:p>
            <a:endParaRPr lang="pt-PT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1641540" y="6595494"/>
            <a:ext cx="65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7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35461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197" y="4708478"/>
            <a:ext cx="1807803" cy="211145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5025" y="242317"/>
            <a:ext cx="10130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Estudo em Lisboa – Fase 1 - 1290 a 1303(?) - Pedreira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33147" t="38013" r="35070" b="13666"/>
          <a:stretch/>
        </p:blipFill>
        <p:spPr>
          <a:xfrm>
            <a:off x="900752" y="1496433"/>
            <a:ext cx="5199797" cy="4444713"/>
          </a:xfrm>
          <a:prstGeom prst="rect">
            <a:avLst/>
          </a:prstGeom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30471" t="31670" r="53007" b="20382"/>
          <a:stretch/>
        </p:blipFill>
        <p:spPr>
          <a:xfrm>
            <a:off x="6100549" y="1496432"/>
            <a:ext cx="2149627" cy="4444713"/>
          </a:xfrm>
          <a:prstGeom prst="rect">
            <a:avLst/>
          </a:prstGeom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900752" y="5941145"/>
            <a:ext cx="753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Hipótese de como seria a Pedreira. Retirando de Fernandes, H (Coord) - </a:t>
            </a:r>
            <a:r>
              <a:rPr lang="pt-PT" sz="1200" b="1" i="1" dirty="0" smtClean="0"/>
              <a:t>A Universidade Medieval em Lisboa</a:t>
            </a:r>
            <a:r>
              <a:rPr lang="pt-PT" sz="1200" b="1" dirty="0" smtClean="0"/>
              <a:t>. Lisboa: Tinta da China, 2013</a:t>
            </a:r>
            <a:endParaRPr lang="pt-PT" sz="1200" b="1" dirty="0"/>
          </a:p>
        </p:txBody>
      </p:sp>
      <p:sp>
        <p:nvSpPr>
          <p:cNvPr id="7" name="Retângulo 6"/>
          <p:cNvSpPr/>
          <p:nvPr/>
        </p:nvSpPr>
        <p:spPr>
          <a:xfrm>
            <a:off x="8616620" y="1675958"/>
            <a:ext cx="32842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1299 (</a:t>
            </a:r>
            <a:r>
              <a:rPr lang="pt-PT" dirty="0" err="1"/>
              <a:t>s.d</a:t>
            </a:r>
            <a:r>
              <a:rPr lang="pt-PT" dirty="0"/>
              <a:t>, </a:t>
            </a:r>
            <a:r>
              <a:rPr lang="pt-PT" dirty="0" err="1"/>
              <a:t>s.l</a:t>
            </a:r>
            <a:r>
              <a:rPr lang="pt-PT" dirty="0"/>
              <a:t>.) Um inventário </a:t>
            </a:r>
            <a:r>
              <a:rPr lang="pt-PT" dirty="0" smtClean="0"/>
              <a:t>refere </a:t>
            </a:r>
            <a:r>
              <a:rPr lang="pt-PT" dirty="0"/>
              <a:t>casas que o rei </a:t>
            </a:r>
            <a:r>
              <a:rPr lang="pt-PT" dirty="0" smtClean="0"/>
              <a:t>tinha em </a:t>
            </a:r>
            <a:r>
              <a:rPr lang="pt-PT" dirty="0"/>
              <a:t>Lisboa, nas quais funcionavam as escolas universitárias: </a:t>
            </a:r>
            <a:r>
              <a:rPr lang="pt-PT" dirty="0" smtClean="0"/>
              <a:t>as </a:t>
            </a:r>
            <a:r>
              <a:rPr lang="pt-PT" dirty="0"/>
              <a:t>Escolas de Gramática na Cruz e os Estudos Gerais na Pedreira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611971" y="6581001"/>
            <a:ext cx="65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8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2119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5" r="100000">
                        <a14:backgroundMark x1="14453" y1="1003" x2="14453" y2="1003"/>
                        <a14:backgroundMark x1="15625" y1="4682" x2="15625" y2="4682"/>
                        <a14:backgroundMark x1="16797" y1="8361" x2="16797" y2="8361"/>
                        <a14:backgroundMark x1="19141" y1="11037" x2="19141" y2="11037"/>
                        <a14:backgroundMark x1="17578" y1="15050" x2="17578" y2="15050"/>
                        <a14:backgroundMark x1="17969" y1="18395" x2="17969" y2="18395"/>
                        <a14:backgroundMark x1="22656" y1="19398" x2="22656" y2="19398"/>
                        <a14:backgroundMark x1="26563" y1="19398" x2="26563" y2="19398"/>
                        <a14:backgroundMark x1="29688" y1="20401" x2="29688" y2="20401"/>
                        <a14:backgroundMark x1="33594" y1="20401" x2="33594" y2="20401"/>
                        <a14:backgroundMark x1="37109" y1="20067" x2="37109" y2="20067"/>
                        <a14:backgroundMark x1="39063" y1="20067" x2="39063" y2="20067"/>
                        <a14:backgroundMark x1="42969" y1="20401" x2="42969" y2="20401"/>
                        <a14:backgroundMark x1="42969" y1="23077" x2="42969" y2="23077"/>
                        <a14:backgroundMark x1="44141" y1="25084" x2="44141" y2="25084"/>
                        <a14:backgroundMark x1="46875" y1="24080" x2="46875" y2="24080"/>
                        <a14:backgroundMark x1="53906" y1="24415" x2="53906" y2="24415"/>
                        <a14:backgroundMark x1="58984" y1="24415" x2="58984" y2="24415"/>
                        <a14:backgroundMark x1="63281" y1="23411" x2="63281" y2="23411"/>
                        <a14:backgroundMark x1="71094" y1="22742" x2="71094" y2="22742"/>
                        <a14:backgroundMark x1="74609" y1="23077" x2="74609" y2="23077"/>
                        <a14:backgroundMark x1="79297" y1="23077" x2="79297" y2="23077"/>
                        <a14:backgroundMark x1="82422" y1="23077" x2="82422" y2="23077"/>
                        <a14:backgroundMark x1="83203" y1="26087" x2="83203" y2="26087"/>
                        <a14:backgroundMark x1="85156" y1="29431" x2="85156" y2="29431"/>
                        <a14:backgroundMark x1="86328" y1="33445" x2="86328" y2="33445"/>
                        <a14:backgroundMark x1="87109" y1="37458" x2="87109" y2="37458"/>
                        <a14:backgroundMark x1="88672" y1="39465" x2="88672" y2="39465"/>
                        <a14:backgroundMark x1="91016" y1="42809" x2="91016" y2="42809"/>
                        <a14:backgroundMark x1="91406" y1="46488" x2="91406" y2="46488"/>
                        <a14:backgroundMark x1="92578" y1="50502" x2="92578" y2="50502"/>
                        <a14:backgroundMark x1="94531" y1="54181" x2="94531" y2="54181"/>
                        <a14:backgroundMark x1="95703" y1="58194" x2="95703" y2="58194"/>
                        <a14:backgroundMark x1="96875" y1="61538" x2="96875" y2="61538"/>
                        <a14:backgroundMark x1="97656" y1="65217" x2="97656" y2="65217"/>
                        <a14:backgroundMark x1="98438" y1="69565" x2="98438" y2="69565"/>
                        <a14:backgroundMark x1="97656" y1="72575" x2="97656" y2="72575"/>
                        <a14:backgroundMark x1="97266" y1="75920" x2="97266" y2="75920"/>
                        <a14:backgroundMark x1="97266" y1="80602" x2="97266" y2="80602"/>
                        <a14:backgroundMark x1="95703" y1="83946" x2="95703" y2="83946"/>
                        <a14:backgroundMark x1="95703" y1="87625" x2="95703" y2="87625"/>
                        <a14:backgroundMark x1="46484" y1="23746" x2="46484" y2="23746"/>
                        <a14:backgroundMark x1="49609" y1="23746" x2="49609" y2="23746"/>
                        <a14:backgroundMark x1="72266" y1="96656" x2="72266" y2="96656"/>
                        <a14:backgroundMark x1="78516" y1="94314" x2="78516" y2="94314"/>
                        <a14:backgroundMark x1="82422" y1="93311" x2="82422" y2="93311"/>
                        <a14:backgroundMark x1="87891" y1="92642" x2="87891" y2="92642"/>
                        <a14:backgroundMark x1="92188" y1="91639" x2="92188" y2="91639"/>
                        <a14:backgroundMark x1="94531" y1="89967" x2="94531" y2="89967"/>
                        <a14:backgroundMark x1="70313" y1="99331" x2="70313" y2="99331"/>
                        <a14:backgroundMark x1="6641" y1="10368" x2="6641" y2="10368"/>
                        <a14:backgroundMark x1="8984" y1="7358" x2="8984" y2="7358"/>
                        <a14:backgroundMark x1="9766" y1="5017" x2="9766" y2="5017"/>
                        <a14:backgroundMark x1="10547" y1="2676" x2="10547" y2="2676"/>
                        <a14:backgroundMark x1="10938" y1="334" x2="10938" y2="334"/>
                        <a14:backgroundMark x1="5469" y1="13712" x2="5469" y2="13712"/>
                        <a14:backgroundMark x1="5859" y1="16388" x2="5859" y2="16388"/>
                        <a14:backgroundMark x1="6250" y1="19064" x2="6250" y2="19064"/>
                        <a14:backgroundMark x1="5078" y1="22408" x2="5078" y2="22408"/>
                        <a14:backgroundMark x1="4688" y1="26087" x2="4688" y2="26087"/>
                        <a14:backgroundMark x1="2734" y1="29431" x2="2734" y2="29431"/>
                        <a14:backgroundMark x1="3516" y1="32107" x2="3516" y2="32107"/>
                        <a14:backgroundMark x1="2734" y1="36120" x2="2734" y2="36120"/>
                        <a14:backgroundMark x1="2344" y1="39130" x2="2344" y2="39130"/>
                        <a14:backgroundMark x1="2344" y1="42140" x2="2344" y2="42140"/>
                        <a14:backgroundMark x1="2344" y1="46154" x2="2344" y2="46154"/>
                        <a14:backgroundMark x1="4688" y1="48161" x2="4688" y2="48161"/>
                        <a14:backgroundMark x1="7422" y1="50836" x2="7422" y2="50836"/>
                        <a14:backgroundMark x1="10547" y1="52174" x2="10547" y2="52174"/>
                        <a14:backgroundMark x1="12891" y1="53512" x2="12891" y2="53512"/>
                        <a14:backgroundMark x1="16016" y1="54181" x2="16016" y2="54181"/>
                        <a14:backgroundMark x1="19141" y1="54181" x2="19141" y2="54181"/>
                        <a14:backgroundMark x1="21875" y1="54181" x2="21875" y2="54181"/>
                        <a14:backgroundMark x1="21484" y1="56856" x2="21484" y2="56856"/>
                        <a14:backgroundMark x1="21484" y1="59532" x2="21484" y2="59532"/>
                        <a14:backgroundMark x1="57422" y1="98328" x2="57422" y2="98328"/>
                        <a14:backgroundMark x1="53906" y1="99666" x2="53906" y2="99666"/>
                        <a14:backgroundMark x1="43750" y1="99666" x2="43750" y2="99666"/>
                        <a14:backgroundMark x1="42188" y1="96656" x2="42188" y2="96656"/>
                        <a14:backgroundMark x1="40234" y1="94649" x2="40234" y2="94649"/>
                        <a14:backgroundMark x1="39063" y1="91639" x2="39063" y2="91639"/>
                        <a14:backgroundMark x1="36719" y1="88629" x2="36719" y2="88629"/>
                        <a14:backgroundMark x1="34766" y1="85953" x2="34766" y2="85953"/>
                        <a14:backgroundMark x1="32813" y1="82943" x2="32813" y2="82943"/>
                        <a14:backgroundMark x1="31641" y1="81271" x2="31641" y2="81271"/>
                        <a14:backgroundMark x1="29688" y1="79933" x2="29688" y2="79933"/>
                        <a14:backgroundMark x1="28906" y1="76254" x2="28906" y2="76254"/>
                        <a14:backgroundMark x1="27344" y1="72241" x2="27344" y2="72241"/>
                        <a14:backgroundMark x1="26172" y1="70234" x2="26172" y2="70234"/>
                        <a14:backgroundMark x1="25391" y1="67559" x2="25391" y2="6755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92" y="4804012"/>
            <a:ext cx="1726008" cy="201592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3012" y="228669"/>
            <a:ext cx="11908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Estudo em Coimbra – 1308-1338; 1354-1377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8" y="984873"/>
            <a:ext cx="8819388" cy="559612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237506" y="1760070"/>
            <a:ext cx="35484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0000"/>
                </a:solidFill>
              </a:rPr>
              <a:t>1</a:t>
            </a:r>
            <a:endParaRPr lang="pt-PT" sz="2800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983106" y="2332951"/>
            <a:ext cx="53681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0000"/>
                </a:solidFill>
              </a:rPr>
              <a:t>2?</a:t>
            </a:r>
            <a:endParaRPr lang="pt-PT" sz="28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627892" y="6581001"/>
            <a:ext cx="65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9 de 22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28660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2131</Words>
  <Application>Microsoft Office PowerPoint</Application>
  <PresentationFormat>Ecrã Panorâmico</PresentationFormat>
  <Paragraphs>258</Paragraphs>
  <Slides>24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Cristina Pereira Silva Ferreira</dc:creator>
  <cp:lastModifiedBy>Ana Cristina Pereira Silva Ferreira</cp:lastModifiedBy>
  <cp:revision>49</cp:revision>
  <dcterms:created xsi:type="dcterms:W3CDTF">2019-07-15T18:04:54Z</dcterms:created>
  <dcterms:modified xsi:type="dcterms:W3CDTF">2019-11-11T15:38:39Z</dcterms:modified>
</cp:coreProperties>
</file>