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Lst>
  <p:sldSz cx="30275213" cy="42803763"/>
  <p:notesSz cx="6858000" cy="9144000"/>
  <p:defaultTextStyle>
    <a:defPPr>
      <a:defRPr lang="pt-PT"/>
    </a:defPPr>
    <a:lvl1pPr marL="0" algn="l" defTabSz="3526841" rtl="0" eaLnBrk="1" latinLnBrk="0" hangingPunct="1">
      <a:defRPr sz="6943" kern="1200">
        <a:solidFill>
          <a:schemeClr val="tx1"/>
        </a:solidFill>
        <a:latin typeface="+mn-lt"/>
        <a:ea typeface="+mn-ea"/>
        <a:cs typeface="+mn-cs"/>
      </a:defRPr>
    </a:lvl1pPr>
    <a:lvl2pPr marL="1763420" algn="l" defTabSz="3526841" rtl="0" eaLnBrk="1" latinLnBrk="0" hangingPunct="1">
      <a:defRPr sz="6943" kern="1200">
        <a:solidFill>
          <a:schemeClr val="tx1"/>
        </a:solidFill>
        <a:latin typeface="+mn-lt"/>
        <a:ea typeface="+mn-ea"/>
        <a:cs typeface="+mn-cs"/>
      </a:defRPr>
    </a:lvl2pPr>
    <a:lvl3pPr marL="3526841" algn="l" defTabSz="3526841" rtl="0" eaLnBrk="1" latinLnBrk="0" hangingPunct="1">
      <a:defRPr sz="6943" kern="1200">
        <a:solidFill>
          <a:schemeClr val="tx1"/>
        </a:solidFill>
        <a:latin typeface="+mn-lt"/>
        <a:ea typeface="+mn-ea"/>
        <a:cs typeface="+mn-cs"/>
      </a:defRPr>
    </a:lvl3pPr>
    <a:lvl4pPr marL="5290261" algn="l" defTabSz="3526841" rtl="0" eaLnBrk="1" latinLnBrk="0" hangingPunct="1">
      <a:defRPr sz="6943" kern="1200">
        <a:solidFill>
          <a:schemeClr val="tx1"/>
        </a:solidFill>
        <a:latin typeface="+mn-lt"/>
        <a:ea typeface="+mn-ea"/>
        <a:cs typeface="+mn-cs"/>
      </a:defRPr>
    </a:lvl4pPr>
    <a:lvl5pPr marL="7053682" algn="l" defTabSz="3526841" rtl="0" eaLnBrk="1" latinLnBrk="0" hangingPunct="1">
      <a:defRPr sz="6943" kern="1200">
        <a:solidFill>
          <a:schemeClr val="tx1"/>
        </a:solidFill>
        <a:latin typeface="+mn-lt"/>
        <a:ea typeface="+mn-ea"/>
        <a:cs typeface="+mn-cs"/>
      </a:defRPr>
    </a:lvl5pPr>
    <a:lvl6pPr marL="8817102" algn="l" defTabSz="3526841" rtl="0" eaLnBrk="1" latinLnBrk="0" hangingPunct="1">
      <a:defRPr sz="6943" kern="1200">
        <a:solidFill>
          <a:schemeClr val="tx1"/>
        </a:solidFill>
        <a:latin typeface="+mn-lt"/>
        <a:ea typeface="+mn-ea"/>
        <a:cs typeface="+mn-cs"/>
      </a:defRPr>
    </a:lvl6pPr>
    <a:lvl7pPr marL="10580522" algn="l" defTabSz="3526841" rtl="0" eaLnBrk="1" latinLnBrk="0" hangingPunct="1">
      <a:defRPr sz="6943" kern="1200">
        <a:solidFill>
          <a:schemeClr val="tx1"/>
        </a:solidFill>
        <a:latin typeface="+mn-lt"/>
        <a:ea typeface="+mn-ea"/>
        <a:cs typeface="+mn-cs"/>
      </a:defRPr>
    </a:lvl7pPr>
    <a:lvl8pPr marL="12343943" algn="l" defTabSz="3526841" rtl="0" eaLnBrk="1" latinLnBrk="0" hangingPunct="1">
      <a:defRPr sz="6943" kern="1200">
        <a:solidFill>
          <a:schemeClr val="tx1"/>
        </a:solidFill>
        <a:latin typeface="+mn-lt"/>
        <a:ea typeface="+mn-ea"/>
        <a:cs typeface="+mn-cs"/>
      </a:defRPr>
    </a:lvl8pPr>
    <a:lvl9pPr marL="14107363" algn="l" defTabSz="3526841" rtl="0" eaLnBrk="1" latinLnBrk="0" hangingPunct="1">
      <a:defRPr sz="694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1" userDrawn="1">
          <p15:clr>
            <a:srgbClr val="A4A3A4"/>
          </p15:clr>
        </p15:guide>
        <p15:guide id="2" pos="95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5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6" autoAdjust="0"/>
    <p:restoredTop sz="94660"/>
  </p:normalViewPr>
  <p:slideViewPr>
    <p:cSldViewPr snapToGrid="0">
      <p:cViewPr varScale="1">
        <p:scale>
          <a:sx n="12" d="100"/>
          <a:sy n="12" d="100"/>
        </p:scale>
        <p:origin x="2328" y="126"/>
      </p:cViewPr>
      <p:guideLst>
        <p:guide orient="horz" pos="13481"/>
        <p:guide pos="95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edro\MEO%20Cloud\CloudPT\TreeMover\dados_relatorio_PV\profmargarida\potencial%20hidrico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edro\MEO%20Cloud\CloudPT\TreeMover\dados_relatorio_PV\profmargarida\potencial%20hidrico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8970871648037"/>
          <c:y val="0.10044150976440568"/>
          <c:w val="0.77829084301525264"/>
          <c:h val="0.81535106698186199"/>
        </c:manualLayout>
      </c:layout>
      <c:lineChart>
        <c:grouping val="standard"/>
        <c:varyColors val="0"/>
        <c:ser>
          <c:idx val="0"/>
          <c:order val="0"/>
          <c:spPr>
            <a:ln w="28575" cap="rnd">
              <a:solidFill>
                <a:schemeClr val="tx1"/>
              </a:solidFill>
              <a:round/>
            </a:ln>
            <a:effectLst/>
          </c:spPr>
          <c:marker>
            <c:symbol val="circle"/>
            <c:size val="5"/>
            <c:spPr>
              <a:solidFill>
                <a:schemeClr val="accent1"/>
              </a:solidFill>
              <a:ln w="9525">
                <a:solidFill>
                  <a:schemeClr val="accent1"/>
                </a:solidFill>
              </a:ln>
              <a:effectLst/>
            </c:spPr>
          </c:marker>
          <c:cat>
            <c:strRef>
              <c:f>mv!$H$6:$H$11</c:f>
              <c:strCache>
                <c:ptCount val="6"/>
                <c:pt idx="0">
                  <c:v>T-27</c:v>
                </c:pt>
                <c:pt idx="1">
                  <c:v>T-13</c:v>
                </c:pt>
                <c:pt idx="2">
                  <c:v>T-8</c:v>
                </c:pt>
                <c:pt idx="3">
                  <c:v>T-1</c:v>
                </c:pt>
                <c:pt idx="4">
                  <c:v>T+8</c:v>
                </c:pt>
                <c:pt idx="5">
                  <c:v>T+48</c:v>
                </c:pt>
              </c:strCache>
            </c:strRef>
          </c:cat>
          <c:val>
            <c:numRef>
              <c:f>mv!$P$6:$P$11</c:f>
              <c:numCache>
                <c:formatCode>0.0</c:formatCode>
                <c:ptCount val="6"/>
                <c:pt idx="0">
                  <c:v>-11</c:v>
                </c:pt>
                <c:pt idx="1">
                  <c:v>-15.833333333333334</c:v>
                </c:pt>
                <c:pt idx="2">
                  <c:v>-15.333333333333334</c:v>
                </c:pt>
                <c:pt idx="3">
                  <c:v>-16.333333333333275</c:v>
                </c:pt>
                <c:pt idx="4">
                  <c:v>-7.666666666666667</c:v>
                </c:pt>
                <c:pt idx="5">
                  <c:v>-1</c:v>
                </c:pt>
              </c:numCache>
            </c:numRef>
          </c:val>
          <c:smooth val="0"/>
        </c:ser>
        <c:ser>
          <c:idx val="1"/>
          <c:order val="1"/>
          <c:spPr>
            <a:ln w="28575" cap="rnd">
              <a:solidFill>
                <a:schemeClr val="tx1"/>
              </a:solidFill>
              <a:prstDash val="sysDash"/>
              <a:round/>
            </a:ln>
            <a:effectLst/>
          </c:spPr>
          <c:marker>
            <c:symbol val="circle"/>
            <c:size val="5"/>
            <c:spPr>
              <a:solidFill>
                <a:schemeClr val="accent2"/>
              </a:solidFill>
              <a:ln w="9525">
                <a:solidFill>
                  <a:schemeClr val="accent2"/>
                </a:solidFill>
              </a:ln>
              <a:effectLst/>
            </c:spPr>
          </c:marker>
          <c:cat>
            <c:strRef>
              <c:f>mv!$H$13:$H$18</c:f>
              <c:strCache>
                <c:ptCount val="6"/>
                <c:pt idx="0">
                  <c:v>T-27</c:v>
                </c:pt>
                <c:pt idx="1">
                  <c:v>T-13</c:v>
                </c:pt>
                <c:pt idx="2">
                  <c:v>T-8</c:v>
                </c:pt>
                <c:pt idx="3">
                  <c:v>T-1</c:v>
                </c:pt>
                <c:pt idx="4">
                  <c:v>T+8</c:v>
                </c:pt>
                <c:pt idx="5">
                  <c:v>T+48</c:v>
                </c:pt>
              </c:strCache>
            </c:strRef>
          </c:cat>
          <c:val>
            <c:numRef>
              <c:f>mv!$P$13:$P$18</c:f>
              <c:numCache>
                <c:formatCode>0.0</c:formatCode>
                <c:ptCount val="6"/>
                <c:pt idx="0">
                  <c:v>-26.5</c:v>
                </c:pt>
                <c:pt idx="1">
                  <c:v>-27.5</c:v>
                </c:pt>
                <c:pt idx="2">
                  <c:v>-24.333333333333275</c:v>
                </c:pt>
                <c:pt idx="3">
                  <c:v>-22</c:v>
                </c:pt>
                <c:pt idx="4">
                  <c:v>-23.333333333333275</c:v>
                </c:pt>
                <c:pt idx="5">
                  <c:v>-23</c:v>
                </c:pt>
              </c:numCache>
            </c:numRef>
          </c:val>
          <c:smooth val="0"/>
        </c:ser>
        <c:dLbls>
          <c:showLegendKey val="0"/>
          <c:showVal val="0"/>
          <c:showCatName val="0"/>
          <c:showSerName val="0"/>
          <c:showPercent val="0"/>
          <c:showBubbleSize val="0"/>
        </c:dLbls>
        <c:marker val="1"/>
        <c:smooth val="0"/>
        <c:axId val="345383336"/>
        <c:axId val="345386864"/>
      </c:lineChart>
      <c:catAx>
        <c:axId val="345383336"/>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vert="horz"/>
          <a:lstStyle/>
          <a:p>
            <a:pPr>
              <a:defRPr/>
            </a:pPr>
            <a:endParaRPr lang="en-US"/>
          </a:p>
        </c:txPr>
        <c:crossAx val="345386864"/>
        <c:crosses val="autoZero"/>
        <c:auto val="1"/>
        <c:lblAlgn val="ctr"/>
        <c:lblOffset val="100"/>
        <c:noMultiLvlLbl val="0"/>
      </c:catAx>
      <c:valAx>
        <c:axId val="345386864"/>
        <c:scaling>
          <c:orientation val="minMax"/>
        </c:scaling>
        <c:delete val="0"/>
        <c:axPos val="l"/>
        <c:title>
          <c:tx>
            <c:rich>
              <a:bodyPr rot="-5400000" vert="horz"/>
              <a:lstStyle/>
              <a:p>
                <a:pPr>
                  <a:defRPr/>
                </a:pPr>
                <a:r>
                  <a:rPr lang="en-GB" dirty="0" smtClean="0"/>
                  <a:t>Leaf</a:t>
                </a:r>
                <a:r>
                  <a:rPr lang="en-GB" baseline="0" dirty="0" smtClean="0"/>
                  <a:t> water potential </a:t>
                </a:r>
                <a:r>
                  <a:rPr lang="en-GB" dirty="0" smtClean="0"/>
                  <a:t>(bar</a:t>
                </a:r>
                <a:r>
                  <a:rPr lang="en-GB" dirty="0"/>
                  <a:t>)</a:t>
                </a:r>
              </a:p>
            </c:rich>
          </c:tx>
          <c:layout>
            <c:manualLayout>
              <c:xMode val="edge"/>
              <c:yMode val="edge"/>
              <c:x val="2.3658755942220508E-3"/>
              <c:y val="0.20790494818283145"/>
            </c:manualLayout>
          </c:layout>
          <c:overlay val="0"/>
          <c:spPr>
            <a:noFill/>
            <a:ln>
              <a:noFill/>
            </a:ln>
            <a:effectLst/>
          </c:spPr>
        </c:title>
        <c:numFmt formatCode="0" sourceLinked="0"/>
        <c:majorTickMark val="in"/>
        <c:minorTickMark val="in"/>
        <c:tickLblPos val="nextTo"/>
        <c:spPr>
          <a:noFill/>
          <a:ln>
            <a:solidFill>
              <a:schemeClr val="tx1"/>
            </a:solidFill>
          </a:ln>
          <a:effectLst/>
        </c:spPr>
        <c:txPr>
          <a:bodyPr rot="-60000000" vert="horz"/>
          <a:lstStyle/>
          <a:p>
            <a:pPr>
              <a:defRPr/>
            </a:pPr>
            <a:endParaRPr lang="en-US"/>
          </a:p>
        </c:txPr>
        <c:crossAx val="345383336"/>
        <c:crosses val="autoZero"/>
        <c:crossBetween val="between"/>
        <c:minorUnit val="5"/>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8970871648037"/>
          <c:y val="0.10044150976440568"/>
          <c:w val="0.77829084301525264"/>
          <c:h val="0.81535106698186199"/>
        </c:manualLayout>
      </c:layout>
      <c:lineChart>
        <c:grouping val="standard"/>
        <c:varyColors val="0"/>
        <c:ser>
          <c:idx val="0"/>
          <c:order val="0"/>
          <c:spPr>
            <a:ln w="28575" cap="rnd">
              <a:solidFill>
                <a:schemeClr val="tx1"/>
              </a:solidFill>
              <a:round/>
            </a:ln>
            <a:effectLst/>
          </c:spPr>
          <c:marker>
            <c:symbol val="circle"/>
            <c:size val="5"/>
            <c:spPr>
              <a:solidFill>
                <a:schemeClr val="accent1"/>
              </a:solidFill>
              <a:ln w="9525">
                <a:solidFill>
                  <a:schemeClr val="accent1"/>
                </a:solidFill>
              </a:ln>
              <a:effectLst/>
            </c:spPr>
          </c:marker>
          <c:cat>
            <c:strRef>
              <c:f>mv!$H$6:$H$11</c:f>
              <c:strCache>
                <c:ptCount val="6"/>
                <c:pt idx="0">
                  <c:v>T-27</c:v>
                </c:pt>
                <c:pt idx="1">
                  <c:v>T-13</c:v>
                </c:pt>
                <c:pt idx="2">
                  <c:v>T-8</c:v>
                </c:pt>
                <c:pt idx="3">
                  <c:v>T-1</c:v>
                </c:pt>
                <c:pt idx="4">
                  <c:v>T+8</c:v>
                </c:pt>
                <c:pt idx="5">
                  <c:v>T+48</c:v>
                </c:pt>
              </c:strCache>
            </c:strRef>
          </c:cat>
          <c:val>
            <c:numRef>
              <c:f>mv!$O$6:$O$11</c:f>
              <c:numCache>
                <c:formatCode>0.0</c:formatCode>
                <c:ptCount val="6"/>
                <c:pt idx="0">
                  <c:v>-9.5</c:v>
                </c:pt>
                <c:pt idx="1">
                  <c:v>-17</c:v>
                </c:pt>
                <c:pt idx="2">
                  <c:v>-16.333333333333275</c:v>
                </c:pt>
                <c:pt idx="3">
                  <c:v>-21</c:v>
                </c:pt>
                <c:pt idx="4">
                  <c:v>-34</c:v>
                </c:pt>
                <c:pt idx="5">
                  <c:v>-26</c:v>
                </c:pt>
              </c:numCache>
            </c:numRef>
          </c:val>
          <c:smooth val="0"/>
        </c:ser>
        <c:ser>
          <c:idx val="1"/>
          <c:order val="1"/>
          <c:spPr>
            <a:ln w="28575" cap="rnd">
              <a:solidFill>
                <a:schemeClr val="tx1"/>
              </a:solidFill>
              <a:prstDash val="sysDash"/>
              <a:round/>
            </a:ln>
            <a:effectLst/>
          </c:spPr>
          <c:marker>
            <c:symbol val="circle"/>
            <c:size val="5"/>
            <c:spPr>
              <a:solidFill>
                <a:schemeClr val="accent2"/>
              </a:solidFill>
              <a:ln w="9525">
                <a:solidFill>
                  <a:schemeClr val="accent2"/>
                </a:solidFill>
              </a:ln>
              <a:effectLst/>
            </c:spPr>
          </c:marker>
          <c:cat>
            <c:strRef>
              <c:f>mv!$H$13:$H$18</c:f>
              <c:strCache>
                <c:ptCount val="6"/>
                <c:pt idx="0">
                  <c:v>T-27</c:v>
                </c:pt>
                <c:pt idx="1">
                  <c:v>T-13</c:v>
                </c:pt>
                <c:pt idx="2">
                  <c:v>T-8</c:v>
                </c:pt>
                <c:pt idx="3">
                  <c:v>T-1</c:v>
                </c:pt>
                <c:pt idx="4">
                  <c:v>T+8</c:v>
                </c:pt>
                <c:pt idx="5">
                  <c:v>T+48</c:v>
                </c:pt>
              </c:strCache>
            </c:strRef>
          </c:cat>
          <c:val>
            <c:numRef>
              <c:f>mv!$O$13:$O$18</c:f>
              <c:numCache>
                <c:formatCode>0.0</c:formatCode>
                <c:ptCount val="6"/>
                <c:pt idx="0">
                  <c:v>-26.5</c:v>
                </c:pt>
                <c:pt idx="1">
                  <c:v>-26.5</c:v>
                </c:pt>
                <c:pt idx="2">
                  <c:v>-26.666666666666668</c:v>
                </c:pt>
                <c:pt idx="3">
                  <c:v>-25.666666666666668</c:v>
                </c:pt>
                <c:pt idx="4">
                  <c:v>-37</c:v>
                </c:pt>
                <c:pt idx="5">
                  <c:v>-40</c:v>
                </c:pt>
              </c:numCache>
            </c:numRef>
          </c:val>
          <c:smooth val="0"/>
        </c:ser>
        <c:dLbls>
          <c:showLegendKey val="0"/>
          <c:showVal val="0"/>
          <c:showCatName val="0"/>
          <c:showSerName val="0"/>
          <c:showPercent val="0"/>
          <c:showBubbleSize val="0"/>
        </c:dLbls>
        <c:marker val="1"/>
        <c:smooth val="0"/>
        <c:axId val="345384120"/>
        <c:axId val="345386080"/>
      </c:lineChart>
      <c:catAx>
        <c:axId val="345384120"/>
        <c:scaling>
          <c:orientation val="minMax"/>
        </c:scaling>
        <c:delete val="0"/>
        <c:axPos val="b"/>
        <c:numFmt formatCode="General" sourceLinked="1"/>
        <c:majorTickMark val="in"/>
        <c:minorTickMark val="none"/>
        <c:tickLblPos val="high"/>
        <c:spPr>
          <a:noFill/>
          <a:ln w="9525" cap="flat" cmpd="sng" algn="ctr">
            <a:solidFill>
              <a:schemeClr val="tx1"/>
            </a:solidFill>
            <a:round/>
          </a:ln>
          <a:effectLst/>
        </c:spPr>
        <c:txPr>
          <a:bodyPr rot="-60000000" vert="horz"/>
          <a:lstStyle/>
          <a:p>
            <a:pPr>
              <a:defRPr/>
            </a:pPr>
            <a:endParaRPr lang="en-US"/>
          </a:p>
        </c:txPr>
        <c:crossAx val="345386080"/>
        <c:crosses val="autoZero"/>
        <c:auto val="1"/>
        <c:lblAlgn val="ctr"/>
        <c:lblOffset val="100"/>
        <c:noMultiLvlLbl val="0"/>
      </c:catAx>
      <c:valAx>
        <c:axId val="345386080"/>
        <c:scaling>
          <c:orientation val="minMax"/>
        </c:scaling>
        <c:delete val="0"/>
        <c:axPos val="l"/>
        <c:title>
          <c:tx>
            <c:rich>
              <a:bodyPr rot="-5400000" vert="horz"/>
              <a:lstStyle/>
              <a:p>
                <a:pPr>
                  <a:defRPr/>
                </a:pPr>
                <a:r>
                  <a:rPr lang="en-GB" dirty="0" smtClean="0"/>
                  <a:t>Leaf water potential (bar</a:t>
                </a:r>
                <a:r>
                  <a:rPr lang="en-GB" dirty="0"/>
                  <a:t>)</a:t>
                </a:r>
              </a:p>
            </c:rich>
          </c:tx>
          <c:layout>
            <c:manualLayout>
              <c:xMode val="edge"/>
              <c:yMode val="edge"/>
              <c:x val="2.3658755942220513E-3"/>
              <c:y val="0.2079049481828312"/>
            </c:manualLayout>
          </c:layout>
          <c:overlay val="0"/>
          <c:spPr>
            <a:noFill/>
            <a:ln>
              <a:noFill/>
            </a:ln>
            <a:effectLst/>
          </c:spPr>
        </c:title>
        <c:numFmt formatCode="0" sourceLinked="0"/>
        <c:majorTickMark val="in"/>
        <c:minorTickMark val="in"/>
        <c:tickLblPos val="nextTo"/>
        <c:spPr>
          <a:noFill/>
          <a:ln>
            <a:solidFill>
              <a:schemeClr val="tx1"/>
            </a:solidFill>
          </a:ln>
          <a:effectLst/>
        </c:spPr>
        <c:txPr>
          <a:bodyPr rot="-60000000" vert="horz"/>
          <a:lstStyle/>
          <a:p>
            <a:pPr>
              <a:defRPr/>
            </a:pPr>
            <a:endParaRPr lang="en-US"/>
          </a:p>
        </c:txPr>
        <c:crossAx val="345384120"/>
        <c:crosses val="autoZero"/>
        <c:crossBetween val="between"/>
        <c:minorUnit val="5"/>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latin typeface="Times New Roman" pitchFamily="18" charset="0"/>
          <a:cs typeface="Times New Roman" pitchFamily="18"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7953D1-C474-4F81-BC11-E4CE0C26AE64}"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pt-PT"/>
        </a:p>
      </dgm:t>
    </dgm:pt>
    <dgm:pt modelId="{93992995-A7FB-41FF-B470-0AA96F63BE34}">
      <dgm:prSet phldrT="[Texto]" custT="1"/>
      <dgm:spPr/>
      <dgm:t>
        <a:bodyPr/>
        <a:lstStyle/>
        <a:p>
          <a:r>
            <a:rPr lang="pt-PT" sz="2800" dirty="0" err="1" smtClean="0"/>
            <a:t>Treatments</a:t>
          </a:r>
          <a:r>
            <a:rPr lang="pt-PT" sz="2800" dirty="0" smtClean="0"/>
            <a:t> </a:t>
          </a:r>
          <a:endParaRPr lang="pt-PT" sz="2800" dirty="0"/>
        </a:p>
      </dgm:t>
    </dgm:pt>
    <dgm:pt modelId="{A0C30DDB-AFE1-41EE-9FD2-14AEBC0538F2}" type="parTrans" cxnId="{EA11F884-DBC3-4E27-B7D1-4263A999C8A8}">
      <dgm:prSet/>
      <dgm:spPr/>
      <dgm:t>
        <a:bodyPr/>
        <a:lstStyle/>
        <a:p>
          <a:endParaRPr lang="pt-PT" sz="2800">
            <a:solidFill>
              <a:schemeClr val="tx1"/>
            </a:solidFill>
          </a:endParaRPr>
        </a:p>
      </dgm:t>
    </dgm:pt>
    <dgm:pt modelId="{1FC0CE92-F863-418B-84C1-F3BC2451C914}" type="sibTrans" cxnId="{EA11F884-DBC3-4E27-B7D1-4263A999C8A8}">
      <dgm:prSet custT="1"/>
      <dgm:spPr/>
      <dgm:t>
        <a:bodyPr/>
        <a:lstStyle/>
        <a:p>
          <a:endParaRPr lang="pt-PT" sz="2800">
            <a:solidFill>
              <a:schemeClr val="tx1"/>
            </a:solidFill>
          </a:endParaRPr>
        </a:p>
      </dgm:t>
    </dgm:pt>
    <dgm:pt modelId="{5653BA68-B740-46DE-9D48-F8E9C7ADFA07}">
      <dgm:prSet phldrT="[Texto]" custT="1"/>
      <dgm:spPr/>
      <dgm:t>
        <a:bodyPr/>
        <a:lstStyle/>
        <a:p>
          <a:r>
            <a:rPr lang="pt-PT" sz="2800" smtClean="0"/>
            <a:t>Irrigation</a:t>
          </a:r>
          <a:endParaRPr lang="pt-PT" sz="2800" dirty="0"/>
        </a:p>
      </dgm:t>
    </dgm:pt>
    <dgm:pt modelId="{B52AD12E-B852-4FDA-82B3-723BAB9339CE}" type="parTrans" cxnId="{5023CA6F-EE24-4142-861C-C2B9832E602F}">
      <dgm:prSet/>
      <dgm:spPr/>
      <dgm:t>
        <a:bodyPr/>
        <a:lstStyle/>
        <a:p>
          <a:endParaRPr lang="pt-PT" sz="2800">
            <a:solidFill>
              <a:schemeClr val="tx1"/>
            </a:solidFill>
          </a:endParaRPr>
        </a:p>
      </dgm:t>
    </dgm:pt>
    <dgm:pt modelId="{6115FBB6-ED49-49DE-87E2-A00B2D965D33}" type="sibTrans" cxnId="{5023CA6F-EE24-4142-861C-C2B9832E602F}">
      <dgm:prSet custT="1"/>
      <dgm:spPr/>
      <dgm:t>
        <a:bodyPr/>
        <a:lstStyle/>
        <a:p>
          <a:endParaRPr lang="pt-PT" sz="2800">
            <a:solidFill>
              <a:schemeClr val="tx1"/>
            </a:solidFill>
          </a:endParaRPr>
        </a:p>
      </dgm:t>
    </dgm:pt>
    <dgm:pt modelId="{A7B72638-BE44-4A54-86F7-2270EFBFFD3F}">
      <dgm:prSet phldrT="[Texto]" custT="1"/>
      <dgm:spPr/>
      <dgm:t>
        <a:bodyPr/>
        <a:lstStyle/>
        <a:p>
          <a:r>
            <a:rPr lang="pt-PT" sz="2800" smtClean="0"/>
            <a:t>Antitranspirant</a:t>
          </a:r>
          <a:endParaRPr lang="pt-PT" sz="2800" dirty="0"/>
        </a:p>
      </dgm:t>
    </dgm:pt>
    <dgm:pt modelId="{52F979EC-8926-4051-940E-134826779E92}" type="parTrans" cxnId="{1D15308A-081D-4485-AE26-3F36D4905F9D}">
      <dgm:prSet/>
      <dgm:spPr/>
      <dgm:t>
        <a:bodyPr/>
        <a:lstStyle/>
        <a:p>
          <a:endParaRPr lang="pt-PT" sz="2800">
            <a:solidFill>
              <a:schemeClr val="tx1"/>
            </a:solidFill>
          </a:endParaRPr>
        </a:p>
      </dgm:t>
    </dgm:pt>
    <dgm:pt modelId="{A3B54BCC-19DE-42D0-8BAC-AE887D9DDDD2}" type="sibTrans" cxnId="{1D15308A-081D-4485-AE26-3F36D4905F9D}">
      <dgm:prSet custT="1"/>
      <dgm:spPr/>
      <dgm:t>
        <a:bodyPr/>
        <a:lstStyle/>
        <a:p>
          <a:endParaRPr lang="pt-PT" sz="2800">
            <a:solidFill>
              <a:schemeClr val="tx1"/>
            </a:solidFill>
          </a:endParaRPr>
        </a:p>
      </dgm:t>
    </dgm:pt>
    <dgm:pt modelId="{4B3B9227-44E7-473D-9B11-92393C5A56D3}">
      <dgm:prSet custT="1"/>
      <dgm:spPr/>
      <dgm:t>
        <a:bodyPr/>
        <a:lstStyle/>
        <a:p>
          <a:r>
            <a:rPr lang="pt-PT" sz="2800" smtClean="0"/>
            <a:t>Ecophysiological monitoring</a:t>
          </a:r>
          <a:endParaRPr lang="pt-PT" sz="2800" dirty="0"/>
        </a:p>
      </dgm:t>
    </dgm:pt>
    <dgm:pt modelId="{8567F094-5C75-4984-BE39-8129E1D36E06}" type="parTrans" cxnId="{1AA728BA-7F4D-441F-89E0-920F1941B6E2}">
      <dgm:prSet/>
      <dgm:spPr/>
      <dgm:t>
        <a:bodyPr/>
        <a:lstStyle/>
        <a:p>
          <a:endParaRPr lang="pt-PT" sz="2800">
            <a:solidFill>
              <a:schemeClr val="tx1"/>
            </a:solidFill>
          </a:endParaRPr>
        </a:p>
      </dgm:t>
    </dgm:pt>
    <dgm:pt modelId="{9313DB80-BEBD-4D2A-81C3-515DFBAD40E1}" type="sibTrans" cxnId="{1AA728BA-7F4D-441F-89E0-920F1941B6E2}">
      <dgm:prSet/>
      <dgm:spPr/>
      <dgm:t>
        <a:bodyPr/>
        <a:lstStyle/>
        <a:p>
          <a:endParaRPr lang="pt-PT" sz="2800">
            <a:solidFill>
              <a:schemeClr val="tx1"/>
            </a:solidFill>
          </a:endParaRPr>
        </a:p>
      </dgm:t>
    </dgm:pt>
    <dgm:pt modelId="{5CC9CD51-2188-436A-9F84-EB72E33B5B0F}">
      <dgm:prSet custT="1"/>
      <dgm:spPr/>
      <dgm:t>
        <a:bodyPr/>
        <a:lstStyle/>
        <a:p>
          <a:r>
            <a:rPr lang="pt-PT" sz="2800" dirty="0" err="1" smtClean="0"/>
            <a:t>Ecophysiological</a:t>
          </a:r>
          <a:r>
            <a:rPr lang="pt-PT" sz="2800" dirty="0" smtClean="0"/>
            <a:t> </a:t>
          </a:r>
          <a:r>
            <a:rPr lang="pt-PT" sz="2800" dirty="0" err="1" smtClean="0"/>
            <a:t>monitoring</a:t>
          </a:r>
          <a:endParaRPr lang="pt-PT" sz="2800" dirty="0"/>
        </a:p>
      </dgm:t>
    </dgm:pt>
    <dgm:pt modelId="{91F8ED5E-88BC-4574-80BC-F1CF93CDE6B4}" type="parTrans" cxnId="{31EFED8B-850C-4605-A840-62B44E381757}">
      <dgm:prSet/>
      <dgm:spPr/>
      <dgm:t>
        <a:bodyPr/>
        <a:lstStyle/>
        <a:p>
          <a:endParaRPr lang="pt-PT" sz="2800">
            <a:solidFill>
              <a:schemeClr val="tx1"/>
            </a:solidFill>
          </a:endParaRPr>
        </a:p>
      </dgm:t>
    </dgm:pt>
    <dgm:pt modelId="{F61CFF86-01E7-4709-A3EF-1DCD43E8EC10}" type="sibTrans" cxnId="{31EFED8B-850C-4605-A840-62B44E381757}">
      <dgm:prSet custT="1"/>
      <dgm:spPr/>
      <dgm:t>
        <a:bodyPr/>
        <a:lstStyle/>
        <a:p>
          <a:endParaRPr lang="pt-PT" sz="2800">
            <a:solidFill>
              <a:schemeClr val="tx1"/>
            </a:solidFill>
          </a:endParaRPr>
        </a:p>
      </dgm:t>
    </dgm:pt>
    <dgm:pt modelId="{259A7E9E-40E5-4106-8738-4AE2D0B74491}">
      <dgm:prSet phldrT="[Texto]" custT="1"/>
      <dgm:spPr/>
      <dgm:t>
        <a:bodyPr/>
        <a:lstStyle/>
        <a:p>
          <a:r>
            <a:rPr lang="pt-PT" sz="2800" smtClean="0"/>
            <a:t>Transplant operation</a:t>
          </a:r>
          <a:endParaRPr lang="pt-PT" sz="2800" dirty="0"/>
        </a:p>
      </dgm:t>
    </dgm:pt>
    <dgm:pt modelId="{2DF87628-CC52-4128-B93F-E1C67964002F}" type="sibTrans" cxnId="{86DA507E-D27C-49E3-AADC-F0EFC42DD022}">
      <dgm:prSet custT="1"/>
      <dgm:spPr/>
      <dgm:t>
        <a:bodyPr/>
        <a:lstStyle/>
        <a:p>
          <a:endParaRPr lang="pt-PT" sz="2800">
            <a:solidFill>
              <a:schemeClr val="tx1"/>
            </a:solidFill>
          </a:endParaRPr>
        </a:p>
      </dgm:t>
    </dgm:pt>
    <dgm:pt modelId="{C8566004-3E09-48F6-B254-E02968706ADA}" type="parTrans" cxnId="{86DA507E-D27C-49E3-AADC-F0EFC42DD022}">
      <dgm:prSet/>
      <dgm:spPr/>
      <dgm:t>
        <a:bodyPr/>
        <a:lstStyle/>
        <a:p>
          <a:endParaRPr lang="pt-PT" sz="2800">
            <a:solidFill>
              <a:schemeClr val="tx1"/>
            </a:solidFill>
          </a:endParaRPr>
        </a:p>
      </dgm:t>
    </dgm:pt>
    <dgm:pt modelId="{7A41FC93-2EC2-450D-965E-1BB1557F83F3}" type="pres">
      <dgm:prSet presAssocID="{0E7953D1-C474-4F81-BC11-E4CE0C26AE64}" presName="linearFlow" presStyleCnt="0">
        <dgm:presLayoutVars>
          <dgm:resizeHandles val="exact"/>
        </dgm:presLayoutVars>
      </dgm:prSet>
      <dgm:spPr/>
      <dgm:t>
        <a:bodyPr/>
        <a:lstStyle/>
        <a:p>
          <a:endParaRPr lang="pt-PT"/>
        </a:p>
      </dgm:t>
    </dgm:pt>
    <dgm:pt modelId="{08D1077D-FEB2-4563-A3D4-67993BC763C0}" type="pres">
      <dgm:prSet presAssocID="{5CC9CD51-2188-436A-9F84-EB72E33B5B0F}" presName="node" presStyleLbl="node1" presStyleIdx="0" presStyleCnt="6">
        <dgm:presLayoutVars>
          <dgm:bulletEnabled val="1"/>
        </dgm:presLayoutVars>
      </dgm:prSet>
      <dgm:spPr/>
      <dgm:t>
        <a:bodyPr/>
        <a:lstStyle/>
        <a:p>
          <a:endParaRPr lang="pt-PT"/>
        </a:p>
      </dgm:t>
    </dgm:pt>
    <dgm:pt modelId="{0F050A81-F9D9-420C-B0F2-3A688F4AD657}" type="pres">
      <dgm:prSet presAssocID="{F61CFF86-01E7-4709-A3EF-1DCD43E8EC10}" presName="sibTrans" presStyleLbl="sibTrans2D1" presStyleIdx="0" presStyleCnt="5"/>
      <dgm:spPr/>
      <dgm:t>
        <a:bodyPr/>
        <a:lstStyle/>
        <a:p>
          <a:endParaRPr lang="pt-PT"/>
        </a:p>
      </dgm:t>
    </dgm:pt>
    <dgm:pt modelId="{638F60E2-68E4-4457-8673-BFF97A954C12}" type="pres">
      <dgm:prSet presAssocID="{F61CFF86-01E7-4709-A3EF-1DCD43E8EC10}" presName="connectorText" presStyleLbl="sibTrans2D1" presStyleIdx="0" presStyleCnt="5"/>
      <dgm:spPr/>
      <dgm:t>
        <a:bodyPr/>
        <a:lstStyle/>
        <a:p>
          <a:endParaRPr lang="pt-PT"/>
        </a:p>
      </dgm:t>
    </dgm:pt>
    <dgm:pt modelId="{ECA72FCB-FA5A-4736-ABA6-0F98113B2F0D}" type="pres">
      <dgm:prSet presAssocID="{93992995-A7FB-41FF-B470-0AA96F63BE34}" presName="node" presStyleLbl="node1" presStyleIdx="1" presStyleCnt="6">
        <dgm:presLayoutVars>
          <dgm:bulletEnabled val="1"/>
        </dgm:presLayoutVars>
      </dgm:prSet>
      <dgm:spPr/>
      <dgm:t>
        <a:bodyPr/>
        <a:lstStyle/>
        <a:p>
          <a:endParaRPr lang="pt-PT"/>
        </a:p>
      </dgm:t>
    </dgm:pt>
    <dgm:pt modelId="{E773C052-7DB4-49A1-9039-8DAA6907CF91}" type="pres">
      <dgm:prSet presAssocID="{1FC0CE92-F863-418B-84C1-F3BC2451C914}" presName="sibTrans" presStyleLbl="sibTrans2D1" presStyleIdx="1" presStyleCnt="5"/>
      <dgm:spPr/>
      <dgm:t>
        <a:bodyPr/>
        <a:lstStyle/>
        <a:p>
          <a:endParaRPr lang="pt-PT"/>
        </a:p>
      </dgm:t>
    </dgm:pt>
    <dgm:pt modelId="{8F42B2C6-7E9C-4776-911D-CADD098038B7}" type="pres">
      <dgm:prSet presAssocID="{1FC0CE92-F863-418B-84C1-F3BC2451C914}" presName="connectorText" presStyleLbl="sibTrans2D1" presStyleIdx="1" presStyleCnt="5"/>
      <dgm:spPr/>
      <dgm:t>
        <a:bodyPr/>
        <a:lstStyle/>
        <a:p>
          <a:endParaRPr lang="pt-PT"/>
        </a:p>
      </dgm:t>
    </dgm:pt>
    <dgm:pt modelId="{6181082F-1545-4EEF-8729-890EA948EB0E}" type="pres">
      <dgm:prSet presAssocID="{5653BA68-B740-46DE-9D48-F8E9C7ADFA07}" presName="node" presStyleLbl="node1" presStyleIdx="2" presStyleCnt="6">
        <dgm:presLayoutVars>
          <dgm:bulletEnabled val="1"/>
        </dgm:presLayoutVars>
      </dgm:prSet>
      <dgm:spPr/>
      <dgm:t>
        <a:bodyPr/>
        <a:lstStyle/>
        <a:p>
          <a:endParaRPr lang="pt-PT"/>
        </a:p>
      </dgm:t>
    </dgm:pt>
    <dgm:pt modelId="{22B4959F-DCA0-46DF-AFC2-AE3790A6AA37}" type="pres">
      <dgm:prSet presAssocID="{6115FBB6-ED49-49DE-87E2-A00B2D965D33}" presName="sibTrans" presStyleLbl="sibTrans2D1" presStyleIdx="2" presStyleCnt="5"/>
      <dgm:spPr/>
      <dgm:t>
        <a:bodyPr/>
        <a:lstStyle/>
        <a:p>
          <a:endParaRPr lang="pt-PT"/>
        </a:p>
      </dgm:t>
    </dgm:pt>
    <dgm:pt modelId="{301AEF07-D9E2-4EE9-B50C-FDEB70DC3394}" type="pres">
      <dgm:prSet presAssocID="{6115FBB6-ED49-49DE-87E2-A00B2D965D33}" presName="connectorText" presStyleLbl="sibTrans2D1" presStyleIdx="2" presStyleCnt="5"/>
      <dgm:spPr/>
      <dgm:t>
        <a:bodyPr/>
        <a:lstStyle/>
        <a:p>
          <a:endParaRPr lang="pt-PT"/>
        </a:p>
      </dgm:t>
    </dgm:pt>
    <dgm:pt modelId="{24E45F99-79E9-4596-A384-FE0090CA6670}" type="pres">
      <dgm:prSet presAssocID="{A7B72638-BE44-4A54-86F7-2270EFBFFD3F}" presName="node" presStyleLbl="node1" presStyleIdx="3" presStyleCnt="6">
        <dgm:presLayoutVars>
          <dgm:bulletEnabled val="1"/>
        </dgm:presLayoutVars>
      </dgm:prSet>
      <dgm:spPr/>
      <dgm:t>
        <a:bodyPr/>
        <a:lstStyle/>
        <a:p>
          <a:endParaRPr lang="pt-PT"/>
        </a:p>
      </dgm:t>
    </dgm:pt>
    <dgm:pt modelId="{1BC3CA98-8852-4D71-96E0-785C55DA347B}" type="pres">
      <dgm:prSet presAssocID="{A3B54BCC-19DE-42D0-8BAC-AE887D9DDDD2}" presName="sibTrans" presStyleLbl="sibTrans2D1" presStyleIdx="3" presStyleCnt="5"/>
      <dgm:spPr/>
      <dgm:t>
        <a:bodyPr/>
        <a:lstStyle/>
        <a:p>
          <a:endParaRPr lang="pt-PT"/>
        </a:p>
      </dgm:t>
    </dgm:pt>
    <dgm:pt modelId="{C4639926-842C-4578-AF38-3CF5AEDEE582}" type="pres">
      <dgm:prSet presAssocID="{A3B54BCC-19DE-42D0-8BAC-AE887D9DDDD2}" presName="connectorText" presStyleLbl="sibTrans2D1" presStyleIdx="3" presStyleCnt="5"/>
      <dgm:spPr/>
      <dgm:t>
        <a:bodyPr/>
        <a:lstStyle/>
        <a:p>
          <a:endParaRPr lang="pt-PT"/>
        </a:p>
      </dgm:t>
    </dgm:pt>
    <dgm:pt modelId="{989F9E8C-E901-480F-AF54-B2C201EF7EBB}" type="pres">
      <dgm:prSet presAssocID="{259A7E9E-40E5-4106-8738-4AE2D0B74491}" presName="node" presStyleLbl="node1" presStyleIdx="4" presStyleCnt="6">
        <dgm:presLayoutVars>
          <dgm:bulletEnabled val="1"/>
        </dgm:presLayoutVars>
      </dgm:prSet>
      <dgm:spPr/>
      <dgm:t>
        <a:bodyPr/>
        <a:lstStyle/>
        <a:p>
          <a:endParaRPr lang="pt-PT"/>
        </a:p>
      </dgm:t>
    </dgm:pt>
    <dgm:pt modelId="{57840089-1D27-4062-9A2D-CB473BCC8CE5}" type="pres">
      <dgm:prSet presAssocID="{2DF87628-CC52-4128-B93F-E1C67964002F}" presName="sibTrans" presStyleLbl="sibTrans2D1" presStyleIdx="4" presStyleCnt="5"/>
      <dgm:spPr/>
      <dgm:t>
        <a:bodyPr/>
        <a:lstStyle/>
        <a:p>
          <a:endParaRPr lang="pt-PT"/>
        </a:p>
      </dgm:t>
    </dgm:pt>
    <dgm:pt modelId="{74F67F38-5DF0-4021-A7BC-6BB2CF7F3990}" type="pres">
      <dgm:prSet presAssocID="{2DF87628-CC52-4128-B93F-E1C67964002F}" presName="connectorText" presStyleLbl="sibTrans2D1" presStyleIdx="4" presStyleCnt="5"/>
      <dgm:spPr/>
      <dgm:t>
        <a:bodyPr/>
        <a:lstStyle/>
        <a:p>
          <a:endParaRPr lang="pt-PT"/>
        </a:p>
      </dgm:t>
    </dgm:pt>
    <dgm:pt modelId="{C40924F5-6B8F-4958-915F-51DC1ACA61E8}" type="pres">
      <dgm:prSet presAssocID="{4B3B9227-44E7-473D-9B11-92393C5A56D3}" presName="node" presStyleLbl="node1" presStyleIdx="5" presStyleCnt="6">
        <dgm:presLayoutVars>
          <dgm:bulletEnabled val="1"/>
        </dgm:presLayoutVars>
      </dgm:prSet>
      <dgm:spPr/>
      <dgm:t>
        <a:bodyPr/>
        <a:lstStyle/>
        <a:p>
          <a:endParaRPr lang="pt-PT"/>
        </a:p>
      </dgm:t>
    </dgm:pt>
  </dgm:ptLst>
  <dgm:cxnLst>
    <dgm:cxn modelId="{4B5A2CC2-3E93-46BD-A2ED-8354422D34DB}" type="presOf" srcId="{1FC0CE92-F863-418B-84C1-F3BC2451C914}" destId="{8F42B2C6-7E9C-4776-911D-CADD098038B7}" srcOrd="1" destOrd="0" presId="urn:microsoft.com/office/officeart/2005/8/layout/process2"/>
    <dgm:cxn modelId="{A1481D2E-DFB3-4A04-9D04-08A9D8625CAD}" type="presOf" srcId="{5CC9CD51-2188-436A-9F84-EB72E33B5B0F}" destId="{08D1077D-FEB2-4563-A3D4-67993BC763C0}" srcOrd="0" destOrd="0" presId="urn:microsoft.com/office/officeart/2005/8/layout/process2"/>
    <dgm:cxn modelId="{7AF460CD-689B-4CBC-86CE-5BD8C78C4681}" type="presOf" srcId="{1FC0CE92-F863-418B-84C1-F3BC2451C914}" destId="{E773C052-7DB4-49A1-9039-8DAA6907CF91}" srcOrd="0" destOrd="0" presId="urn:microsoft.com/office/officeart/2005/8/layout/process2"/>
    <dgm:cxn modelId="{1D15308A-081D-4485-AE26-3F36D4905F9D}" srcId="{0E7953D1-C474-4F81-BC11-E4CE0C26AE64}" destId="{A7B72638-BE44-4A54-86F7-2270EFBFFD3F}" srcOrd="3" destOrd="0" parTransId="{52F979EC-8926-4051-940E-134826779E92}" sibTransId="{A3B54BCC-19DE-42D0-8BAC-AE887D9DDDD2}"/>
    <dgm:cxn modelId="{31EFED8B-850C-4605-A840-62B44E381757}" srcId="{0E7953D1-C474-4F81-BC11-E4CE0C26AE64}" destId="{5CC9CD51-2188-436A-9F84-EB72E33B5B0F}" srcOrd="0" destOrd="0" parTransId="{91F8ED5E-88BC-4574-80BC-F1CF93CDE6B4}" sibTransId="{F61CFF86-01E7-4709-A3EF-1DCD43E8EC10}"/>
    <dgm:cxn modelId="{BAFB9344-EA3E-40B7-BA91-707AAFB290D1}" type="presOf" srcId="{A3B54BCC-19DE-42D0-8BAC-AE887D9DDDD2}" destId="{1BC3CA98-8852-4D71-96E0-785C55DA347B}" srcOrd="0" destOrd="0" presId="urn:microsoft.com/office/officeart/2005/8/layout/process2"/>
    <dgm:cxn modelId="{86DA507E-D27C-49E3-AADC-F0EFC42DD022}" srcId="{0E7953D1-C474-4F81-BC11-E4CE0C26AE64}" destId="{259A7E9E-40E5-4106-8738-4AE2D0B74491}" srcOrd="4" destOrd="0" parTransId="{C8566004-3E09-48F6-B254-E02968706ADA}" sibTransId="{2DF87628-CC52-4128-B93F-E1C67964002F}"/>
    <dgm:cxn modelId="{404E9119-551A-4481-A6B9-EF53ADDB3886}" type="presOf" srcId="{F61CFF86-01E7-4709-A3EF-1DCD43E8EC10}" destId="{0F050A81-F9D9-420C-B0F2-3A688F4AD657}" srcOrd="0" destOrd="0" presId="urn:microsoft.com/office/officeart/2005/8/layout/process2"/>
    <dgm:cxn modelId="{41F46F14-E790-4401-B59D-C33CE7EAA942}" type="presOf" srcId="{0E7953D1-C474-4F81-BC11-E4CE0C26AE64}" destId="{7A41FC93-2EC2-450D-965E-1BB1557F83F3}" srcOrd="0" destOrd="0" presId="urn:microsoft.com/office/officeart/2005/8/layout/process2"/>
    <dgm:cxn modelId="{1AA728BA-7F4D-441F-89E0-920F1941B6E2}" srcId="{0E7953D1-C474-4F81-BC11-E4CE0C26AE64}" destId="{4B3B9227-44E7-473D-9B11-92393C5A56D3}" srcOrd="5" destOrd="0" parTransId="{8567F094-5C75-4984-BE39-8129E1D36E06}" sibTransId="{9313DB80-BEBD-4D2A-81C3-515DFBAD40E1}"/>
    <dgm:cxn modelId="{E322D46C-D394-49F3-B19D-7DD3705BC208}" type="presOf" srcId="{A7B72638-BE44-4A54-86F7-2270EFBFFD3F}" destId="{24E45F99-79E9-4596-A384-FE0090CA6670}" srcOrd="0" destOrd="0" presId="urn:microsoft.com/office/officeart/2005/8/layout/process2"/>
    <dgm:cxn modelId="{EA11F884-DBC3-4E27-B7D1-4263A999C8A8}" srcId="{0E7953D1-C474-4F81-BC11-E4CE0C26AE64}" destId="{93992995-A7FB-41FF-B470-0AA96F63BE34}" srcOrd="1" destOrd="0" parTransId="{A0C30DDB-AFE1-41EE-9FD2-14AEBC0538F2}" sibTransId="{1FC0CE92-F863-418B-84C1-F3BC2451C914}"/>
    <dgm:cxn modelId="{32840DA6-0E00-40E5-8172-EF121F7DF023}" type="presOf" srcId="{2DF87628-CC52-4128-B93F-E1C67964002F}" destId="{74F67F38-5DF0-4021-A7BC-6BB2CF7F3990}" srcOrd="1" destOrd="0" presId="urn:microsoft.com/office/officeart/2005/8/layout/process2"/>
    <dgm:cxn modelId="{444F739B-7807-4199-9D3F-21A8C6200EE7}" type="presOf" srcId="{259A7E9E-40E5-4106-8738-4AE2D0B74491}" destId="{989F9E8C-E901-480F-AF54-B2C201EF7EBB}" srcOrd="0" destOrd="0" presId="urn:microsoft.com/office/officeart/2005/8/layout/process2"/>
    <dgm:cxn modelId="{34E9F69F-46BA-4100-82CC-6F1A87A62A5F}" type="presOf" srcId="{93992995-A7FB-41FF-B470-0AA96F63BE34}" destId="{ECA72FCB-FA5A-4736-ABA6-0F98113B2F0D}" srcOrd="0" destOrd="0" presId="urn:microsoft.com/office/officeart/2005/8/layout/process2"/>
    <dgm:cxn modelId="{261DF199-DA4F-4C08-B02F-CF12FFCB8402}" type="presOf" srcId="{2DF87628-CC52-4128-B93F-E1C67964002F}" destId="{57840089-1D27-4062-9A2D-CB473BCC8CE5}" srcOrd="0" destOrd="0" presId="urn:microsoft.com/office/officeart/2005/8/layout/process2"/>
    <dgm:cxn modelId="{5D683BDC-E78D-4C9C-85D1-FBED65221FA7}" type="presOf" srcId="{6115FBB6-ED49-49DE-87E2-A00B2D965D33}" destId="{301AEF07-D9E2-4EE9-B50C-FDEB70DC3394}" srcOrd="1" destOrd="0" presId="urn:microsoft.com/office/officeart/2005/8/layout/process2"/>
    <dgm:cxn modelId="{5023CA6F-EE24-4142-861C-C2B9832E602F}" srcId="{0E7953D1-C474-4F81-BC11-E4CE0C26AE64}" destId="{5653BA68-B740-46DE-9D48-F8E9C7ADFA07}" srcOrd="2" destOrd="0" parTransId="{B52AD12E-B852-4FDA-82B3-723BAB9339CE}" sibTransId="{6115FBB6-ED49-49DE-87E2-A00B2D965D33}"/>
    <dgm:cxn modelId="{D6E37D19-21C7-4837-AD7A-A4532AC4AA04}" type="presOf" srcId="{5653BA68-B740-46DE-9D48-F8E9C7ADFA07}" destId="{6181082F-1545-4EEF-8729-890EA948EB0E}" srcOrd="0" destOrd="0" presId="urn:microsoft.com/office/officeart/2005/8/layout/process2"/>
    <dgm:cxn modelId="{157938F5-7F26-47DA-9550-2C89019F251D}" type="presOf" srcId="{F61CFF86-01E7-4709-A3EF-1DCD43E8EC10}" destId="{638F60E2-68E4-4457-8673-BFF97A954C12}" srcOrd="1" destOrd="0" presId="urn:microsoft.com/office/officeart/2005/8/layout/process2"/>
    <dgm:cxn modelId="{0122725D-8588-4F5D-9B02-FB9334C1FBA2}" type="presOf" srcId="{6115FBB6-ED49-49DE-87E2-A00B2D965D33}" destId="{22B4959F-DCA0-46DF-AFC2-AE3790A6AA37}" srcOrd="0" destOrd="0" presId="urn:microsoft.com/office/officeart/2005/8/layout/process2"/>
    <dgm:cxn modelId="{7D6547BE-B218-4494-92CF-2B2E11295C74}" type="presOf" srcId="{4B3B9227-44E7-473D-9B11-92393C5A56D3}" destId="{C40924F5-6B8F-4958-915F-51DC1ACA61E8}" srcOrd="0" destOrd="0" presId="urn:microsoft.com/office/officeart/2005/8/layout/process2"/>
    <dgm:cxn modelId="{53EC951F-0173-4FF9-A632-01E8792AE2DE}" type="presOf" srcId="{A3B54BCC-19DE-42D0-8BAC-AE887D9DDDD2}" destId="{C4639926-842C-4578-AF38-3CF5AEDEE582}" srcOrd="1" destOrd="0" presId="urn:microsoft.com/office/officeart/2005/8/layout/process2"/>
    <dgm:cxn modelId="{8DB5E9DA-123C-48D8-A8B0-3A4BFA7624AD}" type="presParOf" srcId="{7A41FC93-2EC2-450D-965E-1BB1557F83F3}" destId="{08D1077D-FEB2-4563-A3D4-67993BC763C0}" srcOrd="0" destOrd="0" presId="urn:microsoft.com/office/officeart/2005/8/layout/process2"/>
    <dgm:cxn modelId="{1BEF7D56-819B-4E30-B9B5-A42B61A4C7B5}" type="presParOf" srcId="{7A41FC93-2EC2-450D-965E-1BB1557F83F3}" destId="{0F050A81-F9D9-420C-B0F2-3A688F4AD657}" srcOrd="1" destOrd="0" presId="urn:microsoft.com/office/officeart/2005/8/layout/process2"/>
    <dgm:cxn modelId="{0D04122F-B3AE-48F9-9968-722E74D54DF7}" type="presParOf" srcId="{0F050A81-F9D9-420C-B0F2-3A688F4AD657}" destId="{638F60E2-68E4-4457-8673-BFF97A954C12}" srcOrd="0" destOrd="0" presId="urn:microsoft.com/office/officeart/2005/8/layout/process2"/>
    <dgm:cxn modelId="{07D47FAB-BA9A-43D9-A5F0-E611443DE1BB}" type="presParOf" srcId="{7A41FC93-2EC2-450D-965E-1BB1557F83F3}" destId="{ECA72FCB-FA5A-4736-ABA6-0F98113B2F0D}" srcOrd="2" destOrd="0" presId="urn:microsoft.com/office/officeart/2005/8/layout/process2"/>
    <dgm:cxn modelId="{14D25811-4689-49FF-88FD-EC4789688797}" type="presParOf" srcId="{7A41FC93-2EC2-450D-965E-1BB1557F83F3}" destId="{E773C052-7DB4-49A1-9039-8DAA6907CF91}" srcOrd="3" destOrd="0" presId="urn:microsoft.com/office/officeart/2005/8/layout/process2"/>
    <dgm:cxn modelId="{734D745C-AF66-4B4A-8A3A-4E61422B0422}" type="presParOf" srcId="{E773C052-7DB4-49A1-9039-8DAA6907CF91}" destId="{8F42B2C6-7E9C-4776-911D-CADD098038B7}" srcOrd="0" destOrd="0" presId="urn:microsoft.com/office/officeart/2005/8/layout/process2"/>
    <dgm:cxn modelId="{D4BC4C38-F70E-4C97-8303-A38600BDD544}" type="presParOf" srcId="{7A41FC93-2EC2-450D-965E-1BB1557F83F3}" destId="{6181082F-1545-4EEF-8729-890EA948EB0E}" srcOrd="4" destOrd="0" presId="urn:microsoft.com/office/officeart/2005/8/layout/process2"/>
    <dgm:cxn modelId="{24080BDB-C464-4AD2-9EB4-38322383A0DF}" type="presParOf" srcId="{7A41FC93-2EC2-450D-965E-1BB1557F83F3}" destId="{22B4959F-DCA0-46DF-AFC2-AE3790A6AA37}" srcOrd="5" destOrd="0" presId="urn:microsoft.com/office/officeart/2005/8/layout/process2"/>
    <dgm:cxn modelId="{24F23463-CA2A-4A6D-ACD0-2376B98FAD3C}" type="presParOf" srcId="{22B4959F-DCA0-46DF-AFC2-AE3790A6AA37}" destId="{301AEF07-D9E2-4EE9-B50C-FDEB70DC3394}" srcOrd="0" destOrd="0" presId="urn:microsoft.com/office/officeart/2005/8/layout/process2"/>
    <dgm:cxn modelId="{C92C8039-62C5-4A66-8C1A-D39CFFA2F486}" type="presParOf" srcId="{7A41FC93-2EC2-450D-965E-1BB1557F83F3}" destId="{24E45F99-79E9-4596-A384-FE0090CA6670}" srcOrd="6" destOrd="0" presId="urn:microsoft.com/office/officeart/2005/8/layout/process2"/>
    <dgm:cxn modelId="{8346A131-DE55-42D0-B45C-69C2B756E44B}" type="presParOf" srcId="{7A41FC93-2EC2-450D-965E-1BB1557F83F3}" destId="{1BC3CA98-8852-4D71-96E0-785C55DA347B}" srcOrd="7" destOrd="0" presId="urn:microsoft.com/office/officeart/2005/8/layout/process2"/>
    <dgm:cxn modelId="{C99C8CAF-3891-42FB-94C8-FD472AB928C1}" type="presParOf" srcId="{1BC3CA98-8852-4D71-96E0-785C55DA347B}" destId="{C4639926-842C-4578-AF38-3CF5AEDEE582}" srcOrd="0" destOrd="0" presId="urn:microsoft.com/office/officeart/2005/8/layout/process2"/>
    <dgm:cxn modelId="{5926F088-F3B7-49B0-B3B0-EA3E04CFCF83}" type="presParOf" srcId="{7A41FC93-2EC2-450D-965E-1BB1557F83F3}" destId="{989F9E8C-E901-480F-AF54-B2C201EF7EBB}" srcOrd="8" destOrd="0" presId="urn:microsoft.com/office/officeart/2005/8/layout/process2"/>
    <dgm:cxn modelId="{C42A3F6C-FB4E-4733-81F3-4A6866C8943A}" type="presParOf" srcId="{7A41FC93-2EC2-450D-965E-1BB1557F83F3}" destId="{57840089-1D27-4062-9A2D-CB473BCC8CE5}" srcOrd="9" destOrd="0" presId="urn:microsoft.com/office/officeart/2005/8/layout/process2"/>
    <dgm:cxn modelId="{9C22C908-D939-4F73-8844-05FCEF265A7E}" type="presParOf" srcId="{57840089-1D27-4062-9A2D-CB473BCC8CE5}" destId="{74F67F38-5DF0-4021-A7BC-6BB2CF7F3990}" srcOrd="0" destOrd="0" presId="urn:microsoft.com/office/officeart/2005/8/layout/process2"/>
    <dgm:cxn modelId="{22DF718F-BC2F-4EE0-96B4-020DE4436603}" type="presParOf" srcId="{7A41FC93-2EC2-450D-965E-1BB1557F83F3}" destId="{C40924F5-6B8F-4958-915F-51DC1ACA61E8}" srcOrd="10" destOrd="0" presId="urn:microsoft.com/office/officeart/2005/8/layout/process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1077D-FEB2-4563-A3D4-67993BC763C0}">
      <dsp:nvSpPr>
        <dsp:cNvPr id="0" name=""/>
        <dsp:cNvSpPr/>
      </dsp:nvSpPr>
      <dsp:spPr>
        <a:xfrm>
          <a:off x="5280800" y="7049"/>
          <a:ext cx="3743410" cy="93585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dirty="0" err="1" smtClean="0"/>
            <a:t>Ecophysiological</a:t>
          </a:r>
          <a:r>
            <a:rPr lang="pt-PT" sz="2800" kern="1200" dirty="0" smtClean="0"/>
            <a:t> </a:t>
          </a:r>
          <a:r>
            <a:rPr lang="pt-PT" sz="2800" kern="1200" dirty="0" err="1" smtClean="0"/>
            <a:t>monitoring</a:t>
          </a:r>
          <a:endParaRPr lang="pt-PT" sz="2800" kern="1200" dirty="0"/>
        </a:p>
      </dsp:txBody>
      <dsp:txXfrm>
        <a:off x="5308210" y="34459"/>
        <a:ext cx="3688590" cy="881032"/>
      </dsp:txXfrm>
    </dsp:sp>
    <dsp:sp modelId="{0F050A81-F9D9-420C-B0F2-3A688F4AD657}">
      <dsp:nvSpPr>
        <dsp:cNvPr id="0" name=""/>
        <dsp:cNvSpPr/>
      </dsp:nvSpPr>
      <dsp:spPr>
        <a:xfrm rot="5400000">
          <a:off x="6977033" y="966298"/>
          <a:ext cx="350944" cy="421133"/>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1001393"/>
        <a:ext cx="252679" cy="245661"/>
      </dsp:txXfrm>
    </dsp:sp>
    <dsp:sp modelId="{ECA72FCB-FA5A-4736-ABA6-0F98113B2F0D}">
      <dsp:nvSpPr>
        <dsp:cNvPr id="0" name=""/>
        <dsp:cNvSpPr/>
      </dsp:nvSpPr>
      <dsp:spPr>
        <a:xfrm>
          <a:off x="5280800" y="1410828"/>
          <a:ext cx="3743410" cy="935852"/>
        </a:xfrm>
        <a:prstGeom prst="roundRect">
          <a:avLst>
            <a:gd name="adj" fmla="val 10000"/>
          </a:avLst>
        </a:prstGeom>
        <a:gradFill rotWithShape="0">
          <a:gsLst>
            <a:gs pos="0">
              <a:schemeClr val="accent4">
                <a:hueOff val="2079139"/>
                <a:satOff val="-9594"/>
                <a:lumOff val="353"/>
                <a:alphaOff val="0"/>
                <a:satMod val="103000"/>
                <a:lumMod val="102000"/>
                <a:tint val="94000"/>
              </a:schemeClr>
            </a:gs>
            <a:gs pos="50000">
              <a:schemeClr val="accent4">
                <a:hueOff val="2079139"/>
                <a:satOff val="-9594"/>
                <a:lumOff val="353"/>
                <a:alphaOff val="0"/>
                <a:satMod val="110000"/>
                <a:lumMod val="100000"/>
                <a:shade val="100000"/>
              </a:schemeClr>
            </a:gs>
            <a:gs pos="100000">
              <a:schemeClr val="accent4">
                <a:hueOff val="2079139"/>
                <a:satOff val="-9594"/>
                <a:lumOff val="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dirty="0" err="1" smtClean="0"/>
            <a:t>Treatments</a:t>
          </a:r>
          <a:r>
            <a:rPr lang="pt-PT" sz="2800" kern="1200" dirty="0" smtClean="0"/>
            <a:t> </a:t>
          </a:r>
          <a:endParaRPr lang="pt-PT" sz="2800" kern="1200" dirty="0"/>
        </a:p>
      </dsp:txBody>
      <dsp:txXfrm>
        <a:off x="5308210" y="1438238"/>
        <a:ext cx="3688590" cy="881032"/>
      </dsp:txXfrm>
    </dsp:sp>
    <dsp:sp modelId="{E773C052-7DB4-49A1-9039-8DAA6907CF91}">
      <dsp:nvSpPr>
        <dsp:cNvPr id="0" name=""/>
        <dsp:cNvSpPr/>
      </dsp:nvSpPr>
      <dsp:spPr>
        <a:xfrm rot="5400000">
          <a:off x="6977033" y="2370077"/>
          <a:ext cx="350944" cy="421133"/>
        </a:xfrm>
        <a:prstGeom prst="rightArrow">
          <a:avLst>
            <a:gd name="adj1" fmla="val 60000"/>
            <a:gd name="adj2" fmla="val 50000"/>
          </a:avLst>
        </a:prstGeom>
        <a:solidFill>
          <a:schemeClr val="accent4">
            <a:hueOff val="2598923"/>
            <a:satOff val="-11992"/>
            <a:lumOff val="44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2405172"/>
        <a:ext cx="252679" cy="245661"/>
      </dsp:txXfrm>
    </dsp:sp>
    <dsp:sp modelId="{6181082F-1545-4EEF-8729-890EA948EB0E}">
      <dsp:nvSpPr>
        <dsp:cNvPr id="0" name=""/>
        <dsp:cNvSpPr/>
      </dsp:nvSpPr>
      <dsp:spPr>
        <a:xfrm>
          <a:off x="5280800" y="2814607"/>
          <a:ext cx="3743410" cy="935852"/>
        </a:xfrm>
        <a:prstGeom prst="roundRect">
          <a:avLst>
            <a:gd name="adj" fmla="val 10000"/>
          </a:avLst>
        </a:prstGeom>
        <a:gradFill rotWithShape="0">
          <a:gsLst>
            <a:gs pos="0">
              <a:schemeClr val="accent4">
                <a:hueOff val="4158277"/>
                <a:satOff val="-19187"/>
                <a:lumOff val="706"/>
                <a:alphaOff val="0"/>
                <a:satMod val="103000"/>
                <a:lumMod val="102000"/>
                <a:tint val="94000"/>
              </a:schemeClr>
            </a:gs>
            <a:gs pos="50000">
              <a:schemeClr val="accent4">
                <a:hueOff val="4158277"/>
                <a:satOff val="-19187"/>
                <a:lumOff val="706"/>
                <a:alphaOff val="0"/>
                <a:satMod val="110000"/>
                <a:lumMod val="100000"/>
                <a:shade val="100000"/>
              </a:schemeClr>
            </a:gs>
            <a:gs pos="100000">
              <a:schemeClr val="accent4">
                <a:hueOff val="4158277"/>
                <a:satOff val="-19187"/>
                <a:lumOff val="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smtClean="0"/>
            <a:t>Irrigation</a:t>
          </a:r>
          <a:endParaRPr lang="pt-PT" sz="2800" kern="1200" dirty="0"/>
        </a:p>
      </dsp:txBody>
      <dsp:txXfrm>
        <a:off x="5308210" y="2842017"/>
        <a:ext cx="3688590" cy="881032"/>
      </dsp:txXfrm>
    </dsp:sp>
    <dsp:sp modelId="{22B4959F-DCA0-46DF-AFC2-AE3790A6AA37}">
      <dsp:nvSpPr>
        <dsp:cNvPr id="0" name=""/>
        <dsp:cNvSpPr/>
      </dsp:nvSpPr>
      <dsp:spPr>
        <a:xfrm rot="5400000">
          <a:off x="6977033" y="3773856"/>
          <a:ext cx="350944" cy="421133"/>
        </a:xfrm>
        <a:prstGeom prst="rightArrow">
          <a:avLst>
            <a:gd name="adj1" fmla="val 60000"/>
            <a:gd name="adj2" fmla="val 50000"/>
          </a:avLst>
        </a:prstGeom>
        <a:solidFill>
          <a:schemeClr val="accent4">
            <a:hueOff val="5197846"/>
            <a:satOff val="-23984"/>
            <a:lumOff val="883"/>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3808951"/>
        <a:ext cx="252679" cy="245661"/>
      </dsp:txXfrm>
    </dsp:sp>
    <dsp:sp modelId="{24E45F99-79E9-4596-A384-FE0090CA6670}">
      <dsp:nvSpPr>
        <dsp:cNvPr id="0" name=""/>
        <dsp:cNvSpPr/>
      </dsp:nvSpPr>
      <dsp:spPr>
        <a:xfrm>
          <a:off x="5280800" y="4218386"/>
          <a:ext cx="3743410" cy="935852"/>
        </a:xfrm>
        <a:prstGeom prst="roundRect">
          <a:avLst>
            <a:gd name="adj" fmla="val 10000"/>
          </a:avLst>
        </a:prstGeom>
        <a:gradFill rotWithShape="0">
          <a:gsLst>
            <a:gs pos="0">
              <a:schemeClr val="accent4">
                <a:hueOff val="6237415"/>
                <a:satOff val="-28781"/>
                <a:lumOff val="1059"/>
                <a:alphaOff val="0"/>
                <a:satMod val="103000"/>
                <a:lumMod val="102000"/>
                <a:tint val="94000"/>
              </a:schemeClr>
            </a:gs>
            <a:gs pos="50000">
              <a:schemeClr val="accent4">
                <a:hueOff val="6237415"/>
                <a:satOff val="-28781"/>
                <a:lumOff val="1059"/>
                <a:alphaOff val="0"/>
                <a:satMod val="110000"/>
                <a:lumMod val="100000"/>
                <a:shade val="100000"/>
              </a:schemeClr>
            </a:gs>
            <a:gs pos="100000">
              <a:schemeClr val="accent4">
                <a:hueOff val="6237415"/>
                <a:satOff val="-28781"/>
                <a:lumOff val="1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smtClean="0"/>
            <a:t>Antitranspirant</a:t>
          </a:r>
          <a:endParaRPr lang="pt-PT" sz="2800" kern="1200" dirty="0"/>
        </a:p>
      </dsp:txBody>
      <dsp:txXfrm>
        <a:off x="5308210" y="4245796"/>
        <a:ext cx="3688590" cy="881032"/>
      </dsp:txXfrm>
    </dsp:sp>
    <dsp:sp modelId="{1BC3CA98-8852-4D71-96E0-785C55DA347B}">
      <dsp:nvSpPr>
        <dsp:cNvPr id="0" name=""/>
        <dsp:cNvSpPr/>
      </dsp:nvSpPr>
      <dsp:spPr>
        <a:xfrm rot="5400000">
          <a:off x="6977033" y="5177635"/>
          <a:ext cx="350944" cy="421133"/>
        </a:xfrm>
        <a:prstGeom prst="rightArrow">
          <a:avLst>
            <a:gd name="adj1" fmla="val 60000"/>
            <a:gd name="adj2" fmla="val 50000"/>
          </a:avLst>
        </a:prstGeom>
        <a:solidFill>
          <a:schemeClr val="accent4">
            <a:hueOff val="7796769"/>
            <a:satOff val="-35976"/>
            <a:lumOff val="1324"/>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5212730"/>
        <a:ext cx="252679" cy="245661"/>
      </dsp:txXfrm>
    </dsp:sp>
    <dsp:sp modelId="{989F9E8C-E901-480F-AF54-B2C201EF7EBB}">
      <dsp:nvSpPr>
        <dsp:cNvPr id="0" name=""/>
        <dsp:cNvSpPr/>
      </dsp:nvSpPr>
      <dsp:spPr>
        <a:xfrm>
          <a:off x="5280800" y="5622165"/>
          <a:ext cx="3743410" cy="935852"/>
        </a:xfrm>
        <a:prstGeom prst="roundRect">
          <a:avLst>
            <a:gd name="adj" fmla="val 10000"/>
          </a:avLst>
        </a:prstGeom>
        <a:gradFill rotWithShape="0">
          <a:gsLst>
            <a:gs pos="0">
              <a:schemeClr val="accent4">
                <a:hueOff val="8316554"/>
                <a:satOff val="-38374"/>
                <a:lumOff val="1412"/>
                <a:alphaOff val="0"/>
                <a:satMod val="103000"/>
                <a:lumMod val="102000"/>
                <a:tint val="94000"/>
              </a:schemeClr>
            </a:gs>
            <a:gs pos="50000">
              <a:schemeClr val="accent4">
                <a:hueOff val="8316554"/>
                <a:satOff val="-38374"/>
                <a:lumOff val="1412"/>
                <a:alphaOff val="0"/>
                <a:satMod val="110000"/>
                <a:lumMod val="100000"/>
                <a:shade val="100000"/>
              </a:schemeClr>
            </a:gs>
            <a:gs pos="100000">
              <a:schemeClr val="accent4">
                <a:hueOff val="8316554"/>
                <a:satOff val="-38374"/>
                <a:lumOff val="14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smtClean="0"/>
            <a:t>Transplant operation</a:t>
          </a:r>
          <a:endParaRPr lang="pt-PT" sz="2800" kern="1200" dirty="0"/>
        </a:p>
      </dsp:txBody>
      <dsp:txXfrm>
        <a:off x="5308210" y="5649575"/>
        <a:ext cx="3688590" cy="881032"/>
      </dsp:txXfrm>
    </dsp:sp>
    <dsp:sp modelId="{57840089-1D27-4062-9A2D-CB473BCC8CE5}">
      <dsp:nvSpPr>
        <dsp:cNvPr id="0" name=""/>
        <dsp:cNvSpPr/>
      </dsp:nvSpPr>
      <dsp:spPr>
        <a:xfrm rot="5400000">
          <a:off x="6977033" y="6581414"/>
          <a:ext cx="350944" cy="421133"/>
        </a:xfrm>
        <a:prstGeom prst="rightArrow">
          <a:avLst>
            <a:gd name="adj1" fmla="val 60000"/>
            <a:gd name="adj2" fmla="val 50000"/>
          </a:avLst>
        </a:prstGeom>
        <a:solidFill>
          <a:schemeClr val="accent4">
            <a:hueOff val="10395692"/>
            <a:satOff val="-47968"/>
            <a:lumOff val="1765"/>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pt-PT" sz="2800" kern="1200">
            <a:solidFill>
              <a:schemeClr val="tx1"/>
            </a:solidFill>
          </a:endParaRPr>
        </a:p>
      </dsp:txBody>
      <dsp:txXfrm rot="-5400000">
        <a:off x="7026166" y="6616509"/>
        <a:ext cx="252679" cy="245661"/>
      </dsp:txXfrm>
    </dsp:sp>
    <dsp:sp modelId="{C40924F5-6B8F-4958-915F-51DC1ACA61E8}">
      <dsp:nvSpPr>
        <dsp:cNvPr id="0" name=""/>
        <dsp:cNvSpPr/>
      </dsp:nvSpPr>
      <dsp:spPr>
        <a:xfrm>
          <a:off x="5280800" y="7025944"/>
          <a:ext cx="3743410" cy="935852"/>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kern="1200" smtClean="0"/>
            <a:t>Ecophysiological monitoring</a:t>
          </a:r>
          <a:endParaRPr lang="pt-PT" sz="2800" kern="1200" dirty="0"/>
        </a:p>
      </dsp:txBody>
      <dsp:txXfrm>
        <a:off x="5308210" y="7053354"/>
        <a:ext cx="3688590" cy="8810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pt-PT" smtClean="0"/>
              <a:t>Clique para editar o estilo</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pt-PT" smtClean="0"/>
              <a:t>Faça clique para editar o estilo</a:t>
            </a:r>
            <a:endParaRPr lang="en-US" dirty="0"/>
          </a:p>
        </p:txBody>
      </p:sp>
      <p:sp>
        <p:nvSpPr>
          <p:cNvPr id="4" name="Date Placeholder 3"/>
          <p:cNvSpPr>
            <a:spLocks noGrp="1"/>
          </p:cNvSpPr>
          <p:nvPr>
            <p:ph type="dt" sz="half" idx="10"/>
          </p:nvPr>
        </p:nvSpPr>
        <p:spPr/>
        <p:txBody>
          <a:bodyPr/>
          <a:lstStyle/>
          <a:p>
            <a:fld id="{D8D2A150-A914-483D-868D-438EE3D11DFE}" type="datetimeFigureOut">
              <a:rPr lang="pt-PT" smtClean="0"/>
              <a:t>14/09/2016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34807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Vertical Text Placeholder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D8D2A150-A914-483D-868D-438EE3D11DFE}" type="datetimeFigureOut">
              <a:rPr lang="pt-PT" smtClean="0"/>
              <a:t>14/09/2016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140366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pt-PT" smtClean="0"/>
              <a:t>Clique para editar o estilo</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D8D2A150-A914-483D-868D-438EE3D11DFE}" type="datetimeFigureOut">
              <a:rPr lang="pt-PT" smtClean="0"/>
              <a:t>14/09/2016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60152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D8D2A150-A914-483D-868D-438EE3D11DFE}" type="datetimeFigureOut">
              <a:rPr lang="pt-PT" smtClean="0"/>
              <a:t>14/09/2016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16019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pt-PT" smtClean="0"/>
              <a:t>Clique para editar o estilo</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pt-PT" smtClean="0"/>
              <a:t>Clique para editar os estilos</a:t>
            </a:r>
          </a:p>
        </p:txBody>
      </p:sp>
      <p:sp>
        <p:nvSpPr>
          <p:cNvPr id="4" name="Date Placeholder 3"/>
          <p:cNvSpPr>
            <a:spLocks noGrp="1"/>
          </p:cNvSpPr>
          <p:nvPr>
            <p:ph type="dt" sz="half" idx="10"/>
          </p:nvPr>
        </p:nvSpPr>
        <p:spPr/>
        <p:txBody>
          <a:bodyPr/>
          <a:lstStyle/>
          <a:p>
            <a:fld id="{D8D2A150-A914-483D-868D-438EE3D11DFE}" type="datetimeFigureOut">
              <a:rPr lang="pt-PT" smtClean="0"/>
              <a:t>14/09/2016</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176117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D8D2A150-A914-483D-868D-438EE3D11DFE}" type="datetimeFigureOut">
              <a:rPr lang="pt-PT" smtClean="0"/>
              <a:t>14/09/2016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71905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pt-PT" smtClean="0"/>
              <a:t>Clique para editar o estilo</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pt-PT" smtClean="0"/>
              <a:t>Clique para editar os estilos</a:t>
            </a:r>
          </a:p>
        </p:txBody>
      </p:sp>
      <p:sp>
        <p:nvSpPr>
          <p:cNvPr id="4" name="Content Placeholder 3"/>
          <p:cNvSpPr>
            <a:spLocks noGrp="1"/>
          </p:cNvSpPr>
          <p:nvPr>
            <p:ph sz="half" idx="2"/>
          </p:nvPr>
        </p:nvSpPr>
        <p:spPr>
          <a:xfrm>
            <a:off x="2085368" y="15635264"/>
            <a:ext cx="12807832" cy="22997117"/>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pt-PT" smtClean="0"/>
              <a:t>Clique para editar os estilos</a:t>
            </a:r>
          </a:p>
        </p:txBody>
      </p:sp>
      <p:sp>
        <p:nvSpPr>
          <p:cNvPr id="6" name="Content Placeholder 5"/>
          <p:cNvSpPr>
            <a:spLocks noGrp="1"/>
          </p:cNvSpPr>
          <p:nvPr>
            <p:ph sz="quarter" idx="4"/>
          </p:nvPr>
        </p:nvSpPr>
        <p:spPr>
          <a:xfrm>
            <a:off x="15326828" y="15635264"/>
            <a:ext cx="12870909" cy="22997117"/>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7" name="Date Placeholder 6"/>
          <p:cNvSpPr>
            <a:spLocks noGrp="1"/>
          </p:cNvSpPr>
          <p:nvPr>
            <p:ph type="dt" sz="half" idx="10"/>
          </p:nvPr>
        </p:nvSpPr>
        <p:spPr/>
        <p:txBody>
          <a:bodyPr/>
          <a:lstStyle/>
          <a:p>
            <a:fld id="{D8D2A150-A914-483D-868D-438EE3D11DFE}" type="datetimeFigureOut">
              <a:rPr lang="pt-PT" smtClean="0"/>
              <a:t>14/09/2016</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21392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Date Placeholder 2"/>
          <p:cNvSpPr>
            <a:spLocks noGrp="1"/>
          </p:cNvSpPr>
          <p:nvPr>
            <p:ph type="dt" sz="half" idx="10"/>
          </p:nvPr>
        </p:nvSpPr>
        <p:spPr/>
        <p:txBody>
          <a:bodyPr/>
          <a:lstStyle/>
          <a:p>
            <a:fld id="{D8D2A150-A914-483D-868D-438EE3D11DFE}" type="datetimeFigureOut">
              <a:rPr lang="pt-PT" smtClean="0"/>
              <a:t>14/09/2016</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67324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2A150-A914-483D-868D-438EE3D11DFE}" type="datetimeFigureOut">
              <a:rPr lang="pt-PT" smtClean="0"/>
              <a:t>14/09/2016</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4257814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pt-PT" smtClean="0"/>
              <a:t>Clique para editar o estilo</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pt-PT" smtClean="0"/>
              <a:t>Clique para editar os estilos</a:t>
            </a:r>
          </a:p>
        </p:txBody>
      </p:sp>
      <p:sp>
        <p:nvSpPr>
          <p:cNvPr id="5" name="Date Placeholder 4"/>
          <p:cNvSpPr>
            <a:spLocks noGrp="1"/>
          </p:cNvSpPr>
          <p:nvPr>
            <p:ph type="dt" sz="half" idx="10"/>
          </p:nvPr>
        </p:nvSpPr>
        <p:spPr/>
        <p:txBody>
          <a:bodyPr/>
          <a:lstStyle/>
          <a:p>
            <a:fld id="{D8D2A150-A914-483D-868D-438EE3D11DFE}" type="datetimeFigureOut">
              <a:rPr lang="pt-PT" smtClean="0"/>
              <a:t>14/09/2016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219606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pt-PT" smtClean="0"/>
              <a:t>Clique para editar o estilo</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pt-PT" smtClean="0"/>
              <a:t>Clique para editar os estilos</a:t>
            </a:r>
          </a:p>
        </p:txBody>
      </p:sp>
      <p:sp>
        <p:nvSpPr>
          <p:cNvPr id="5" name="Date Placeholder 4"/>
          <p:cNvSpPr>
            <a:spLocks noGrp="1"/>
          </p:cNvSpPr>
          <p:nvPr>
            <p:ph type="dt" sz="half" idx="10"/>
          </p:nvPr>
        </p:nvSpPr>
        <p:spPr/>
        <p:txBody>
          <a:bodyPr/>
          <a:lstStyle/>
          <a:p>
            <a:fld id="{D8D2A150-A914-483D-868D-438EE3D11DFE}" type="datetimeFigureOut">
              <a:rPr lang="pt-PT" smtClean="0"/>
              <a:t>14/09/2016</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42DD2F8-9554-4E02-95BC-69F71C4972DB}" type="slidenum">
              <a:rPr lang="pt-PT" smtClean="0"/>
              <a:t>‹nº›</a:t>
            </a:fld>
            <a:endParaRPr lang="pt-PT"/>
          </a:p>
        </p:txBody>
      </p:sp>
    </p:spTree>
    <p:extLst>
      <p:ext uri="{BB962C8B-B14F-4D97-AF65-F5344CB8AC3E}">
        <p14:creationId xmlns:p14="http://schemas.microsoft.com/office/powerpoint/2010/main" val="331024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D8D2A150-A914-483D-868D-438EE3D11DFE}" type="datetimeFigureOut">
              <a:rPr lang="pt-PT" smtClean="0"/>
              <a:t>14/09/2016</a:t>
            </a:fld>
            <a:endParaRPr lang="pt-PT"/>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242DD2F8-9554-4E02-95BC-69F71C4972DB}" type="slidenum">
              <a:rPr lang="pt-PT" smtClean="0"/>
              <a:t>‹nº›</a:t>
            </a:fld>
            <a:endParaRPr lang="pt-PT"/>
          </a:p>
        </p:txBody>
      </p:sp>
    </p:spTree>
    <p:extLst>
      <p:ext uri="{BB962C8B-B14F-4D97-AF65-F5344CB8AC3E}">
        <p14:creationId xmlns:p14="http://schemas.microsoft.com/office/powerpoint/2010/main" val="2877682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18.png"/><Relationship Id="rId3" Type="http://schemas.openxmlformats.org/officeDocument/2006/relationships/diagramLayout" Target="../diagrams/layout1.xml"/><Relationship Id="rId21" Type="http://schemas.openxmlformats.org/officeDocument/2006/relationships/image" Target="../media/image16.jpe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hyperlink" Target="http://dx.doi.org/10.5539/jas.v8n1p55" TargetMode="External"/><Relationship Id="rId2" Type="http://schemas.openxmlformats.org/officeDocument/2006/relationships/diagramData" Target="../diagrams/data1.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8.xml"/><Relationship Id="rId6" Type="http://schemas.microsoft.com/office/2007/relationships/diagramDrawing" Target="../diagrams/drawing1.xml"/><Relationship Id="rId11" Type="http://schemas.openxmlformats.org/officeDocument/2006/relationships/image" Target="../media/image6.jpeg"/><Relationship Id="rId24" Type="http://schemas.openxmlformats.org/officeDocument/2006/relationships/chart" Target="../charts/chart2.xml"/><Relationship Id="rId5" Type="http://schemas.openxmlformats.org/officeDocument/2006/relationships/diagramColors" Target="../diagrams/colors1.xml"/><Relationship Id="rId15" Type="http://schemas.openxmlformats.org/officeDocument/2006/relationships/image" Target="../media/image10.jpeg"/><Relationship Id="rId23" Type="http://schemas.openxmlformats.org/officeDocument/2006/relationships/chart" Target="../charts/chart1.xml"/><Relationship Id="rId10" Type="http://schemas.openxmlformats.org/officeDocument/2006/relationships/image" Target="../media/image5.jpg"/><Relationship Id="rId19" Type="http://schemas.openxmlformats.org/officeDocument/2006/relationships/image" Target="../media/image14.jpeg"/><Relationship Id="rId4" Type="http://schemas.openxmlformats.org/officeDocument/2006/relationships/diagramQuickStyle" Target="../diagrams/quickStyle1.xml"/><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jpeg"/><Relationship Id="rId2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2" name="CaixaDeTexto 11"/>
          <p:cNvSpPr txBox="1"/>
          <p:nvPr/>
        </p:nvSpPr>
        <p:spPr>
          <a:xfrm>
            <a:off x="336885" y="20848172"/>
            <a:ext cx="14103771" cy="8740854"/>
          </a:xfrm>
          <a:prstGeom prst="rect">
            <a:avLst/>
          </a:prstGeom>
          <a:solidFill>
            <a:schemeClr val="bg1">
              <a:lumMod val="95000"/>
            </a:schemeClr>
          </a:solidFill>
        </p:spPr>
        <p:txBody>
          <a:bodyPr wrap="square" rtlCol="0">
            <a:spAutoFit/>
          </a:bodyPr>
          <a:lstStyle/>
          <a:p>
            <a:pPr algn="just"/>
            <a:endParaRPr lang="en-US" sz="30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Study site: SW Portugal  Sample: 10 cork oak trees (ø between 23 and 47 cm)</a:t>
            </a: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Treatments to limit </a:t>
            </a:r>
            <a:r>
              <a:rPr lang="en-US" sz="2800" dirty="0">
                <a:latin typeface="Verdana" panose="020B0604030504040204" pitchFamily="34" charset="0"/>
                <a:ea typeface="Verdana" panose="020B0604030504040204" pitchFamily="34" charset="0"/>
                <a:cs typeface="Verdana" panose="020B0604030504040204" pitchFamily="34" charset="0"/>
              </a:rPr>
              <a:t>canopy transpiration and to improve root systems prior to transplant were addressed </a:t>
            </a:r>
            <a:r>
              <a:rPr lang="en-US" sz="2800" dirty="0" smtClean="0">
                <a:latin typeface="Verdana" panose="020B0604030504040204" pitchFamily="34" charset="0"/>
                <a:ea typeface="Verdana" panose="020B0604030504040204" pitchFamily="34" charset="0"/>
                <a:cs typeface="Verdana" panose="020B0604030504040204" pitchFamily="34" charset="0"/>
              </a:rPr>
              <a:t>(mycorrhiza, fertilizer, foliar </a:t>
            </a:r>
            <a:r>
              <a:rPr lang="en-US" sz="2800" dirty="0" err="1" smtClean="0">
                <a:latin typeface="Verdana" panose="020B0604030504040204" pitchFamily="34" charset="0"/>
                <a:ea typeface="Verdana" panose="020B0604030504040204" pitchFamily="34" charset="0"/>
                <a:cs typeface="Verdana" panose="020B0604030504040204" pitchFamily="34" charset="0"/>
              </a:rPr>
              <a:t>antitranspirant</a:t>
            </a:r>
            <a:r>
              <a:rPr lang="en-US" sz="2800" dirty="0" smtClean="0">
                <a:latin typeface="Verdana" panose="020B0604030504040204" pitchFamily="34" charset="0"/>
                <a:ea typeface="Verdana" panose="020B0604030504040204" pitchFamily="34" charset="0"/>
                <a:cs typeface="Verdana" panose="020B0604030504040204" pitchFamily="34" charset="0"/>
              </a:rPr>
              <a:t>)</a:t>
            </a: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Tree’s </a:t>
            </a:r>
            <a:r>
              <a:rPr lang="en-US" sz="2800" dirty="0">
                <a:latin typeface="Verdana" panose="020B0604030504040204" pitchFamily="34" charset="0"/>
                <a:ea typeface="Verdana" panose="020B0604030504040204" pitchFamily="34" charset="0"/>
                <a:cs typeface="Verdana" panose="020B0604030504040204" pitchFamily="34" charset="0"/>
              </a:rPr>
              <a:t>transplants were performed with a truck-mounted hydraulic spade </a:t>
            </a:r>
            <a:r>
              <a:rPr lang="en-US" sz="2800" dirty="0" err="1">
                <a:latin typeface="Verdana" panose="020B0604030504040204" pitchFamily="34" charset="0"/>
                <a:ea typeface="Verdana" panose="020B0604030504040204" pitchFamily="34" charset="0"/>
                <a:cs typeface="Verdana" panose="020B0604030504040204" pitchFamily="34" charset="0"/>
              </a:rPr>
              <a:t>transplanter</a:t>
            </a:r>
            <a:r>
              <a:rPr lang="en-US" sz="2800" dirty="0">
                <a:latin typeface="Verdana" panose="020B0604030504040204" pitchFamily="34" charset="0"/>
                <a:ea typeface="Verdana" panose="020B0604030504040204" pitchFamily="34" charset="0"/>
                <a:cs typeface="Verdana" panose="020B0604030504040204" pitchFamily="34" charset="0"/>
              </a:rPr>
              <a:t> </a:t>
            </a: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Tree </a:t>
            </a:r>
            <a:r>
              <a:rPr lang="en-US" sz="2800" dirty="0">
                <a:latin typeface="Verdana" panose="020B0604030504040204" pitchFamily="34" charset="0"/>
                <a:ea typeface="Verdana" panose="020B0604030504040204" pitchFamily="34" charset="0"/>
                <a:cs typeface="Verdana" panose="020B0604030504040204" pitchFamily="34" charset="0"/>
              </a:rPr>
              <a:t>ecophysiological indicators (sap flow, leaf water </a:t>
            </a:r>
            <a:r>
              <a:rPr lang="en-US" sz="2800" dirty="0" smtClean="0">
                <a:latin typeface="Verdana" panose="020B0604030504040204" pitchFamily="34" charset="0"/>
                <a:ea typeface="Verdana" panose="020B0604030504040204" pitchFamily="34" charset="0"/>
                <a:cs typeface="Verdana" panose="020B0604030504040204" pitchFamily="34" charset="0"/>
              </a:rPr>
              <a:t>potentials (pre-dawn and midday) </a:t>
            </a:r>
            <a:r>
              <a:rPr lang="en-US" sz="2800" dirty="0">
                <a:latin typeface="Verdana" panose="020B0604030504040204" pitchFamily="34" charset="0"/>
                <a:ea typeface="Verdana" panose="020B0604030504040204" pitchFamily="34" charset="0"/>
                <a:cs typeface="Verdana" panose="020B0604030504040204" pitchFamily="34" charset="0"/>
              </a:rPr>
              <a:t>and stomatal conductance</a:t>
            </a:r>
            <a:r>
              <a:rPr lang="en-US" sz="2800" dirty="0" smtClean="0">
                <a:latin typeface="Verdana" panose="020B0604030504040204" pitchFamily="34" charset="0"/>
                <a:ea typeface="Verdana" panose="020B0604030504040204" pitchFamily="34" charset="0"/>
                <a:cs typeface="Verdana" panose="020B0604030504040204" pitchFamily="34" charset="0"/>
              </a:rPr>
              <a:t>) and climatic indicators </a:t>
            </a:r>
            <a:r>
              <a:rPr lang="en-US" sz="2800" dirty="0">
                <a:latin typeface="Verdana" panose="020B0604030504040204" pitchFamily="34" charset="0"/>
                <a:ea typeface="Verdana" panose="020B0604030504040204" pitchFamily="34" charset="0"/>
                <a:cs typeface="Verdana" panose="020B0604030504040204" pitchFamily="34" charset="0"/>
              </a:rPr>
              <a:t>were </a:t>
            </a:r>
            <a:r>
              <a:rPr lang="en-US" sz="2800" dirty="0" smtClean="0">
                <a:latin typeface="Verdana" panose="020B0604030504040204" pitchFamily="34" charset="0"/>
                <a:ea typeface="Verdana" panose="020B0604030504040204" pitchFamily="34" charset="0"/>
                <a:cs typeface="Verdana" panose="020B0604030504040204" pitchFamily="34" charset="0"/>
              </a:rPr>
              <a:t>investigated</a:t>
            </a: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Water </a:t>
            </a:r>
            <a:r>
              <a:rPr lang="en-US" sz="2800" dirty="0">
                <a:latin typeface="Verdana" panose="020B0604030504040204" pitchFamily="34" charset="0"/>
                <a:ea typeface="Verdana" panose="020B0604030504040204" pitchFamily="34" charset="0"/>
                <a:cs typeface="Verdana" panose="020B0604030504040204" pitchFamily="34" charset="0"/>
              </a:rPr>
              <a:t>stress avoidance practices were established to promote post-transplant tree status recovery, including irrigation to match average daily accumulated sap </a:t>
            </a:r>
            <a:r>
              <a:rPr lang="en-US" sz="2800" dirty="0" smtClean="0">
                <a:latin typeface="Verdana" panose="020B0604030504040204" pitchFamily="34" charset="0"/>
                <a:ea typeface="Verdana" panose="020B0604030504040204" pitchFamily="34" charset="0"/>
                <a:cs typeface="Verdana" panose="020B0604030504040204" pitchFamily="34" charset="0"/>
              </a:rPr>
              <a:t>flow</a:t>
            </a:r>
          </a:p>
          <a:p>
            <a:pPr algn="just"/>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lgn="just">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Physiological status monitoring before, during and after transplant operation </a:t>
            </a:r>
          </a:p>
        </p:txBody>
      </p:sp>
      <p:graphicFrame>
        <p:nvGraphicFramePr>
          <p:cNvPr id="11" name="Diagrama 10"/>
          <p:cNvGraphicFramePr/>
          <p:nvPr>
            <p:extLst>
              <p:ext uri="{D42A27DB-BD31-4B8C-83A1-F6EECF244321}">
                <p14:modId xmlns:p14="http://schemas.microsoft.com/office/powerpoint/2010/main" val="3606745794"/>
              </p:ext>
            </p:extLst>
          </p:nvPr>
        </p:nvGraphicFramePr>
        <p:xfrm>
          <a:off x="370717" y="30012635"/>
          <a:ext cx="14305011" cy="7968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tângulo arredondado 9"/>
          <p:cNvSpPr/>
          <p:nvPr/>
        </p:nvSpPr>
        <p:spPr>
          <a:xfrm>
            <a:off x="336885" y="75544"/>
            <a:ext cx="29533998" cy="1963480"/>
          </a:xfrm>
          <a:prstGeom prst="roundRect">
            <a:avLst/>
          </a:prstGeom>
          <a:gradFill flip="none" rotWithShape="1">
            <a:gsLst>
              <a:gs pos="53000">
                <a:srgbClr val="00B050"/>
              </a:gs>
              <a:gs pos="84000">
                <a:schemeClr val="accent1">
                  <a:shade val="100000"/>
                  <a:satMod val="115000"/>
                </a:schemeClr>
              </a:gs>
            </a:gsLst>
            <a:lin ang="2700000" scaled="1"/>
            <a:tileRect/>
          </a:gradFill>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ítulo 1"/>
          <p:cNvSpPr>
            <a:spLocks noGrp="1"/>
          </p:cNvSpPr>
          <p:nvPr>
            <p:ph type="title"/>
          </p:nvPr>
        </p:nvSpPr>
        <p:spPr>
          <a:xfrm>
            <a:off x="691659" y="2862063"/>
            <a:ext cx="29179223" cy="3708302"/>
          </a:xfrm>
          <a:noFill/>
          <a:effectLst>
            <a:softEdge rad="63500"/>
          </a:effectLst>
        </p:spPr>
        <p:txBody>
          <a:bodyPr>
            <a:normAutofit/>
          </a:bodyPr>
          <a:lstStyle/>
          <a:p>
            <a:pPr algn="ctr"/>
            <a:r>
              <a:rPr lang="en-US" sz="7800" b="1" dirty="0">
                <a:solidFill>
                  <a:schemeClr val="accent1">
                    <a:lumMod val="75000"/>
                  </a:schemeClr>
                </a:solidFill>
                <a:latin typeface="Aharoni" panose="02010803020104030203" pitchFamily="2" charset="-79"/>
                <a:cs typeface="Aharoni" panose="02010803020104030203" pitchFamily="2" charset="-79"/>
              </a:rPr>
              <a:t>Cork Oak Transplant: A New Reality? </a:t>
            </a:r>
            <a:r>
              <a:rPr lang="en-US" sz="7800" b="1" dirty="0" smtClean="0">
                <a:solidFill>
                  <a:schemeClr val="accent1">
                    <a:lumMod val="75000"/>
                  </a:schemeClr>
                </a:solidFill>
                <a:latin typeface="Aharoni" panose="02010803020104030203" pitchFamily="2" charset="-79"/>
                <a:cs typeface="Aharoni" panose="02010803020104030203" pitchFamily="2" charset="-79"/>
              </a:rPr>
              <a:t/>
            </a:r>
            <a:br>
              <a:rPr lang="en-US" sz="7800" b="1" dirty="0" smtClean="0">
                <a:solidFill>
                  <a:schemeClr val="accent1">
                    <a:lumMod val="75000"/>
                  </a:schemeClr>
                </a:solidFill>
                <a:latin typeface="Aharoni" panose="02010803020104030203" pitchFamily="2" charset="-79"/>
                <a:cs typeface="Aharoni" panose="02010803020104030203" pitchFamily="2" charset="-79"/>
              </a:rPr>
            </a:br>
            <a:r>
              <a:rPr lang="en-US" sz="7800" b="1" dirty="0" smtClean="0">
                <a:solidFill>
                  <a:schemeClr val="accent1">
                    <a:lumMod val="75000"/>
                  </a:schemeClr>
                </a:solidFill>
                <a:latin typeface="Aharoni" panose="02010803020104030203" pitchFamily="2" charset="-79"/>
                <a:cs typeface="Aharoni" panose="02010803020104030203" pitchFamily="2" charset="-79"/>
              </a:rPr>
              <a:t>A </a:t>
            </a:r>
            <a:r>
              <a:rPr lang="en-US" sz="7800" b="1" dirty="0">
                <a:solidFill>
                  <a:schemeClr val="accent1">
                    <a:lumMod val="75000"/>
                  </a:schemeClr>
                </a:solidFill>
                <a:latin typeface="Aharoni" panose="02010803020104030203" pitchFamily="2" charset="-79"/>
                <a:cs typeface="Aharoni" panose="02010803020104030203" pitchFamily="2" charset="-79"/>
              </a:rPr>
              <a:t>Physiological Approach to Maximize Success </a:t>
            </a:r>
            <a:r>
              <a:rPr lang="en-US" sz="7800" b="1" dirty="0" smtClean="0">
                <a:solidFill>
                  <a:schemeClr val="accent1">
                    <a:lumMod val="75000"/>
                  </a:schemeClr>
                </a:solidFill>
                <a:latin typeface="Aharoni" panose="02010803020104030203" pitchFamily="2" charset="-79"/>
                <a:cs typeface="Aharoni" panose="02010803020104030203" pitchFamily="2" charset="-79"/>
              </a:rPr>
              <a:t>Rate</a:t>
            </a:r>
            <a:r>
              <a:rPr lang="en-US" sz="5000" b="1" dirty="0" smtClean="0">
                <a:solidFill>
                  <a:schemeClr val="accent1">
                    <a:lumMod val="75000"/>
                  </a:schemeClr>
                </a:solidFill>
                <a:latin typeface="Aharoni" panose="02010803020104030203" pitchFamily="2" charset="-79"/>
                <a:cs typeface="Aharoni" panose="02010803020104030203" pitchFamily="2" charset="-79"/>
              </a:rPr>
              <a:t/>
            </a:r>
            <a:br>
              <a:rPr lang="en-US" sz="5000" b="1" dirty="0" smtClean="0">
                <a:solidFill>
                  <a:schemeClr val="accent1">
                    <a:lumMod val="75000"/>
                  </a:schemeClr>
                </a:solidFill>
                <a:latin typeface="Aharoni" panose="02010803020104030203" pitchFamily="2" charset="-79"/>
                <a:cs typeface="Aharoni" panose="02010803020104030203" pitchFamily="2" charset="-79"/>
              </a:rPr>
            </a:br>
            <a:r>
              <a:rPr lang="pt-PT" sz="4400" dirty="0">
                <a:latin typeface="Aharoni" panose="02010803020104030203" pitchFamily="2" charset="-79"/>
                <a:cs typeface="Aharoni" panose="02010803020104030203" pitchFamily="2" charset="-79"/>
              </a:rPr>
              <a:t>Dinis </a:t>
            </a:r>
            <a:r>
              <a:rPr lang="pt-PT" sz="4400" dirty="0" smtClean="0">
                <a:latin typeface="Aharoni" panose="02010803020104030203" pitchFamily="2" charset="-79"/>
                <a:cs typeface="Aharoni" panose="02010803020104030203" pitchFamily="2" charset="-79"/>
              </a:rPr>
              <a:t>C*.</a:t>
            </a:r>
            <a:r>
              <a:rPr lang="pt-PT" sz="4400" baseline="30000" dirty="0" smtClean="0">
                <a:latin typeface="Aharoni" panose="02010803020104030203" pitchFamily="2" charset="-79"/>
                <a:cs typeface="Aharoni" panose="02010803020104030203" pitchFamily="2" charset="-79"/>
              </a:rPr>
              <a:t>(</a:t>
            </a:r>
            <a:r>
              <a:rPr lang="pt-PT" sz="4400" baseline="30000" dirty="0">
                <a:latin typeface="Aharoni" panose="02010803020104030203" pitchFamily="2" charset="-79"/>
                <a:cs typeface="Aharoni" panose="02010803020104030203" pitchFamily="2" charset="-79"/>
              </a:rPr>
              <a:t>1)</a:t>
            </a:r>
            <a:r>
              <a:rPr lang="pt-PT" sz="4400" dirty="0">
                <a:latin typeface="Aharoni" panose="02010803020104030203" pitchFamily="2" charset="-79"/>
                <a:cs typeface="Aharoni" panose="02010803020104030203" pitchFamily="2" charset="-79"/>
              </a:rPr>
              <a:t>, Valverde P.</a:t>
            </a:r>
            <a:r>
              <a:rPr lang="pt-PT" sz="4400" baseline="30000" dirty="0">
                <a:latin typeface="Aharoni" panose="02010803020104030203" pitchFamily="2" charset="-79"/>
                <a:cs typeface="Aharoni" panose="02010803020104030203" pitchFamily="2" charset="-79"/>
              </a:rPr>
              <a:t>(1)</a:t>
            </a:r>
            <a:r>
              <a:rPr lang="pt-PT" sz="4400" dirty="0">
                <a:latin typeface="Aharoni" panose="02010803020104030203" pitchFamily="2" charset="-79"/>
                <a:cs typeface="Aharoni" panose="02010803020104030203" pitchFamily="2" charset="-79"/>
              </a:rPr>
              <a:t>, </a:t>
            </a:r>
            <a:r>
              <a:rPr lang="pt-PT" sz="4400" dirty="0" smtClean="0">
                <a:latin typeface="Aharoni" panose="02010803020104030203" pitchFamily="2" charset="-79"/>
                <a:cs typeface="Aharoni" panose="02010803020104030203" pitchFamily="2" charset="-79"/>
              </a:rPr>
              <a:t>Camilo-Alves </a:t>
            </a:r>
            <a:r>
              <a:rPr lang="pt-PT" sz="4400" dirty="0">
                <a:latin typeface="Aharoni" panose="02010803020104030203" pitchFamily="2" charset="-79"/>
                <a:cs typeface="Aharoni" panose="02010803020104030203" pitchFamily="2" charset="-79"/>
              </a:rPr>
              <a:t>C.</a:t>
            </a:r>
            <a:r>
              <a:rPr lang="pt-PT" sz="4400" baseline="30000" dirty="0">
                <a:latin typeface="Aharoni" panose="02010803020104030203" pitchFamily="2" charset="-79"/>
                <a:cs typeface="Aharoni" panose="02010803020104030203" pitchFamily="2" charset="-79"/>
              </a:rPr>
              <a:t>(1)</a:t>
            </a:r>
            <a:r>
              <a:rPr lang="pt-PT" sz="4400" dirty="0">
                <a:latin typeface="Aharoni" panose="02010803020104030203" pitchFamily="2" charset="-79"/>
                <a:cs typeface="Aharoni" panose="02010803020104030203" pitchFamily="2" charset="-79"/>
              </a:rPr>
              <a:t>, Ribeiro N.A.</a:t>
            </a:r>
            <a:r>
              <a:rPr lang="pt-PT" sz="4400" baseline="30000" dirty="0">
                <a:latin typeface="Aharoni" panose="02010803020104030203" pitchFamily="2" charset="-79"/>
                <a:cs typeface="Aharoni" panose="02010803020104030203" pitchFamily="2" charset="-79"/>
              </a:rPr>
              <a:t> (1)</a:t>
            </a:r>
            <a:r>
              <a:rPr lang="pt-PT" sz="4400" dirty="0">
                <a:latin typeface="Aharoni" panose="02010803020104030203" pitchFamily="2" charset="-79"/>
                <a:cs typeface="Aharoni" panose="02010803020104030203" pitchFamily="2" charset="-79"/>
              </a:rPr>
              <a:t> ,</a:t>
            </a:r>
            <a:r>
              <a:rPr lang="pt-PT" sz="4400" baseline="30000" dirty="0">
                <a:latin typeface="Aharoni" panose="02010803020104030203" pitchFamily="2" charset="-79"/>
                <a:cs typeface="Aharoni" panose="02010803020104030203" pitchFamily="2" charset="-79"/>
              </a:rPr>
              <a:t> </a:t>
            </a:r>
            <a:r>
              <a:rPr lang="pt-PT" sz="4400" dirty="0">
                <a:latin typeface="Aharoni" panose="02010803020104030203" pitchFamily="2" charset="-79"/>
                <a:cs typeface="Aharoni" panose="02010803020104030203" pitchFamily="2" charset="-79"/>
              </a:rPr>
              <a:t>Vaz M.</a:t>
            </a:r>
            <a:r>
              <a:rPr lang="pt-PT" sz="4400" baseline="30000" dirty="0">
                <a:latin typeface="Aharoni" panose="02010803020104030203" pitchFamily="2" charset="-79"/>
                <a:cs typeface="Aharoni" panose="02010803020104030203" pitchFamily="2" charset="-79"/>
              </a:rPr>
              <a:t>(1)</a:t>
            </a:r>
            <a:r>
              <a:rPr lang="pt-PT" sz="4400" dirty="0">
                <a:latin typeface="Aharoni" panose="02010803020104030203" pitchFamily="2" charset="-79"/>
                <a:cs typeface="Aharoni" panose="02010803020104030203" pitchFamily="2" charset="-79"/>
              </a:rPr>
              <a:t>, </a:t>
            </a:r>
            <a:r>
              <a:rPr lang="pt-PT" dirty="0">
                <a:latin typeface="Aharoni" panose="02010803020104030203" pitchFamily="2" charset="-79"/>
                <a:cs typeface="Aharoni" panose="02010803020104030203" pitchFamily="2" charset="-79"/>
              </a:rPr>
              <a:t/>
            </a:r>
            <a:br>
              <a:rPr lang="pt-PT" dirty="0">
                <a:latin typeface="Aharoni" panose="02010803020104030203" pitchFamily="2" charset="-79"/>
                <a:cs typeface="Aharoni" panose="02010803020104030203" pitchFamily="2" charset="-79"/>
              </a:rPr>
            </a:br>
            <a:r>
              <a:rPr lang="pt-PT" sz="3000" baseline="30000" dirty="0">
                <a:latin typeface="Aharoni" panose="02010803020104030203" pitchFamily="2" charset="-79"/>
                <a:cs typeface="Aharoni" panose="02010803020104030203" pitchFamily="2" charset="-79"/>
              </a:rPr>
              <a:t>1)</a:t>
            </a:r>
            <a:r>
              <a:rPr lang="pt-PT" sz="3000" dirty="0">
                <a:latin typeface="Aharoni" panose="02010803020104030203" pitchFamily="2" charset="-79"/>
                <a:cs typeface="Aharoni" panose="02010803020104030203" pitchFamily="2" charset="-79"/>
              </a:rPr>
              <a:t> ICAAM - Instituto de Ciências Agrárias e Ambientais Mediterrânicas, Departamento de Fitotecnia, Universidade de Évora, Pólo da Mitra, Ap. 94, 7002-554 </a:t>
            </a:r>
            <a:r>
              <a:rPr lang="pt-PT" sz="3000" b="1" dirty="0">
                <a:latin typeface="Aharoni" panose="02010803020104030203" pitchFamily="2" charset="-79"/>
                <a:cs typeface="Aharoni" panose="02010803020104030203" pitchFamily="2" charset="-79"/>
              </a:rPr>
              <a:t>Évora, </a:t>
            </a:r>
            <a:r>
              <a:rPr lang="pt-PT" sz="3000" b="1" dirty="0" smtClean="0">
                <a:latin typeface="Aharoni" panose="02010803020104030203" pitchFamily="2" charset="-79"/>
                <a:cs typeface="Aharoni" panose="02010803020104030203" pitchFamily="2" charset="-79"/>
              </a:rPr>
              <a:t>Portugal</a:t>
            </a:r>
            <a:r>
              <a:rPr lang="pt-PT" sz="3000" dirty="0" smtClean="0">
                <a:latin typeface="Aharoni" panose="02010803020104030203" pitchFamily="2" charset="-79"/>
                <a:cs typeface="Aharoni" panose="02010803020104030203" pitchFamily="2" charset="-79"/>
              </a:rPr>
              <a:t>;    * cd@uevora.pt</a:t>
            </a:r>
            <a:endParaRPr lang="pt-PT" sz="3000" dirty="0">
              <a:latin typeface="Aharoni" panose="02010803020104030203" pitchFamily="2" charset="-79"/>
              <a:cs typeface="Aharoni" panose="02010803020104030203" pitchFamily="2" charset="-79"/>
            </a:endParaRPr>
          </a:p>
        </p:txBody>
      </p:sp>
      <p:sp>
        <p:nvSpPr>
          <p:cNvPr id="3" name="Marcador de Posição de Conteúdo 2"/>
          <p:cNvSpPr>
            <a:spLocks noGrp="1"/>
          </p:cNvSpPr>
          <p:nvPr>
            <p:ph idx="1"/>
          </p:nvPr>
        </p:nvSpPr>
        <p:spPr>
          <a:xfrm>
            <a:off x="15256595" y="9269909"/>
            <a:ext cx="14569507" cy="21595976"/>
          </a:xfrm>
          <a:noFill/>
          <a:ln>
            <a:noFill/>
          </a:ln>
        </p:spPr>
        <p:txBody>
          <a:bodyPr>
            <a:noAutofit/>
          </a:bodyPr>
          <a:lstStyle/>
          <a:p>
            <a:pPr algn="just">
              <a:buFont typeface="Wingdings" panose="05000000000000000000" pitchFamily="2" charset="2"/>
              <a:buChar char="Ø"/>
            </a:pPr>
            <a:r>
              <a:rPr lang="en-US" sz="3400" dirty="0" smtClean="0">
                <a:latin typeface="Verdana" panose="020B0604030504040204" pitchFamily="34" charset="0"/>
                <a:ea typeface="Verdana" panose="020B0604030504040204" pitchFamily="34" charset="0"/>
                <a:cs typeface="Verdana" panose="020B0604030504040204" pitchFamily="34" charset="0"/>
              </a:rPr>
              <a:t>Evaluation of roots and trunk sap flow behavior demonstrate that roots are delayed from trunk due to the </a:t>
            </a:r>
            <a:r>
              <a:rPr lang="en-US" sz="3400" i="1" dirty="0" smtClean="0">
                <a:latin typeface="Verdana" panose="020B0604030504040204" pitchFamily="34" charset="0"/>
                <a:ea typeface="Verdana" panose="020B0604030504040204" pitchFamily="34" charset="0"/>
                <a:cs typeface="Verdana" panose="020B0604030504040204" pitchFamily="34" charset="0"/>
              </a:rPr>
              <a:t>continuum</a:t>
            </a:r>
            <a:r>
              <a:rPr lang="en-US" sz="3400" dirty="0" smtClean="0">
                <a:latin typeface="Verdana" panose="020B0604030504040204" pitchFamily="34" charset="0"/>
                <a:ea typeface="Verdana" panose="020B0604030504040204" pitchFamily="34" charset="0"/>
                <a:cs typeface="Verdana" panose="020B0604030504040204" pitchFamily="34" charset="0"/>
              </a:rPr>
              <a:t> soil-tree-atmosphere</a:t>
            </a:r>
          </a:p>
          <a:p>
            <a:endParaRPr lang="en-US" sz="3400" dirty="0">
              <a:latin typeface="Verdana" panose="020B0604030504040204" pitchFamily="34" charset="0"/>
              <a:ea typeface="Verdana" panose="020B0604030504040204" pitchFamily="34" charset="0"/>
              <a:cs typeface="Verdana" panose="020B0604030504040204" pitchFamily="34" charset="0"/>
            </a:endParaRPr>
          </a:p>
          <a:p>
            <a:endParaRPr lang="en-US" sz="3400" dirty="0" smtClean="0">
              <a:latin typeface="Verdana" panose="020B0604030504040204" pitchFamily="34" charset="0"/>
              <a:ea typeface="Verdana" panose="020B0604030504040204" pitchFamily="34" charset="0"/>
              <a:cs typeface="Verdana" panose="020B0604030504040204" pitchFamily="34" charset="0"/>
            </a:endParaRPr>
          </a:p>
          <a:p>
            <a:endParaRPr lang="en-US" sz="3400" dirty="0">
              <a:latin typeface="Verdana" panose="020B0604030504040204" pitchFamily="34" charset="0"/>
              <a:ea typeface="Verdana" panose="020B0604030504040204" pitchFamily="34" charset="0"/>
              <a:cs typeface="Verdana" panose="020B0604030504040204" pitchFamily="34" charset="0"/>
            </a:endParaRPr>
          </a:p>
          <a:p>
            <a:pPr algn="just">
              <a:buFont typeface="Wingdings" panose="05000000000000000000" pitchFamily="2" charset="2"/>
              <a:buChar char="Ø"/>
            </a:pPr>
            <a:r>
              <a:rPr lang="en-US" sz="3400" dirty="0" smtClean="0">
                <a:latin typeface="Verdana" panose="020B0604030504040204" pitchFamily="34" charset="0"/>
                <a:ea typeface="Verdana" panose="020B0604030504040204" pitchFamily="34" charset="0"/>
                <a:cs typeface="Verdana" panose="020B0604030504040204" pitchFamily="34" charset="0"/>
              </a:rPr>
              <a:t>Continuous </a:t>
            </a:r>
            <a:r>
              <a:rPr lang="en-US" sz="3400" dirty="0">
                <a:latin typeface="Verdana" panose="020B0604030504040204" pitchFamily="34" charset="0"/>
                <a:ea typeface="Verdana" panose="020B0604030504040204" pitchFamily="34" charset="0"/>
                <a:cs typeface="Verdana" panose="020B0604030504040204" pitchFamily="34" charset="0"/>
              </a:rPr>
              <a:t>recording of sap flow </a:t>
            </a:r>
            <a:r>
              <a:rPr lang="en-US" sz="3400" dirty="0" smtClean="0">
                <a:latin typeface="Verdana" panose="020B0604030504040204" pitchFamily="34" charset="0"/>
                <a:ea typeface="Verdana" panose="020B0604030504040204" pitchFamily="34" charset="0"/>
                <a:cs typeface="Verdana" panose="020B0604030504040204" pitchFamily="34" charset="0"/>
              </a:rPr>
              <a:t>and </a:t>
            </a:r>
            <a:r>
              <a:rPr lang="en-US" sz="3400" dirty="0">
                <a:latin typeface="Verdana" panose="020B0604030504040204" pitchFamily="34" charset="0"/>
                <a:ea typeface="Verdana" panose="020B0604030504040204" pitchFamily="34" charset="0"/>
                <a:cs typeface="Verdana" panose="020B0604030504040204" pitchFamily="34" charset="0"/>
              </a:rPr>
              <a:t>the correlation with solar radiation identifies anomalies in the dynamics of sap flow and a way to diagnose the status of the tree and infer the short-term success or failure of </a:t>
            </a:r>
            <a:r>
              <a:rPr lang="en-US" sz="3400" dirty="0" smtClean="0">
                <a:latin typeface="Verdana" panose="020B0604030504040204" pitchFamily="34" charset="0"/>
                <a:ea typeface="Verdana" panose="020B0604030504040204" pitchFamily="34" charset="0"/>
                <a:cs typeface="Verdana" panose="020B0604030504040204" pitchFamily="34" charset="0"/>
              </a:rPr>
              <a:t>the </a:t>
            </a:r>
            <a:r>
              <a:rPr lang="en-US" sz="3400" dirty="0">
                <a:latin typeface="Verdana" panose="020B0604030504040204" pitchFamily="34" charset="0"/>
                <a:ea typeface="Verdana" panose="020B0604030504040204" pitchFamily="34" charset="0"/>
                <a:cs typeface="Verdana" panose="020B0604030504040204" pitchFamily="34" charset="0"/>
              </a:rPr>
              <a:t>transplantation </a:t>
            </a:r>
            <a:r>
              <a:rPr lang="en-US" sz="3400" dirty="0" smtClean="0">
                <a:latin typeface="Verdana" panose="020B0604030504040204" pitchFamily="34" charset="0"/>
                <a:ea typeface="Verdana" panose="020B0604030504040204" pitchFamily="34" charset="0"/>
                <a:cs typeface="Verdana" panose="020B0604030504040204" pitchFamily="34" charset="0"/>
              </a:rPr>
              <a:t>process </a:t>
            </a:r>
          </a:p>
          <a:p>
            <a:pPr algn="just">
              <a:buFont typeface="Wingdings" panose="05000000000000000000" pitchFamily="2" charset="2"/>
              <a:buChar char="Ø"/>
            </a:pPr>
            <a:endParaRPr lang="en-US" sz="3400" dirty="0">
              <a:latin typeface="Verdana" panose="020B0604030504040204" pitchFamily="34" charset="0"/>
              <a:ea typeface="Verdana" panose="020B0604030504040204" pitchFamily="34" charset="0"/>
              <a:cs typeface="Verdana" panose="020B0604030504040204" pitchFamily="34" charset="0"/>
            </a:endParaRPr>
          </a:p>
          <a:p>
            <a:pPr algn="just">
              <a:buFont typeface="Wingdings" panose="05000000000000000000" pitchFamily="2" charset="2"/>
              <a:buChar char="Ø"/>
            </a:pPr>
            <a:endParaRPr lang="en-US" sz="3400" dirty="0" smtClean="0">
              <a:latin typeface="Verdana" panose="020B0604030504040204" pitchFamily="34" charset="0"/>
              <a:ea typeface="Verdana" panose="020B0604030504040204" pitchFamily="34" charset="0"/>
              <a:cs typeface="Verdana" panose="020B0604030504040204" pitchFamily="34" charset="0"/>
            </a:endParaRPr>
          </a:p>
          <a:p>
            <a:pPr algn="just">
              <a:buFont typeface="Wingdings" panose="05000000000000000000" pitchFamily="2" charset="2"/>
              <a:buChar char="Ø"/>
            </a:pPr>
            <a:endParaRPr lang="en-US" sz="3400" dirty="0" smtClean="0">
              <a:latin typeface="Verdana" panose="020B0604030504040204" pitchFamily="34" charset="0"/>
              <a:ea typeface="Verdana" panose="020B0604030504040204" pitchFamily="34" charset="0"/>
              <a:cs typeface="Verdana" panose="020B0604030504040204" pitchFamily="34" charset="0"/>
            </a:endParaRPr>
          </a:p>
          <a:p>
            <a:pPr algn="just">
              <a:buFont typeface="Wingdings" panose="05000000000000000000" pitchFamily="2" charset="2"/>
              <a:buChar char="Ø"/>
            </a:pPr>
            <a:endParaRPr lang="en-US" sz="3400" dirty="0">
              <a:latin typeface="Verdana" panose="020B0604030504040204" pitchFamily="34" charset="0"/>
              <a:ea typeface="Verdana" panose="020B0604030504040204" pitchFamily="34" charset="0"/>
              <a:cs typeface="Verdana" panose="020B0604030504040204" pitchFamily="34" charset="0"/>
            </a:endParaRPr>
          </a:p>
          <a:p>
            <a:pPr algn="just">
              <a:buFont typeface="Wingdings" panose="05000000000000000000" pitchFamily="2" charset="2"/>
              <a:buChar char="Ø"/>
            </a:pPr>
            <a:r>
              <a:rPr lang="en-US" sz="3400" dirty="0" smtClean="0">
                <a:latin typeface="Verdana" panose="020B0604030504040204" pitchFamily="34" charset="0"/>
                <a:ea typeface="Verdana" panose="020B0604030504040204" pitchFamily="34" charset="0"/>
                <a:cs typeface="Verdana" panose="020B0604030504040204" pitchFamily="34" charset="0"/>
              </a:rPr>
              <a:t>Sap flow monitoring in continuous with leaf water potential and stomatal conductance measurements proved to be a good methodology to apply to transplant process giving real time responses of the trees to the impacts</a:t>
            </a:r>
          </a:p>
          <a:p>
            <a:pPr>
              <a:buFont typeface="Wingdings" panose="05000000000000000000" pitchFamily="2" charset="2"/>
              <a:buChar char="Ø"/>
            </a:pPr>
            <a:r>
              <a:rPr lang="en-US" sz="3400" u="sng" dirty="0" smtClean="0">
                <a:latin typeface="Verdana" panose="020B0604030504040204" pitchFamily="34" charset="0"/>
                <a:ea typeface="Verdana" panose="020B0604030504040204" pitchFamily="34" charset="0"/>
                <a:cs typeface="Verdana" panose="020B0604030504040204" pitchFamily="34" charset="0"/>
              </a:rPr>
              <a:t>90% of transplant success </a:t>
            </a:r>
          </a:p>
          <a:p>
            <a:pPr>
              <a:buFont typeface="Wingdings" panose="05000000000000000000" pitchFamily="2" charset="2"/>
              <a:buChar char="Ø"/>
            </a:pPr>
            <a:r>
              <a:rPr lang="en-US" sz="3400" dirty="0" smtClean="0">
                <a:latin typeface="Verdana" panose="020B0604030504040204" pitchFamily="34" charset="0"/>
                <a:ea typeface="Verdana" panose="020B0604030504040204" pitchFamily="34" charset="0"/>
                <a:cs typeface="Verdana" panose="020B0604030504040204" pitchFamily="34" charset="0"/>
              </a:rPr>
              <a:t>Not significant differences were observed between treatments</a:t>
            </a:r>
          </a:p>
          <a:p>
            <a:pPr>
              <a:buFont typeface="Wingdings" panose="05000000000000000000" pitchFamily="2" charset="2"/>
              <a:buChar char="Ø"/>
            </a:pPr>
            <a:r>
              <a:rPr lang="en-US" sz="3400" dirty="0" smtClean="0">
                <a:latin typeface="Verdana" panose="020B0604030504040204" pitchFamily="34" charset="0"/>
                <a:ea typeface="Verdana" panose="020B0604030504040204" pitchFamily="34" charset="0"/>
                <a:cs typeface="Verdana" panose="020B0604030504040204" pitchFamily="34" charset="0"/>
              </a:rPr>
              <a:t>Irrigation before, during and after transplant is crucial for survival rate</a:t>
            </a:r>
            <a:endParaRPr lang="en-US" sz="3400" dirty="0">
              <a:latin typeface="Verdana" panose="020B0604030504040204" pitchFamily="34" charset="0"/>
              <a:ea typeface="Verdana" panose="020B0604030504040204" pitchFamily="34" charset="0"/>
              <a:cs typeface="Verdana" panose="020B0604030504040204" pitchFamily="34" charset="0"/>
            </a:endParaRPr>
          </a:p>
          <a:p>
            <a:endParaRPr lang="en-US" sz="34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Posição do Texto 3"/>
          <p:cNvSpPr>
            <a:spLocks noGrp="1"/>
          </p:cNvSpPr>
          <p:nvPr>
            <p:ph type="body" sz="half" idx="2"/>
          </p:nvPr>
        </p:nvSpPr>
        <p:spPr>
          <a:xfrm>
            <a:off x="336885" y="12483906"/>
            <a:ext cx="14345146" cy="4802848"/>
          </a:xfrm>
          <a:noFill/>
          <a:ln>
            <a:noFill/>
          </a:ln>
        </p:spPr>
        <p:txBody>
          <a:bodyPr>
            <a:noAutofit/>
          </a:bodyPr>
          <a:lstStyle/>
          <a:p>
            <a:pPr algn="just">
              <a:lnSpc>
                <a:spcPct val="120000"/>
              </a:lnSpc>
            </a:pPr>
            <a:r>
              <a:rPr lang="en-US" sz="2800" dirty="0" smtClean="0">
                <a:latin typeface="Verdana" panose="020B0604030504040204" pitchFamily="34" charset="0"/>
                <a:ea typeface="Verdana" panose="020B0604030504040204" pitchFamily="34" charset="0"/>
                <a:cs typeface="Verdana" panose="020B0604030504040204" pitchFamily="34" charset="0"/>
              </a:rPr>
              <a:t>Transplant operation endorse an interruption in the normal physiology of a tree driving it to a water deficit due to restricted water uptake promoted by root damage. A disruption of the natural balance of root absorptive area to transpiring leaf area predispose trees to water stress. Tree recovery strategy can include adjustments at transpiration rates, stomatal conductance and uptake water potential or, if the stress is to too severe it can lead to mortality.  Available commercial products can be tested to help improving tree health status. Ecophysiological monitoring has a huge advantage when dealing with tree responses due to its real time monitoring allowing a fast and quick observation of stress impact during transplant operation. This study aimed to determine if current transplant methodologies and technologies available in the domestic and international markets can successfully perform cork oak tree transplants, of medium to large sizes in the </a:t>
            </a:r>
            <a:r>
              <a:rPr lang="en-US" sz="2800" dirty="0" err="1" smtClean="0">
                <a:latin typeface="Verdana" panose="020B0604030504040204" pitchFamily="34" charset="0"/>
                <a:ea typeface="Verdana" panose="020B0604030504040204" pitchFamily="34" charset="0"/>
                <a:cs typeface="Verdana" panose="020B0604030504040204" pitchFamily="34" charset="0"/>
              </a:rPr>
              <a:t>Montado</a:t>
            </a:r>
            <a:r>
              <a:rPr lang="en-US" sz="2800" dirty="0" smtClean="0">
                <a:latin typeface="Verdana" panose="020B0604030504040204" pitchFamily="34" charset="0"/>
                <a:ea typeface="Verdana" panose="020B0604030504040204" pitchFamily="34" charset="0"/>
                <a:cs typeface="Verdana" panose="020B0604030504040204" pitchFamily="34" charset="0"/>
              </a:rPr>
              <a:t> ecosystems and to infer its success rate in early stages when coupled with ecophysiology monitoring.</a:t>
            </a:r>
            <a:endParaRPr lang="pt-PT" sz="2800" b="1" dirty="0">
              <a:latin typeface="Verdana" panose="020B0604030504040204" pitchFamily="34" charset="0"/>
              <a:ea typeface="Verdana" panose="020B0604030504040204" pitchFamily="34" charset="0"/>
              <a:cs typeface="Verdana" panose="020B0604030504040204" pitchFamily="34" charset="0"/>
            </a:endParaRPr>
          </a:p>
        </p:txBody>
      </p:sp>
      <p:sp>
        <p:nvSpPr>
          <p:cNvPr id="39" name="Marcador de Posição de Conteúdo 2"/>
          <p:cNvSpPr txBox="1">
            <a:spLocks/>
          </p:cNvSpPr>
          <p:nvPr/>
        </p:nvSpPr>
        <p:spPr>
          <a:xfrm>
            <a:off x="15289884" y="33708344"/>
            <a:ext cx="14515684" cy="4646475"/>
          </a:xfrm>
          <a:prstGeom prst="rect">
            <a:avLst/>
          </a:prstGeom>
          <a:noFill/>
          <a:ln>
            <a:noFill/>
          </a:ln>
        </p:spPr>
        <p:txBody>
          <a:bodyPr vert="horz" lIns="91440" tIns="45720" rIns="91440" bIns="45720" rtlCol="0">
            <a:normAutofit fontScale="47500" lnSpcReduction="20000"/>
          </a:bodyPr>
          <a:lstStyle>
            <a:lvl1pPr marL="756872" indent="-756872" algn="l" defTabSz="3027487" rtl="0" eaLnBrk="1" latinLnBrk="0" hangingPunct="1">
              <a:lnSpc>
                <a:spcPct val="90000"/>
              </a:lnSpc>
              <a:spcBef>
                <a:spcPts val="3311"/>
              </a:spcBef>
              <a:buFont typeface="Arial" panose="020B0604020202020204" pitchFamily="34" charset="0"/>
              <a:buChar char="•"/>
              <a:defRPr sz="10595"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9271"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9pPr>
          </a:lstStyle>
          <a:p>
            <a:pPr algn="just"/>
            <a:r>
              <a:rPr lang="en-US" sz="5400" dirty="0" smtClean="0">
                <a:latin typeface="Verdana" panose="020B0604030504040204" pitchFamily="34" charset="0"/>
                <a:ea typeface="Verdana" panose="020B0604030504040204" pitchFamily="34" charset="0"/>
                <a:cs typeface="Verdana" panose="020B0604030504040204" pitchFamily="34" charset="0"/>
              </a:rPr>
              <a:t>By </a:t>
            </a:r>
            <a:r>
              <a:rPr lang="en-US" sz="5400" dirty="0">
                <a:latin typeface="Verdana" panose="020B0604030504040204" pitchFamily="34" charset="0"/>
                <a:ea typeface="Verdana" panose="020B0604030504040204" pitchFamily="34" charset="0"/>
                <a:cs typeface="Verdana" panose="020B0604030504040204" pitchFamily="34" charset="0"/>
              </a:rPr>
              <a:t>following the proposed methodology the sampled cork oak trees exhibited a transplant success rate of 90%</a:t>
            </a:r>
          </a:p>
          <a:p>
            <a:pPr algn="just"/>
            <a:r>
              <a:rPr lang="en-US" sz="5400" dirty="0" smtClean="0">
                <a:latin typeface="Verdana" panose="020B0604030504040204" pitchFamily="34" charset="0"/>
                <a:ea typeface="Verdana" panose="020B0604030504040204" pitchFamily="34" charset="0"/>
                <a:cs typeface="Verdana" panose="020B0604030504040204" pitchFamily="34" charset="0"/>
              </a:rPr>
              <a:t>Transplant </a:t>
            </a:r>
            <a:r>
              <a:rPr lang="en-US" sz="5400" dirty="0">
                <a:latin typeface="Verdana" panose="020B0604030504040204" pitchFamily="34" charset="0"/>
                <a:ea typeface="Verdana" panose="020B0604030504040204" pitchFamily="34" charset="0"/>
                <a:cs typeface="Verdana" panose="020B0604030504040204" pitchFamily="34" charset="0"/>
              </a:rPr>
              <a:t>operations were considered successful when the tree's water uptake inferred from sap flow exhibited a high correlation with solar radiation and returned to its undisturbed or pre-transplant water potential gradients in the following 2 to 3 </a:t>
            </a:r>
            <a:r>
              <a:rPr lang="en-US" sz="5400" dirty="0" smtClean="0">
                <a:latin typeface="Verdana" panose="020B0604030504040204" pitchFamily="34" charset="0"/>
                <a:ea typeface="Verdana" panose="020B0604030504040204" pitchFamily="34" charset="0"/>
                <a:cs typeface="Verdana" panose="020B0604030504040204" pitchFamily="34" charset="0"/>
              </a:rPr>
              <a:t>weeks</a:t>
            </a:r>
            <a:endParaRPr lang="en-US" sz="5400" dirty="0">
              <a:latin typeface="Verdana" panose="020B0604030504040204" pitchFamily="34" charset="0"/>
              <a:ea typeface="Verdana" panose="020B0604030504040204" pitchFamily="34" charset="0"/>
              <a:cs typeface="Verdana" panose="020B0604030504040204" pitchFamily="34" charset="0"/>
            </a:endParaRPr>
          </a:p>
          <a:p>
            <a:pPr algn="just"/>
            <a:r>
              <a:rPr lang="en-US" sz="5400" dirty="0">
                <a:latin typeface="Verdana" panose="020B0604030504040204" pitchFamily="34" charset="0"/>
                <a:ea typeface="Verdana" panose="020B0604030504040204" pitchFamily="34" charset="0"/>
                <a:cs typeface="Verdana" panose="020B0604030504040204" pitchFamily="34" charset="0"/>
              </a:rPr>
              <a:t>R</a:t>
            </a:r>
            <a:r>
              <a:rPr lang="en-US" sz="5400" dirty="0" smtClean="0">
                <a:latin typeface="Verdana" panose="020B0604030504040204" pitchFamily="34" charset="0"/>
                <a:ea typeface="Verdana" panose="020B0604030504040204" pitchFamily="34" charset="0"/>
                <a:cs typeface="Verdana" panose="020B0604030504040204" pitchFamily="34" charset="0"/>
              </a:rPr>
              <a:t>eal-time </a:t>
            </a:r>
            <a:r>
              <a:rPr lang="en-US" sz="5400" dirty="0">
                <a:latin typeface="Verdana" panose="020B0604030504040204" pitchFamily="34" charset="0"/>
                <a:ea typeface="Verdana" panose="020B0604030504040204" pitchFamily="34" charset="0"/>
                <a:cs typeface="Verdana" panose="020B0604030504040204" pitchFamily="34" charset="0"/>
              </a:rPr>
              <a:t>sap flow monitoring provides </a:t>
            </a:r>
            <a:r>
              <a:rPr lang="en-US" sz="5400" dirty="0" smtClean="0">
                <a:latin typeface="Verdana" panose="020B0604030504040204" pitchFamily="34" charset="0"/>
                <a:ea typeface="Verdana" panose="020B0604030504040204" pitchFamily="34" charset="0"/>
                <a:cs typeface="Verdana" panose="020B0604030504040204" pitchFamily="34" charset="0"/>
              </a:rPr>
              <a:t>reliable results to establish an automated assessment method of tree status during </a:t>
            </a:r>
            <a:r>
              <a:rPr lang="en-US" sz="5400" i="1" dirty="0" smtClean="0">
                <a:latin typeface="Verdana" panose="020B0604030504040204" pitchFamily="34" charset="0"/>
                <a:ea typeface="Verdana" panose="020B0604030504040204" pitchFamily="34" charset="0"/>
                <a:cs typeface="Verdana" panose="020B0604030504040204" pitchFamily="34" charset="0"/>
              </a:rPr>
              <a:t>Q. </a:t>
            </a:r>
            <a:r>
              <a:rPr lang="en-US" sz="5400" i="1" dirty="0" err="1" smtClean="0">
                <a:latin typeface="Verdana" panose="020B0604030504040204" pitchFamily="34" charset="0"/>
                <a:ea typeface="Verdana" panose="020B0604030504040204" pitchFamily="34" charset="0"/>
                <a:cs typeface="Verdana" panose="020B0604030504040204" pitchFamily="34" charset="0"/>
              </a:rPr>
              <a:t>suber</a:t>
            </a:r>
            <a:r>
              <a:rPr lang="en-US" sz="5400" dirty="0" smtClean="0">
                <a:latin typeface="Verdana" panose="020B0604030504040204" pitchFamily="34" charset="0"/>
                <a:ea typeface="Verdana" panose="020B0604030504040204" pitchFamily="34" charset="0"/>
                <a:cs typeface="Verdana" panose="020B0604030504040204" pitchFamily="34" charset="0"/>
              </a:rPr>
              <a:t> transplant </a:t>
            </a:r>
            <a:r>
              <a:rPr lang="en-US" sz="5400" dirty="0">
                <a:latin typeface="Verdana" panose="020B0604030504040204" pitchFamily="34" charset="0"/>
                <a:ea typeface="Verdana" panose="020B0604030504040204" pitchFamily="34" charset="0"/>
                <a:cs typeface="Verdana" panose="020B0604030504040204" pitchFamily="34" charset="0"/>
              </a:rPr>
              <a:t>operations. </a:t>
            </a:r>
            <a:endParaRPr lang="en-US" sz="5400" dirty="0" smtClean="0">
              <a:latin typeface="Verdana" panose="020B0604030504040204" pitchFamily="34" charset="0"/>
              <a:ea typeface="Verdana" panose="020B0604030504040204" pitchFamily="34" charset="0"/>
              <a:cs typeface="Verdana" panose="020B0604030504040204" pitchFamily="34" charset="0"/>
            </a:endParaRPr>
          </a:p>
          <a:p>
            <a:pPr algn="just"/>
            <a:r>
              <a:rPr lang="en-US" sz="5400" dirty="0" smtClean="0">
                <a:latin typeface="Verdana" panose="020B0604030504040204" pitchFamily="34" charset="0"/>
                <a:ea typeface="Verdana" panose="020B0604030504040204" pitchFamily="34" charset="0"/>
                <a:cs typeface="Verdana" panose="020B0604030504040204" pitchFamily="34" charset="0"/>
              </a:rPr>
              <a:t>In </a:t>
            </a:r>
            <a:r>
              <a:rPr lang="en-US" sz="5400" dirty="0">
                <a:latin typeface="Verdana" panose="020B0604030504040204" pitchFamily="34" charset="0"/>
                <a:ea typeface="Verdana" panose="020B0604030504040204" pitchFamily="34" charset="0"/>
                <a:cs typeface="Verdana" panose="020B0604030504040204" pitchFamily="34" charset="0"/>
              </a:rPr>
              <a:t>case of success of the transplantation, the sap flow measurement methodology allows to identify the time elapsed after transplantation from which the tree recovers its normal transpiration thresholds and </a:t>
            </a:r>
            <a:r>
              <a:rPr lang="en-US" sz="5400" dirty="0" smtClean="0">
                <a:latin typeface="Verdana" panose="020B0604030504040204" pitchFamily="34" charset="0"/>
                <a:ea typeface="Verdana" panose="020B0604030504040204" pitchFamily="34" charset="0"/>
                <a:cs typeface="Verdana" panose="020B0604030504040204" pitchFamily="34" charset="0"/>
              </a:rPr>
              <a:t>response</a:t>
            </a:r>
            <a:endParaRPr lang="pt-PT" dirty="0">
              <a:latin typeface="Verdana" panose="020B0604030504040204" pitchFamily="34" charset="0"/>
              <a:ea typeface="Verdana" panose="020B0604030504040204" pitchFamily="34" charset="0"/>
              <a:cs typeface="Verdana" panose="020B0604030504040204" pitchFamily="34" charset="0"/>
            </a:endParaRPr>
          </a:p>
        </p:txBody>
      </p:sp>
      <p:sp>
        <p:nvSpPr>
          <p:cNvPr id="40" name="Marcador de Posição de Conteúdo 2"/>
          <p:cNvSpPr txBox="1">
            <a:spLocks/>
          </p:cNvSpPr>
          <p:nvPr/>
        </p:nvSpPr>
        <p:spPr>
          <a:xfrm>
            <a:off x="722907" y="37416616"/>
            <a:ext cx="29103196" cy="3312197"/>
          </a:xfrm>
          <a:prstGeom prst="rect">
            <a:avLst/>
          </a:prstGeom>
          <a:ln>
            <a:noFill/>
          </a:ln>
        </p:spPr>
        <p:txBody>
          <a:bodyPr vert="horz" lIns="91440" tIns="45720" rIns="91440" bIns="45720" rtlCol="0">
            <a:normAutofit/>
          </a:bodyPr>
          <a:lstStyle>
            <a:lvl1pPr marL="756872" indent="-756872" algn="l" defTabSz="3027487" rtl="0" eaLnBrk="1" latinLnBrk="0" hangingPunct="1">
              <a:lnSpc>
                <a:spcPct val="90000"/>
              </a:lnSpc>
              <a:spcBef>
                <a:spcPts val="3311"/>
              </a:spcBef>
              <a:buFont typeface="Arial" panose="020B0604020202020204" pitchFamily="34" charset="0"/>
              <a:buChar char="•"/>
              <a:defRPr sz="10595"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9271"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9pPr>
          </a:lstStyle>
          <a:p>
            <a:pPr marL="0" indent="0">
              <a:buNone/>
            </a:pPr>
            <a:endParaRPr lang="pt-PT" sz="6000" dirty="0"/>
          </a:p>
        </p:txBody>
      </p:sp>
      <p:pic>
        <p:nvPicPr>
          <p:cNvPr id="43" name="Imagem 42"/>
          <p:cNvPicPr>
            <a:picLocks noChangeAspect="1"/>
          </p:cNvPicPr>
          <p:nvPr/>
        </p:nvPicPr>
        <p:blipFill>
          <a:blip r:embed="rId7"/>
          <a:stretch>
            <a:fillRect/>
          </a:stretch>
        </p:blipFill>
        <p:spPr>
          <a:xfrm>
            <a:off x="11877628" y="6942795"/>
            <a:ext cx="2804403" cy="957155"/>
          </a:xfrm>
          <a:prstGeom prst="rect">
            <a:avLst/>
          </a:prstGeom>
        </p:spPr>
      </p:pic>
      <p:pic>
        <p:nvPicPr>
          <p:cNvPr id="44" name="Imagem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0683" y="6991516"/>
            <a:ext cx="2821520" cy="887285"/>
          </a:xfrm>
          <a:prstGeom prst="rect">
            <a:avLst/>
          </a:prstGeom>
        </p:spPr>
      </p:pic>
      <p:pic>
        <p:nvPicPr>
          <p:cNvPr id="45" name="Imagem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21650572" y="40283625"/>
            <a:ext cx="1099878" cy="3283994"/>
          </a:xfrm>
          <a:prstGeom prst="rect">
            <a:avLst/>
          </a:prstGeom>
        </p:spPr>
      </p:pic>
      <p:pic>
        <p:nvPicPr>
          <p:cNvPr id="46" name="Imagem 45"/>
          <p:cNvPicPr>
            <a:picLocks noChangeAspect="1"/>
          </p:cNvPicPr>
          <p:nvPr/>
        </p:nvPicPr>
        <p:blipFill rotWithShape="1">
          <a:blip r:embed="rId10">
            <a:extLst>
              <a:ext uri="{28A0092B-C50C-407E-A947-70E740481C1C}">
                <a14:useLocalDpi xmlns:a14="http://schemas.microsoft.com/office/drawing/2010/main" val="0"/>
              </a:ext>
            </a:extLst>
          </a:blip>
          <a:srcRect l="8050" t="20135" r="8669" b="19609"/>
          <a:stretch/>
        </p:blipFill>
        <p:spPr>
          <a:xfrm>
            <a:off x="24829210" y="41351881"/>
            <a:ext cx="3328291" cy="1163046"/>
          </a:xfrm>
          <a:prstGeom prst="rect">
            <a:avLst/>
          </a:prstGeom>
        </p:spPr>
      </p:pic>
      <p:pic>
        <p:nvPicPr>
          <p:cNvPr id="48" name="Imagem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27349" y="41290008"/>
            <a:ext cx="3153274" cy="1261004"/>
          </a:xfrm>
          <a:prstGeom prst="rect">
            <a:avLst/>
          </a:prstGeom>
        </p:spPr>
      </p:pic>
      <p:pic>
        <p:nvPicPr>
          <p:cNvPr id="49" name="Imagem 48"/>
          <p:cNvPicPr>
            <a:picLocks noChangeAspect="1"/>
          </p:cNvPicPr>
          <p:nvPr/>
        </p:nvPicPr>
        <p:blipFill>
          <a:blip r:embed="rId12" cstate="print"/>
          <a:stretch>
            <a:fillRect/>
          </a:stretch>
        </p:blipFill>
        <p:spPr>
          <a:xfrm>
            <a:off x="10857215" y="41103449"/>
            <a:ext cx="3110614" cy="1451289"/>
          </a:xfrm>
          <a:prstGeom prst="rect">
            <a:avLst/>
          </a:prstGeom>
        </p:spPr>
      </p:pic>
      <p:pic>
        <p:nvPicPr>
          <p:cNvPr id="50" name="Imagem 49"/>
          <p:cNvPicPr>
            <a:picLocks noChangeAspect="1"/>
          </p:cNvPicPr>
          <p:nvPr/>
        </p:nvPicPr>
        <p:blipFill>
          <a:blip r:embed="rId13" cstate="print"/>
          <a:stretch>
            <a:fillRect/>
          </a:stretch>
        </p:blipFill>
        <p:spPr>
          <a:xfrm>
            <a:off x="14587023" y="41375683"/>
            <a:ext cx="4325201" cy="1099878"/>
          </a:xfrm>
          <a:prstGeom prst="rect">
            <a:avLst/>
          </a:prstGeom>
        </p:spPr>
      </p:pic>
      <p:pic>
        <p:nvPicPr>
          <p:cNvPr id="66" name="Imagem 65" descr="H:\TreeMover\Execução\Relatorios\dados_relatorio_PV\exemplo_desfazamento_sap_flow_density.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7689953" y="10712796"/>
            <a:ext cx="6188092" cy="3056558"/>
          </a:xfrm>
          <a:prstGeom prst="rect">
            <a:avLst/>
          </a:prstGeom>
          <a:noFill/>
          <a:ln>
            <a:noFill/>
          </a:ln>
        </p:spPr>
      </p:pic>
      <p:pic>
        <p:nvPicPr>
          <p:cNvPr id="70" name="Imagem 69" descr="Imagem7.jpg"/>
          <p:cNvPicPr>
            <a:picLocks noChangeAspect="1"/>
          </p:cNvPicPr>
          <p:nvPr/>
        </p:nvPicPr>
        <p:blipFill>
          <a:blip r:embed="rId15" cstate="print"/>
          <a:stretch>
            <a:fillRect/>
          </a:stretch>
        </p:blipFill>
        <p:spPr>
          <a:xfrm>
            <a:off x="691659" y="30609723"/>
            <a:ext cx="4332490" cy="6482751"/>
          </a:xfrm>
          <a:prstGeom prst="rect">
            <a:avLst/>
          </a:prstGeom>
        </p:spPr>
      </p:pic>
      <p:sp>
        <p:nvSpPr>
          <p:cNvPr id="77" name="CaixaDeTexto 76"/>
          <p:cNvSpPr txBox="1"/>
          <p:nvPr/>
        </p:nvSpPr>
        <p:spPr>
          <a:xfrm>
            <a:off x="421583" y="11569641"/>
            <a:ext cx="14345146" cy="7694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p>
            <a:pPr algn="ctr"/>
            <a:r>
              <a:rPr lang="pt-PT" sz="4400" dirty="0" err="1" smtClean="0">
                <a:solidFill>
                  <a:schemeClr val="bg1"/>
                </a:solidFill>
              </a:rPr>
              <a:t>Introduction</a:t>
            </a:r>
            <a:r>
              <a:rPr lang="pt-PT" sz="4400" dirty="0" smtClean="0">
                <a:solidFill>
                  <a:schemeClr val="bg1"/>
                </a:solidFill>
              </a:rPr>
              <a:t> </a:t>
            </a:r>
            <a:r>
              <a:rPr lang="pt-PT" sz="4400" dirty="0" err="1" smtClean="0">
                <a:solidFill>
                  <a:schemeClr val="bg1"/>
                </a:solidFill>
              </a:rPr>
              <a:t>and</a:t>
            </a:r>
            <a:r>
              <a:rPr lang="pt-PT" sz="4400" dirty="0" smtClean="0">
                <a:solidFill>
                  <a:schemeClr val="bg1"/>
                </a:solidFill>
              </a:rPr>
              <a:t> </a:t>
            </a:r>
            <a:r>
              <a:rPr lang="pt-PT" sz="4400" dirty="0" err="1" smtClean="0">
                <a:solidFill>
                  <a:schemeClr val="bg1"/>
                </a:solidFill>
              </a:rPr>
              <a:t>Objectives</a:t>
            </a:r>
            <a:endParaRPr lang="pt-PT" sz="4400" dirty="0">
              <a:solidFill>
                <a:schemeClr val="bg1"/>
              </a:solidFill>
            </a:endParaRPr>
          </a:p>
        </p:txBody>
      </p:sp>
      <p:sp>
        <p:nvSpPr>
          <p:cNvPr id="78" name="CaixaDeTexto 77"/>
          <p:cNvSpPr txBox="1"/>
          <p:nvPr/>
        </p:nvSpPr>
        <p:spPr>
          <a:xfrm>
            <a:off x="336885" y="19972459"/>
            <a:ext cx="14155130" cy="7694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defPPr>
              <a:defRPr lang="pt-PT"/>
            </a:defPPr>
            <a:lvl1pPr algn="ctr">
              <a:defRPr sz="4400">
                <a:solidFill>
                  <a:schemeClr val="bg1"/>
                </a:solidFill>
              </a:defRPr>
            </a:lvl1pPr>
          </a:lstStyle>
          <a:p>
            <a:r>
              <a:rPr lang="pt-PT" dirty="0" err="1" smtClean="0"/>
              <a:t>Methodology</a:t>
            </a:r>
            <a:endParaRPr lang="pt-PT" dirty="0"/>
          </a:p>
        </p:txBody>
      </p:sp>
      <p:sp>
        <p:nvSpPr>
          <p:cNvPr id="79" name="CaixaDeTexto 78"/>
          <p:cNvSpPr txBox="1"/>
          <p:nvPr/>
        </p:nvSpPr>
        <p:spPr>
          <a:xfrm>
            <a:off x="15256596" y="8408862"/>
            <a:ext cx="14589505" cy="7694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defPPr>
              <a:defRPr lang="pt-PT"/>
            </a:defPPr>
            <a:lvl1pPr algn="ctr">
              <a:defRPr sz="4400">
                <a:solidFill>
                  <a:schemeClr val="bg1"/>
                </a:solidFill>
              </a:defRPr>
            </a:lvl1pPr>
          </a:lstStyle>
          <a:p>
            <a:r>
              <a:rPr lang="pt-PT" dirty="0" err="1" smtClean="0"/>
              <a:t>Results</a:t>
            </a:r>
            <a:r>
              <a:rPr lang="pt-PT" dirty="0" smtClean="0"/>
              <a:t> </a:t>
            </a:r>
            <a:r>
              <a:rPr lang="pt-PT" dirty="0" err="1" smtClean="0"/>
              <a:t>and</a:t>
            </a:r>
            <a:r>
              <a:rPr lang="pt-PT" dirty="0" smtClean="0"/>
              <a:t> </a:t>
            </a:r>
            <a:r>
              <a:rPr lang="pt-PT" dirty="0" err="1" smtClean="0"/>
              <a:t>Discussion</a:t>
            </a:r>
            <a:endParaRPr lang="pt-PT" dirty="0"/>
          </a:p>
        </p:txBody>
      </p:sp>
      <p:sp>
        <p:nvSpPr>
          <p:cNvPr id="80" name="CaixaDeTexto 79"/>
          <p:cNvSpPr txBox="1"/>
          <p:nvPr/>
        </p:nvSpPr>
        <p:spPr>
          <a:xfrm>
            <a:off x="15363325" y="32856239"/>
            <a:ext cx="14416385" cy="76944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defPPr>
              <a:defRPr lang="pt-PT"/>
            </a:defPPr>
            <a:lvl1pPr algn="ctr">
              <a:defRPr sz="4400">
                <a:solidFill>
                  <a:schemeClr val="bg1"/>
                </a:solidFill>
              </a:defRPr>
            </a:lvl1pPr>
          </a:lstStyle>
          <a:p>
            <a:r>
              <a:rPr lang="pt-PT" dirty="0" err="1"/>
              <a:t>Conclusions</a:t>
            </a:r>
            <a:endParaRPr lang="pt-PT" dirty="0"/>
          </a:p>
        </p:txBody>
      </p:sp>
      <p:pic>
        <p:nvPicPr>
          <p:cNvPr id="47" name="Imagem 46"/>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61704" y="41674264"/>
            <a:ext cx="3298181" cy="876748"/>
          </a:xfrm>
          <a:prstGeom prst="rect">
            <a:avLst/>
          </a:prstGeom>
          <a:noFill/>
          <a:ln>
            <a:noFill/>
          </a:ln>
        </p:spPr>
      </p:pic>
      <p:pic>
        <p:nvPicPr>
          <p:cNvPr id="82" name="Imagem 81" descr="https://cld.pt/dl/thumb/408ae650-c799-4e89-9ec1-c8d76d59a881/dados_relatorio_PV/graf_transplante/zoom/paginas/pag8.png?format=png&amp;size=xl&amp;crop=false"/>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957911" y="16008641"/>
            <a:ext cx="6214072" cy="3843348"/>
          </a:xfrm>
          <a:prstGeom prst="rect">
            <a:avLst/>
          </a:prstGeom>
          <a:noFill/>
          <a:ln>
            <a:noFill/>
          </a:ln>
        </p:spPr>
      </p:pic>
      <p:pic>
        <p:nvPicPr>
          <p:cNvPr id="7" name="Imagem 6"/>
          <p:cNvPicPr>
            <a:picLocks noChangeAspect="1"/>
          </p:cNvPicPr>
          <p:nvPr/>
        </p:nvPicPr>
        <p:blipFill>
          <a:blip r:embed="rId18">
            <a:clrChange>
              <a:clrFrom>
                <a:srgbClr val="626262"/>
              </a:clrFrom>
              <a:clrTo>
                <a:srgbClr val="626262">
                  <a:alpha val="0"/>
                </a:srgbClr>
              </a:clrTo>
            </a:clrChange>
          </a:blip>
          <a:stretch>
            <a:fillRect/>
          </a:stretch>
        </p:blipFill>
        <p:spPr>
          <a:xfrm>
            <a:off x="779083" y="326842"/>
            <a:ext cx="2931712" cy="1635719"/>
          </a:xfrm>
          <a:prstGeom prst="rect">
            <a:avLst/>
          </a:prstGeom>
          <a:effectLst>
            <a:outerShdw blurRad="50800" dist="50800" dir="5400000" algn="ctr" rotWithShape="0">
              <a:srgbClr val="000000">
                <a:alpha val="96000"/>
              </a:srgbClr>
            </a:outerShdw>
          </a:effectLst>
        </p:spPr>
      </p:pic>
      <p:sp>
        <p:nvSpPr>
          <p:cNvPr id="8" name="CaixaDeTexto 7"/>
          <p:cNvSpPr txBox="1"/>
          <p:nvPr/>
        </p:nvSpPr>
        <p:spPr>
          <a:xfrm>
            <a:off x="3574586" y="375888"/>
            <a:ext cx="18427240" cy="1462940"/>
          </a:xfrm>
          <a:prstGeom prst="rect">
            <a:avLst/>
          </a:prstGeom>
          <a:noFill/>
        </p:spPr>
        <p:txBody>
          <a:bodyPr wrap="square" rtlCol="0">
            <a:spAutoFit/>
          </a:bodyPr>
          <a:lstStyle/>
          <a:p>
            <a:r>
              <a:rPr lang="pt-PT" sz="4400" i="1" dirty="0" err="1" smtClean="0"/>
              <a:t>World</a:t>
            </a:r>
            <a:r>
              <a:rPr lang="pt-PT" sz="4400" i="1" dirty="0" smtClean="0"/>
              <a:t> </a:t>
            </a:r>
            <a:r>
              <a:rPr lang="pt-PT" sz="4400" i="1" dirty="0" err="1" smtClean="0"/>
              <a:t>Congress</a:t>
            </a:r>
            <a:r>
              <a:rPr lang="pt-PT" sz="4400" i="1" dirty="0" smtClean="0"/>
              <a:t> Silvo-Pastoral </a:t>
            </a:r>
            <a:r>
              <a:rPr lang="pt-PT" sz="4400" i="1" dirty="0" err="1" smtClean="0"/>
              <a:t>Systems</a:t>
            </a:r>
            <a:r>
              <a:rPr lang="pt-PT" sz="4400" i="1" dirty="0" smtClean="0"/>
              <a:t> in a </a:t>
            </a:r>
            <a:r>
              <a:rPr lang="pt-PT" sz="4400" i="1" dirty="0" err="1" smtClean="0"/>
              <a:t>changing</a:t>
            </a:r>
            <a:r>
              <a:rPr lang="pt-PT" sz="4400" i="1" dirty="0" smtClean="0"/>
              <a:t> </a:t>
            </a:r>
            <a:r>
              <a:rPr lang="pt-PT" sz="4400" i="1" dirty="0" err="1" smtClean="0"/>
              <a:t>world</a:t>
            </a:r>
            <a:r>
              <a:rPr lang="pt-PT" sz="4400" i="1" dirty="0" smtClean="0"/>
              <a:t>:</a:t>
            </a:r>
          </a:p>
          <a:p>
            <a:r>
              <a:rPr lang="pt-PT" sz="4400" i="1" dirty="0" err="1" smtClean="0"/>
              <a:t>functions</a:t>
            </a:r>
            <a:r>
              <a:rPr lang="pt-PT" sz="4400" i="1" dirty="0" smtClean="0"/>
              <a:t>, management </a:t>
            </a:r>
            <a:r>
              <a:rPr lang="pt-PT" sz="4400" i="1" dirty="0" err="1" smtClean="0"/>
              <a:t>and</a:t>
            </a:r>
            <a:r>
              <a:rPr lang="pt-PT" sz="4400" i="1" dirty="0" smtClean="0"/>
              <a:t> </a:t>
            </a:r>
            <a:r>
              <a:rPr lang="pt-PT" sz="4400" i="1" dirty="0" err="1" smtClean="0"/>
              <a:t>people</a:t>
            </a:r>
            <a:endParaRPr lang="pt-PT" sz="4400" i="1" dirty="0"/>
          </a:p>
        </p:txBody>
      </p:sp>
      <p:sp>
        <p:nvSpPr>
          <p:cNvPr id="9" name="CaixaDeTexto 8"/>
          <p:cNvSpPr txBox="1"/>
          <p:nvPr/>
        </p:nvSpPr>
        <p:spPr>
          <a:xfrm>
            <a:off x="25434104" y="769017"/>
            <a:ext cx="4878977" cy="1661993"/>
          </a:xfrm>
          <a:prstGeom prst="rect">
            <a:avLst/>
          </a:prstGeom>
          <a:noFill/>
        </p:spPr>
        <p:txBody>
          <a:bodyPr wrap="square" rtlCol="0">
            <a:spAutoFit/>
          </a:bodyPr>
          <a:lstStyle/>
          <a:p>
            <a:r>
              <a:rPr lang="pt-PT" sz="3400" i="1" dirty="0" smtClean="0"/>
              <a:t>Évora</a:t>
            </a:r>
            <a:r>
              <a:rPr lang="pt-PT" sz="3400" i="1" dirty="0"/>
              <a:t>, Portugal, </a:t>
            </a:r>
            <a:r>
              <a:rPr lang="pt-PT" sz="3400" i="1" dirty="0" smtClean="0"/>
              <a:t>27-30th</a:t>
            </a:r>
          </a:p>
          <a:p>
            <a:r>
              <a:rPr lang="pt-PT" sz="3400" i="1" dirty="0" smtClean="0"/>
              <a:t> </a:t>
            </a:r>
            <a:r>
              <a:rPr lang="pt-PT" sz="3400" i="1" dirty="0" err="1"/>
              <a:t>September</a:t>
            </a:r>
            <a:r>
              <a:rPr lang="pt-PT" sz="3400" i="1" dirty="0"/>
              <a:t> 2016</a:t>
            </a:r>
          </a:p>
          <a:p>
            <a:endParaRPr lang="pt-PT" sz="3400" i="1" dirty="0"/>
          </a:p>
        </p:txBody>
      </p:sp>
      <p:sp>
        <p:nvSpPr>
          <p:cNvPr id="84" name="CaixaDeTexto 83"/>
          <p:cNvSpPr txBox="1"/>
          <p:nvPr/>
        </p:nvSpPr>
        <p:spPr>
          <a:xfrm>
            <a:off x="431893" y="8394039"/>
            <a:ext cx="14155130" cy="83099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p>
            <a:r>
              <a:rPr lang="pt-PT" sz="4800" b="1" dirty="0" smtClean="0">
                <a:solidFill>
                  <a:schemeClr val="bg1"/>
                </a:solidFill>
                <a:effectLst>
                  <a:outerShdw blurRad="38100" dist="38100" dir="2700000" algn="tl">
                    <a:srgbClr val="000000">
                      <a:alpha val="43137"/>
                    </a:srgbClr>
                  </a:outerShdw>
                </a:effectLst>
              </a:rPr>
              <a:t>QUESTION</a:t>
            </a:r>
            <a:endParaRPr lang="pt-PT" sz="4800" b="1" dirty="0">
              <a:solidFill>
                <a:schemeClr val="bg1"/>
              </a:solidFill>
              <a:effectLst>
                <a:outerShdw blurRad="38100" dist="38100" dir="2700000" algn="tl">
                  <a:srgbClr val="000000">
                    <a:alpha val="43137"/>
                  </a:srgbClr>
                </a:outerShdw>
              </a:effectLst>
            </a:endParaRPr>
          </a:p>
        </p:txBody>
      </p:sp>
      <p:sp>
        <p:nvSpPr>
          <p:cNvPr id="85" name="Marcador de Posição do Texto 3"/>
          <p:cNvSpPr txBox="1">
            <a:spLocks/>
          </p:cNvSpPr>
          <p:nvPr/>
        </p:nvSpPr>
        <p:spPr>
          <a:xfrm>
            <a:off x="431893" y="9354497"/>
            <a:ext cx="14155130" cy="1992899"/>
          </a:xfrm>
          <a:prstGeom prst="rect">
            <a:avLst/>
          </a:prstGeom>
          <a:solidFill>
            <a:schemeClr val="accent1">
              <a:lumMod val="60000"/>
              <a:lumOff val="40000"/>
            </a:schemeClr>
          </a:solidFill>
          <a:ln>
            <a:noFill/>
          </a:ln>
        </p:spPr>
        <p:txBody>
          <a:bodyPr vert="horz" lIns="91440" tIns="45720" rIns="91440" bIns="45720" rtlCol="0">
            <a:noAutofit/>
          </a:bodyPr>
          <a:lstStyle>
            <a:lvl1pPr marL="0" indent="0" algn="l" defTabSz="3027487" rtl="0" eaLnBrk="1" latinLnBrk="0" hangingPunct="1">
              <a:lnSpc>
                <a:spcPct val="90000"/>
              </a:lnSpc>
              <a:spcBef>
                <a:spcPts val="3311"/>
              </a:spcBef>
              <a:buFont typeface="Arial" panose="020B0604020202020204" pitchFamily="34" charset="0"/>
              <a:buNone/>
              <a:defRPr sz="5297" kern="1200">
                <a:solidFill>
                  <a:schemeClr val="tx1"/>
                </a:solidFill>
                <a:latin typeface="+mn-lt"/>
                <a:ea typeface="+mn-ea"/>
                <a:cs typeface="+mn-cs"/>
              </a:defRPr>
            </a:lvl1pPr>
            <a:lvl2pPr marL="1513743" indent="0" algn="l" defTabSz="3027487" rtl="0" eaLnBrk="1" latinLnBrk="0" hangingPunct="1">
              <a:lnSpc>
                <a:spcPct val="90000"/>
              </a:lnSpc>
              <a:spcBef>
                <a:spcPts val="1655"/>
              </a:spcBef>
              <a:buFont typeface="Arial" panose="020B0604020202020204" pitchFamily="34" charset="0"/>
              <a:buNone/>
              <a:defRPr sz="4635" kern="1200">
                <a:solidFill>
                  <a:schemeClr val="tx1"/>
                </a:solidFill>
                <a:latin typeface="+mn-lt"/>
                <a:ea typeface="+mn-ea"/>
                <a:cs typeface="+mn-cs"/>
              </a:defRPr>
            </a:lvl2pPr>
            <a:lvl3pPr marL="3027487" indent="0" algn="l" defTabSz="3027487" rtl="0" eaLnBrk="1" latinLnBrk="0" hangingPunct="1">
              <a:lnSpc>
                <a:spcPct val="90000"/>
              </a:lnSpc>
              <a:spcBef>
                <a:spcPts val="1655"/>
              </a:spcBef>
              <a:buFont typeface="Arial" panose="020B0604020202020204" pitchFamily="34" charset="0"/>
              <a:buNone/>
              <a:defRPr sz="3973" kern="1200">
                <a:solidFill>
                  <a:schemeClr val="tx1"/>
                </a:solidFill>
                <a:latin typeface="+mn-lt"/>
                <a:ea typeface="+mn-ea"/>
                <a:cs typeface="+mn-cs"/>
              </a:defRPr>
            </a:lvl3pPr>
            <a:lvl4pPr marL="4541230"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4pPr>
            <a:lvl5pPr marL="6054974"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5pPr>
            <a:lvl6pPr marL="7568717"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6pPr>
            <a:lvl7pPr marL="9082461"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7pPr>
            <a:lvl8pPr marL="10596204"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8pPr>
            <a:lvl9pPr marL="12109948" indent="0" algn="l" defTabSz="3027487" rtl="0" eaLnBrk="1" latinLnBrk="0" hangingPunct="1">
              <a:lnSpc>
                <a:spcPct val="90000"/>
              </a:lnSpc>
              <a:spcBef>
                <a:spcPts val="1655"/>
              </a:spcBef>
              <a:buFont typeface="Arial" panose="020B0604020202020204" pitchFamily="34" charset="0"/>
              <a:buNone/>
              <a:defRPr sz="3311" kern="1200">
                <a:solidFill>
                  <a:schemeClr val="tx1"/>
                </a:solidFill>
                <a:latin typeface="+mn-lt"/>
                <a:ea typeface="+mn-ea"/>
                <a:cs typeface="+mn-cs"/>
              </a:defRPr>
            </a:lvl9pPr>
          </a:lstStyle>
          <a:p>
            <a:pPr algn="just"/>
            <a:r>
              <a:rPr lang="en-US" sz="4000" b="1" dirty="0" smtClean="0">
                <a:latin typeface="Verdana" panose="020B0604030504040204" pitchFamily="34" charset="0"/>
                <a:ea typeface="Verdana" panose="020B0604030504040204" pitchFamily="34" charset="0"/>
                <a:cs typeface="Verdana" panose="020B0604030504040204" pitchFamily="34" charset="0"/>
              </a:rPr>
              <a:t>It is possible to maximize success rate of cork oak transplant with specific treatments and  with adjusted ecophysiological monitoring? </a:t>
            </a:r>
            <a:endParaRPr lang="pt-PT" sz="4000" b="1" dirty="0">
              <a:latin typeface="Verdana" panose="020B0604030504040204" pitchFamily="34" charset="0"/>
              <a:ea typeface="Verdana" panose="020B0604030504040204" pitchFamily="34" charset="0"/>
              <a:cs typeface="Verdana" panose="020B0604030504040204" pitchFamily="34" charset="0"/>
            </a:endParaRPr>
          </a:p>
        </p:txBody>
      </p:sp>
      <p:pic>
        <p:nvPicPr>
          <p:cNvPr id="86" name="Imagem 85" descr="C:\Users\Cati\Desktop\feritrrega 4.jpg"/>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283461" y="32510589"/>
            <a:ext cx="4033363" cy="2667317"/>
          </a:xfrm>
          <a:prstGeom prst="rect">
            <a:avLst/>
          </a:prstGeom>
          <a:noFill/>
          <a:ln>
            <a:noFill/>
          </a:ln>
        </p:spPr>
      </p:pic>
      <p:pic>
        <p:nvPicPr>
          <p:cNvPr id="88" name="Picture 2"/>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283461" y="29850563"/>
            <a:ext cx="4033363" cy="2516032"/>
          </a:xfrm>
          <a:prstGeom prst="rect">
            <a:avLst/>
          </a:prstGeom>
          <a:noFill/>
          <a:ln w="9525">
            <a:noFill/>
            <a:miter lim="800000"/>
            <a:headEnd/>
            <a:tailEnd/>
          </a:ln>
          <a:effectLst/>
        </p:spPr>
      </p:pic>
      <p:pic>
        <p:nvPicPr>
          <p:cNvPr id="69" name="Imagem 68" descr="Imagem8.jpg"/>
          <p:cNvPicPr>
            <a:picLocks noChangeAspect="1"/>
          </p:cNvPicPr>
          <p:nvPr/>
        </p:nvPicPr>
        <p:blipFill>
          <a:blip r:embed="rId21" cstate="print"/>
          <a:stretch>
            <a:fillRect/>
          </a:stretch>
        </p:blipFill>
        <p:spPr>
          <a:xfrm>
            <a:off x="10283462" y="35294256"/>
            <a:ext cx="4084553" cy="2727864"/>
          </a:xfrm>
          <a:prstGeom prst="rect">
            <a:avLst/>
          </a:prstGeom>
        </p:spPr>
      </p:pic>
      <p:sp>
        <p:nvSpPr>
          <p:cNvPr id="92" name="CaixaDeTexto 91"/>
          <p:cNvSpPr txBox="1"/>
          <p:nvPr/>
        </p:nvSpPr>
        <p:spPr>
          <a:xfrm>
            <a:off x="20783999" y="29071303"/>
            <a:ext cx="10294155" cy="553998"/>
          </a:xfrm>
          <a:prstGeom prst="rect">
            <a:avLst/>
          </a:prstGeom>
          <a:noFill/>
        </p:spPr>
        <p:txBody>
          <a:bodyPr wrap="square" rtlCol="0">
            <a:spAutoFit/>
          </a:bodyPr>
          <a:lstStyle/>
          <a:p>
            <a:r>
              <a:rPr lang="pt-PT" sz="3000" b="1" dirty="0" smtClean="0">
                <a:latin typeface="Verdana" panose="020B0604030504040204" pitchFamily="34" charset="0"/>
                <a:ea typeface="Verdana" panose="020B0604030504040204" pitchFamily="34" charset="0"/>
                <a:cs typeface="Verdana" panose="020B0604030504040204" pitchFamily="34" charset="0"/>
              </a:rPr>
              <a:t>Cork </a:t>
            </a:r>
            <a:r>
              <a:rPr lang="pt-PT" sz="3000" b="1" dirty="0" err="1" smtClean="0">
                <a:latin typeface="Verdana" panose="020B0604030504040204" pitchFamily="34" charset="0"/>
                <a:ea typeface="Verdana" panose="020B0604030504040204" pitchFamily="34" charset="0"/>
                <a:cs typeface="Verdana" panose="020B0604030504040204" pitchFamily="34" charset="0"/>
              </a:rPr>
              <a:t>oak</a:t>
            </a:r>
            <a:r>
              <a:rPr lang="pt-PT" sz="3000" b="1" dirty="0" smtClean="0">
                <a:latin typeface="Verdana" panose="020B0604030504040204" pitchFamily="34" charset="0"/>
                <a:ea typeface="Verdana" panose="020B0604030504040204" pitchFamily="34" charset="0"/>
                <a:cs typeface="Verdana" panose="020B0604030504040204" pitchFamily="34" charset="0"/>
              </a:rPr>
              <a:t> </a:t>
            </a:r>
            <a:r>
              <a:rPr lang="pt-PT" sz="3000" b="1" dirty="0" err="1" smtClean="0">
                <a:latin typeface="Verdana" panose="020B0604030504040204" pitchFamily="34" charset="0"/>
                <a:ea typeface="Verdana" panose="020B0604030504040204" pitchFamily="34" charset="0"/>
                <a:cs typeface="Verdana" panose="020B0604030504040204" pitchFamily="34" charset="0"/>
              </a:rPr>
              <a:t>transplant</a:t>
            </a:r>
            <a:r>
              <a:rPr lang="pt-PT" sz="3000" b="1" dirty="0" smtClean="0">
                <a:latin typeface="Verdana" panose="020B0604030504040204" pitchFamily="34" charset="0"/>
                <a:ea typeface="Verdana" panose="020B0604030504040204" pitchFamily="34" charset="0"/>
                <a:cs typeface="Verdana" panose="020B0604030504040204" pitchFamily="34" charset="0"/>
              </a:rPr>
              <a:t> </a:t>
            </a:r>
            <a:r>
              <a:rPr lang="pt-PT" sz="3000" b="1" dirty="0" err="1" smtClean="0">
                <a:latin typeface="Verdana" panose="020B0604030504040204" pitchFamily="34" charset="0"/>
                <a:ea typeface="Verdana" panose="020B0604030504040204" pitchFamily="34" charset="0"/>
                <a:cs typeface="Verdana" panose="020B0604030504040204" pitchFamily="34" charset="0"/>
              </a:rPr>
              <a:t>insuccess</a:t>
            </a:r>
            <a:endParaRPr lang="pt-PT" sz="3000" b="1" dirty="0">
              <a:latin typeface="Verdana" panose="020B0604030504040204" pitchFamily="34" charset="0"/>
              <a:ea typeface="Verdana" panose="020B0604030504040204" pitchFamily="34" charset="0"/>
              <a:cs typeface="Verdana" panose="020B0604030504040204" pitchFamily="34" charset="0"/>
            </a:endParaRPr>
          </a:p>
        </p:txBody>
      </p:sp>
      <p:sp>
        <p:nvSpPr>
          <p:cNvPr id="93" name="CaixaDeTexto 92"/>
          <p:cNvSpPr txBox="1"/>
          <p:nvPr/>
        </p:nvSpPr>
        <p:spPr>
          <a:xfrm>
            <a:off x="20781928" y="24941554"/>
            <a:ext cx="10294155" cy="553998"/>
          </a:xfrm>
          <a:prstGeom prst="rect">
            <a:avLst/>
          </a:prstGeom>
          <a:noFill/>
        </p:spPr>
        <p:txBody>
          <a:bodyPr wrap="square" rtlCol="0">
            <a:spAutoFit/>
          </a:bodyPr>
          <a:lstStyle/>
          <a:p>
            <a:r>
              <a:rPr lang="pt-PT" sz="3000" b="1" dirty="0" smtClean="0">
                <a:latin typeface="Verdana" panose="020B0604030504040204" pitchFamily="34" charset="0"/>
                <a:ea typeface="Verdana" panose="020B0604030504040204" pitchFamily="34" charset="0"/>
                <a:cs typeface="Verdana" panose="020B0604030504040204" pitchFamily="34" charset="0"/>
              </a:rPr>
              <a:t>Cork </a:t>
            </a:r>
            <a:r>
              <a:rPr lang="pt-PT" sz="3000" b="1" dirty="0" err="1" smtClean="0">
                <a:latin typeface="Verdana" panose="020B0604030504040204" pitchFamily="34" charset="0"/>
                <a:ea typeface="Verdana" panose="020B0604030504040204" pitchFamily="34" charset="0"/>
                <a:cs typeface="Verdana" panose="020B0604030504040204" pitchFamily="34" charset="0"/>
              </a:rPr>
              <a:t>oak</a:t>
            </a:r>
            <a:r>
              <a:rPr lang="pt-PT" sz="3000" b="1" dirty="0" smtClean="0">
                <a:latin typeface="Verdana" panose="020B0604030504040204" pitchFamily="34" charset="0"/>
                <a:ea typeface="Verdana" panose="020B0604030504040204" pitchFamily="34" charset="0"/>
                <a:cs typeface="Verdana" panose="020B0604030504040204" pitchFamily="34" charset="0"/>
              </a:rPr>
              <a:t> </a:t>
            </a:r>
            <a:r>
              <a:rPr lang="pt-PT" sz="3000" b="1" dirty="0" err="1" smtClean="0">
                <a:latin typeface="Verdana" panose="020B0604030504040204" pitchFamily="34" charset="0"/>
                <a:ea typeface="Verdana" panose="020B0604030504040204" pitchFamily="34" charset="0"/>
                <a:cs typeface="Verdana" panose="020B0604030504040204" pitchFamily="34" charset="0"/>
              </a:rPr>
              <a:t>transplant</a:t>
            </a:r>
            <a:r>
              <a:rPr lang="pt-PT" sz="3000" b="1" dirty="0" smtClean="0">
                <a:latin typeface="Verdana" panose="020B0604030504040204" pitchFamily="34" charset="0"/>
                <a:ea typeface="Verdana" panose="020B0604030504040204" pitchFamily="34" charset="0"/>
                <a:cs typeface="Verdana" panose="020B0604030504040204" pitchFamily="34" charset="0"/>
              </a:rPr>
              <a:t> </a:t>
            </a:r>
            <a:r>
              <a:rPr lang="pt-PT" sz="3000" b="1" dirty="0" err="1" smtClean="0">
                <a:latin typeface="Verdana" panose="020B0604030504040204" pitchFamily="34" charset="0"/>
                <a:ea typeface="Verdana" panose="020B0604030504040204" pitchFamily="34" charset="0"/>
                <a:cs typeface="Verdana" panose="020B0604030504040204" pitchFamily="34" charset="0"/>
              </a:rPr>
              <a:t>success</a:t>
            </a:r>
            <a:endParaRPr lang="pt-PT" sz="3000" b="1" dirty="0">
              <a:latin typeface="Verdana" panose="020B0604030504040204" pitchFamily="34" charset="0"/>
              <a:ea typeface="Verdana" panose="020B0604030504040204" pitchFamily="34" charset="0"/>
              <a:cs typeface="Verdana" panose="020B0604030504040204" pitchFamily="34" charset="0"/>
            </a:endParaRPr>
          </a:p>
        </p:txBody>
      </p:sp>
      <p:pic>
        <p:nvPicPr>
          <p:cNvPr id="94" name="Imagem 93" descr="C:\Users\Cati\Desktop\raiz.jpg"/>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4197214" y="10527327"/>
            <a:ext cx="2654859" cy="3236861"/>
          </a:xfrm>
          <a:prstGeom prst="rect">
            <a:avLst/>
          </a:prstGeom>
          <a:noFill/>
          <a:ln>
            <a:noFill/>
          </a:ln>
        </p:spPr>
      </p:pic>
      <p:grpSp>
        <p:nvGrpSpPr>
          <p:cNvPr id="54" name="Grupo 53"/>
          <p:cNvGrpSpPr/>
          <p:nvPr/>
        </p:nvGrpSpPr>
        <p:grpSpPr>
          <a:xfrm>
            <a:off x="26154503" y="25654293"/>
            <a:ext cx="3748463" cy="3160648"/>
            <a:chOff x="179512" y="2067694"/>
            <a:chExt cx="3168352" cy="2524539"/>
          </a:xfrm>
        </p:grpSpPr>
        <p:graphicFrame>
          <p:nvGraphicFramePr>
            <p:cNvPr id="55" name="Gráfico 54"/>
            <p:cNvGraphicFramePr/>
            <p:nvPr>
              <p:extLst>
                <p:ext uri="{D42A27DB-BD31-4B8C-83A1-F6EECF244321}">
                  <p14:modId xmlns:p14="http://schemas.microsoft.com/office/powerpoint/2010/main" val="3821558023"/>
                </p:ext>
              </p:extLst>
            </p:nvPr>
          </p:nvGraphicFramePr>
          <p:xfrm>
            <a:off x="179512" y="2067694"/>
            <a:ext cx="3168352" cy="2524539"/>
          </p:xfrm>
          <a:graphic>
            <a:graphicData uri="http://schemas.openxmlformats.org/drawingml/2006/chart">
              <c:chart xmlns:c="http://schemas.openxmlformats.org/drawingml/2006/chart" xmlns:r="http://schemas.openxmlformats.org/officeDocument/2006/relationships" r:id="rId23"/>
            </a:graphicData>
          </a:graphic>
        </p:graphicFrame>
        <p:sp>
          <p:nvSpPr>
            <p:cNvPr id="67" name="Rectângulo 18"/>
            <p:cNvSpPr/>
            <p:nvPr/>
          </p:nvSpPr>
          <p:spPr>
            <a:xfrm>
              <a:off x="2249142" y="2333305"/>
              <a:ext cx="993407" cy="2025832"/>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68" name="Grupo 67"/>
          <p:cNvGrpSpPr/>
          <p:nvPr/>
        </p:nvGrpSpPr>
        <p:grpSpPr>
          <a:xfrm>
            <a:off x="26292835" y="29678590"/>
            <a:ext cx="3456421" cy="2954976"/>
            <a:chOff x="5766865" y="1850000"/>
            <a:chExt cx="3086287" cy="2524539"/>
          </a:xfrm>
        </p:grpSpPr>
        <p:graphicFrame>
          <p:nvGraphicFramePr>
            <p:cNvPr id="83" name="Gráfico 82"/>
            <p:cNvGraphicFramePr/>
            <p:nvPr>
              <p:extLst>
                <p:ext uri="{D42A27DB-BD31-4B8C-83A1-F6EECF244321}">
                  <p14:modId xmlns:p14="http://schemas.microsoft.com/office/powerpoint/2010/main" val="2339909431"/>
                </p:ext>
              </p:extLst>
            </p:nvPr>
          </p:nvGraphicFramePr>
          <p:xfrm>
            <a:off x="5766865" y="1850000"/>
            <a:ext cx="3086287" cy="2524539"/>
          </p:xfrm>
          <a:graphic>
            <a:graphicData uri="http://schemas.openxmlformats.org/drawingml/2006/chart">
              <c:chart xmlns:c="http://schemas.openxmlformats.org/drawingml/2006/chart" xmlns:r="http://schemas.openxmlformats.org/officeDocument/2006/relationships" r:id="rId24"/>
            </a:graphicData>
          </a:graphic>
        </p:graphicFrame>
        <p:sp>
          <p:nvSpPr>
            <p:cNvPr id="87" name="Rectângulo 28"/>
            <p:cNvSpPr/>
            <p:nvPr/>
          </p:nvSpPr>
          <p:spPr>
            <a:xfrm>
              <a:off x="7829710" y="2122515"/>
              <a:ext cx="904818" cy="2016224"/>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89" name="CaixaDeTexto 88"/>
          <p:cNvSpPr txBox="1"/>
          <p:nvPr/>
        </p:nvSpPr>
        <p:spPr>
          <a:xfrm>
            <a:off x="28564353" y="26002872"/>
            <a:ext cx="851709" cy="307777"/>
          </a:xfrm>
          <a:prstGeom prst="rect">
            <a:avLst/>
          </a:prstGeom>
          <a:noFill/>
        </p:spPr>
        <p:txBody>
          <a:bodyPr wrap="none" rtlCol="0">
            <a:spAutoFit/>
          </a:bodyPr>
          <a:lstStyle/>
          <a:p>
            <a:r>
              <a:rPr lang="pt-PT" sz="1400" dirty="0" err="1" smtClean="0"/>
              <a:t>Recovery</a:t>
            </a:r>
            <a:endParaRPr lang="pt-PT" sz="1400" dirty="0"/>
          </a:p>
        </p:txBody>
      </p:sp>
      <p:sp>
        <p:nvSpPr>
          <p:cNvPr id="5" name="CaixaDeTexto 4"/>
          <p:cNvSpPr txBox="1"/>
          <p:nvPr/>
        </p:nvSpPr>
        <p:spPr>
          <a:xfrm>
            <a:off x="336885" y="38496996"/>
            <a:ext cx="29489218" cy="2554545"/>
          </a:xfrm>
          <a:prstGeom prst="rect">
            <a:avLst/>
          </a:prstGeom>
          <a:solidFill>
            <a:schemeClr val="accent5">
              <a:lumMod val="40000"/>
              <a:lumOff val="60000"/>
            </a:schemeClr>
          </a:solidFill>
        </p:spPr>
        <p:txBody>
          <a:bodyPr wrap="square" rtlCol="0">
            <a:spAutoFit/>
          </a:bodyPr>
          <a:lstStyle/>
          <a:p>
            <a:r>
              <a:rPr lang="pt-PT" sz="2000" dirty="0"/>
              <a:t> </a:t>
            </a:r>
          </a:p>
          <a:p>
            <a:r>
              <a:rPr lang="en-US" sz="2000" dirty="0" err="1"/>
              <a:t>Abou</a:t>
            </a:r>
            <a:r>
              <a:rPr lang="en-US" sz="2000" dirty="0"/>
              <a:t>-Khaled, A., Hagan, R.M., Davenport, D.C., 1970. Effects of kaolinite as a reflective </a:t>
            </a:r>
            <a:r>
              <a:rPr lang="en-US" sz="2000" dirty="0" err="1"/>
              <a:t>antitranspirant</a:t>
            </a:r>
            <a:r>
              <a:rPr lang="en-US" sz="2000" dirty="0"/>
              <a:t> on leaf temperature, transpiration, photosynthesis, and water-use efficiency. </a:t>
            </a:r>
            <a:r>
              <a:rPr lang="pt-PT" sz="2000" dirty="0" err="1"/>
              <a:t>Water</a:t>
            </a:r>
            <a:r>
              <a:rPr lang="pt-PT" sz="2000" dirty="0"/>
              <a:t> </a:t>
            </a:r>
            <a:r>
              <a:rPr lang="pt-PT" sz="2000" dirty="0" err="1"/>
              <a:t>Resour</a:t>
            </a:r>
            <a:r>
              <a:rPr lang="pt-PT" sz="2000" dirty="0"/>
              <a:t>. </a:t>
            </a:r>
            <a:r>
              <a:rPr lang="pt-PT" sz="2000" dirty="0" err="1"/>
              <a:t>Res</a:t>
            </a:r>
            <a:r>
              <a:rPr lang="pt-PT" sz="2000" dirty="0"/>
              <a:t>. 6, 280–289. </a:t>
            </a:r>
            <a:r>
              <a:rPr lang="pt-PT" sz="2000" u="sng" dirty="0"/>
              <a:t>http://doi:10.1029/WR006i001p00280</a:t>
            </a:r>
            <a:endParaRPr lang="pt-PT" sz="2000" dirty="0"/>
          </a:p>
          <a:p>
            <a:r>
              <a:rPr lang="pt-PT" sz="2000" dirty="0" err="1"/>
              <a:t>Besson</a:t>
            </a:r>
            <a:r>
              <a:rPr lang="pt-PT" sz="2000" dirty="0"/>
              <a:t>, C.K., Lobo-do-Vale, R., Rodrigues, M.L., Almeida, P., Herd, A., Grant, O.M., David, T.S., Schmidt, M., </a:t>
            </a:r>
            <a:r>
              <a:rPr lang="pt-PT" sz="2000" dirty="0" err="1"/>
              <a:t>Otieno</a:t>
            </a:r>
            <a:r>
              <a:rPr lang="pt-PT" sz="2000" dirty="0"/>
              <a:t>, D., </a:t>
            </a:r>
            <a:r>
              <a:rPr lang="pt-PT" sz="2000" dirty="0" err="1"/>
              <a:t>Keenan</a:t>
            </a:r>
            <a:r>
              <a:rPr lang="pt-PT" sz="2000" dirty="0"/>
              <a:t>, T.F., Gouveia, C., </a:t>
            </a:r>
            <a:r>
              <a:rPr lang="pt-PT" sz="2000" dirty="0" err="1"/>
              <a:t>Mériaux</a:t>
            </a:r>
            <a:r>
              <a:rPr lang="pt-PT" sz="2000" dirty="0"/>
              <a:t>, C., Chaves, M.M., Pereira, J.S., 2014. </a:t>
            </a:r>
            <a:r>
              <a:rPr lang="en-US" sz="2000" dirty="0"/>
              <a:t>Cork oak physiological responses to manipulated water availability in a Mediterranean  </a:t>
            </a:r>
            <a:r>
              <a:rPr lang="en-US" sz="2000" dirty="0" smtClean="0"/>
              <a:t>woodland</a:t>
            </a:r>
            <a:r>
              <a:rPr lang="en-US" sz="2000" dirty="0"/>
              <a:t>. Agricultural and Forest Meteorology 184, 230–242. </a:t>
            </a:r>
            <a:r>
              <a:rPr lang="en-US" sz="2000" u="sng" dirty="0"/>
              <a:t>http://doi:10.1016/j.agrformet.2013.10.004</a:t>
            </a:r>
            <a:endParaRPr lang="pt-PT" sz="2000" dirty="0"/>
          </a:p>
          <a:p>
            <a:r>
              <a:rPr lang="en-US" sz="2000" dirty="0" err="1" smtClean="0"/>
              <a:t>Bugalho</a:t>
            </a:r>
            <a:r>
              <a:rPr lang="en-US" sz="2000" dirty="0"/>
              <a:t>, M.N., </a:t>
            </a:r>
            <a:r>
              <a:rPr lang="en-US" sz="2000" dirty="0" err="1"/>
              <a:t>Caldeira</a:t>
            </a:r>
            <a:r>
              <a:rPr lang="en-US" sz="2000" dirty="0"/>
              <a:t>, M.C., Pereira, J.S., Aronson, J., </a:t>
            </a:r>
            <a:r>
              <a:rPr lang="en-US" sz="2000" dirty="0" err="1"/>
              <a:t>Pausas</a:t>
            </a:r>
            <a:r>
              <a:rPr lang="en-US" sz="2000" dirty="0"/>
              <a:t>, J.G., 2011. </a:t>
            </a:r>
            <a:r>
              <a:rPr lang="en-US" sz="2000" dirty="0" err="1"/>
              <a:t>Mediter-ranean</a:t>
            </a:r>
            <a:r>
              <a:rPr lang="en-US" sz="2000" dirty="0"/>
              <a:t> cork oak savannas require human use to sustain biodiversity and ecosystem services. Front. Ecol. Environ. </a:t>
            </a:r>
            <a:r>
              <a:rPr lang="pt-PT" sz="2000" dirty="0"/>
              <a:t>9 (5), 278–286.</a:t>
            </a:r>
          </a:p>
          <a:p>
            <a:r>
              <a:rPr lang="pt-PT" sz="2000" dirty="0" smtClean="0"/>
              <a:t>Dinis</a:t>
            </a:r>
            <a:r>
              <a:rPr lang="pt-PT" sz="2000" dirty="0"/>
              <a:t>, C., Surovy, P., Ribeiro, N., Machado, R., &amp; Oliveira, M., 2015. </a:t>
            </a:r>
            <a:r>
              <a:rPr lang="en-US" sz="2000" dirty="0"/>
              <a:t>Cork Oak Seedling Growth under Different Soil Conditions from </a:t>
            </a:r>
            <a:r>
              <a:rPr lang="en-US" sz="2000" dirty="0" err="1"/>
              <a:t>Fertilisation</a:t>
            </a:r>
            <a:r>
              <a:rPr lang="en-US" sz="2000" dirty="0"/>
              <a:t>, Mycorrhizal Fungi and Amino Acid Application. Journal Of Agricultural Science, 8(1), p55. </a:t>
            </a:r>
            <a:r>
              <a:rPr lang="en-US" sz="2000" dirty="0" err="1"/>
              <a:t>doi:</a:t>
            </a:r>
            <a:r>
              <a:rPr lang="en-US" sz="2000" u="sng" dirty="0" err="1">
                <a:hlinkClick r:id="rId25"/>
              </a:rPr>
              <a:t>http</a:t>
            </a:r>
            <a:r>
              <a:rPr lang="en-US" sz="2000" u="sng" dirty="0">
                <a:hlinkClick r:id="rId25"/>
              </a:rPr>
              <a:t>://dx.doi.org/10.5539/jas.v8n1p55</a:t>
            </a:r>
            <a:r>
              <a:rPr lang="en-US" sz="2000" dirty="0"/>
              <a:t> </a:t>
            </a:r>
            <a:endParaRPr lang="pt-PT" sz="2000" dirty="0"/>
          </a:p>
          <a:p>
            <a:r>
              <a:rPr lang="en-US" sz="2000" dirty="0" err="1" smtClean="0"/>
              <a:t>Dinis</a:t>
            </a:r>
            <a:r>
              <a:rPr lang="en-US" sz="2000" dirty="0" smtClean="0"/>
              <a:t> </a:t>
            </a:r>
            <a:r>
              <a:rPr lang="en-US" sz="2000" dirty="0"/>
              <a:t>C. 2014, Cork Oak (</a:t>
            </a:r>
            <a:r>
              <a:rPr lang="en-US" sz="2000" dirty="0" err="1"/>
              <a:t>Quercus</a:t>
            </a:r>
            <a:r>
              <a:rPr lang="en-US" sz="2000" dirty="0"/>
              <a:t> </a:t>
            </a:r>
            <a:r>
              <a:rPr lang="en-US" sz="2000" dirty="0" err="1"/>
              <a:t>suber</a:t>
            </a:r>
            <a:r>
              <a:rPr lang="en-US" sz="2000" dirty="0"/>
              <a:t> L.): A Structural-Functional3D Approach. </a:t>
            </a:r>
            <a:r>
              <a:rPr lang="es-ES_tradnl" sz="2000" dirty="0"/>
              <a:t>Doctoral Tesis. </a:t>
            </a:r>
            <a:r>
              <a:rPr lang="es-ES_tradnl" sz="2000" dirty="0" err="1"/>
              <a:t>Universidade</a:t>
            </a:r>
            <a:r>
              <a:rPr lang="es-ES_tradnl" sz="2000" dirty="0"/>
              <a:t> de Évora. Portugal.</a:t>
            </a:r>
            <a:endParaRPr lang="pt-PT" sz="2000" dirty="0"/>
          </a:p>
          <a:p>
            <a:r>
              <a:rPr lang="es-ES_tradnl" sz="2000" dirty="0" err="1" smtClean="0"/>
              <a:t>Granier</a:t>
            </a:r>
            <a:r>
              <a:rPr lang="es-ES_tradnl" sz="2000" dirty="0"/>
              <a:t>, A. 1985. Une </a:t>
            </a:r>
            <a:r>
              <a:rPr lang="es-ES_tradnl" sz="2000" dirty="0" err="1"/>
              <a:t>nouvelle</a:t>
            </a:r>
            <a:r>
              <a:rPr lang="es-ES_tradnl" sz="2000" dirty="0"/>
              <a:t> </a:t>
            </a:r>
            <a:r>
              <a:rPr lang="es-ES_tradnl" sz="2000" dirty="0" err="1"/>
              <a:t>methode</a:t>
            </a:r>
            <a:r>
              <a:rPr lang="es-ES_tradnl" sz="2000" dirty="0"/>
              <a:t> </a:t>
            </a:r>
            <a:r>
              <a:rPr lang="es-ES_tradnl" sz="2000" dirty="0" err="1"/>
              <a:t>pour</a:t>
            </a:r>
            <a:r>
              <a:rPr lang="es-ES_tradnl" sz="2000" dirty="0"/>
              <a:t> la mesure du flux de </a:t>
            </a:r>
            <a:r>
              <a:rPr lang="es-ES_tradnl" sz="2000" dirty="0" err="1"/>
              <a:t>seve</a:t>
            </a:r>
            <a:r>
              <a:rPr lang="es-ES_tradnl" sz="2000" dirty="0"/>
              <a:t> </a:t>
            </a:r>
            <a:r>
              <a:rPr lang="es-ES_tradnl" sz="2000" dirty="0" err="1"/>
              <a:t>brute</a:t>
            </a:r>
            <a:r>
              <a:rPr lang="es-ES_tradnl" sz="2000" dirty="0"/>
              <a:t> le </a:t>
            </a:r>
            <a:r>
              <a:rPr lang="es-ES_tradnl" sz="2000" dirty="0" err="1"/>
              <a:t>tronc</a:t>
            </a:r>
            <a:r>
              <a:rPr lang="es-ES_tradnl" sz="2000" dirty="0"/>
              <a:t> des </a:t>
            </a:r>
            <a:r>
              <a:rPr lang="es-ES_tradnl" sz="2000" dirty="0" err="1"/>
              <a:t>arbres</a:t>
            </a:r>
            <a:r>
              <a:rPr lang="es-ES_tradnl" sz="2000" dirty="0"/>
              <a:t>. </a:t>
            </a:r>
            <a:r>
              <a:rPr lang="en-US" sz="2000" dirty="0"/>
              <a:t>Ann. For. Sci. 42:193-200</a:t>
            </a:r>
            <a:r>
              <a:rPr lang="en-US" sz="2000" dirty="0" smtClean="0"/>
              <a:t>.</a:t>
            </a:r>
            <a:endParaRPr lang="pt-PT" sz="2000" dirty="0"/>
          </a:p>
        </p:txBody>
      </p:sp>
      <p:sp>
        <p:nvSpPr>
          <p:cNvPr id="81" name="CaixaDeTexto 80"/>
          <p:cNvSpPr txBox="1"/>
          <p:nvPr/>
        </p:nvSpPr>
        <p:spPr>
          <a:xfrm>
            <a:off x="336885" y="38183787"/>
            <a:ext cx="29441483" cy="61555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wrap="square" rtlCol="0">
            <a:spAutoFit/>
          </a:bodyPr>
          <a:lstStyle>
            <a:defPPr>
              <a:defRPr lang="pt-PT"/>
            </a:defPPr>
            <a:lvl1pPr algn="ctr">
              <a:defRPr sz="4400">
                <a:solidFill>
                  <a:schemeClr val="bg1"/>
                </a:solidFill>
              </a:defRPr>
            </a:lvl1pPr>
          </a:lstStyle>
          <a:p>
            <a:pPr algn="l"/>
            <a:r>
              <a:rPr lang="pt-PT" sz="3400" dirty="0" err="1"/>
              <a:t>References</a:t>
            </a:r>
            <a:endParaRPr lang="pt-PT" sz="3400" dirty="0"/>
          </a:p>
        </p:txBody>
      </p:sp>
      <p:pic>
        <p:nvPicPr>
          <p:cNvPr id="19" name="Imagem 18"/>
          <p:cNvPicPr>
            <a:picLocks noChangeAspect="1"/>
          </p:cNvPicPr>
          <p:nvPr/>
        </p:nvPicPr>
        <p:blipFill>
          <a:blip r:embed="rId26"/>
          <a:stretch>
            <a:fillRect/>
          </a:stretch>
        </p:blipFill>
        <p:spPr>
          <a:xfrm>
            <a:off x="15394103" y="25618277"/>
            <a:ext cx="10659073" cy="3142318"/>
          </a:xfrm>
          <a:prstGeom prst="rect">
            <a:avLst/>
          </a:prstGeom>
        </p:spPr>
      </p:pic>
      <p:pic>
        <p:nvPicPr>
          <p:cNvPr id="21" name="Imagem 20"/>
          <p:cNvPicPr>
            <a:picLocks noChangeAspect="1"/>
          </p:cNvPicPr>
          <p:nvPr/>
        </p:nvPicPr>
        <p:blipFill>
          <a:blip r:embed="rId27"/>
          <a:stretch>
            <a:fillRect/>
          </a:stretch>
        </p:blipFill>
        <p:spPr>
          <a:xfrm>
            <a:off x="15410526" y="29621550"/>
            <a:ext cx="10626225" cy="2998717"/>
          </a:xfrm>
          <a:prstGeom prst="rect">
            <a:avLst/>
          </a:prstGeom>
        </p:spPr>
      </p:pic>
    </p:spTree>
    <p:extLst>
      <p:ext uri="{BB962C8B-B14F-4D97-AF65-F5344CB8AC3E}">
        <p14:creationId xmlns:p14="http://schemas.microsoft.com/office/powerpoint/2010/main" val="4088795857"/>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1712</TotalTime>
  <Words>599</Words>
  <Application>Microsoft Office PowerPoint</Application>
  <PresentationFormat>Personalizados</PresentationFormat>
  <Paragraphs>60</Paragraphs>
  <Slides>1</Slides>
  <Notes>0</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1</vt:i4>
      </vt:variant>
    </vt:vector>
  </HeadingPairs>
  <TitlesOfParts>
    <vt:vector size="9" baseType="lpstr">
      <vt:lpstr>Aharoni</vt:lpstr>
      <vt:lpstr>Arial</vt:lpstr>
      <vt:lpstr>Calibri</vt:lpstr>
      <vt:lpstr>Calibri Light</vt:lpstr>
      <vt:lpstr>Times New Roman</vt:lpstr>
      <vt:lpstr>Verdana</vt:lpstr>
      <vt:lpstr>Wingdings</vt:lpstr>
      <vt:lpstr>Tema do Office</vt:lpstr>
      <vt:lpstr>Cork Oak Transplant: A New Reality?  A Physiological Approach to Maximize Success Rate Dinis C*.(1), Valverde P.(1), Camilo-Alves C.(1), Ribeiro N.A. (1) , Vaz M.(1),  1) ICAAM - Instituto de Ciências Agrárias e Ambientais Mediterrânicas, Departamento de Fitotecnia, Universidade de Évora, Pólo da Mitra, Ap. 94, 7002-554 Évora, Portugal;    * cd@uevora.pt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Cati</dc:creator>
  <cp:lastModifiedBy>Nuno Sousa</cp:lastModifiedBy>
  <cp:revision>66</cp:revision>
  <dcterms:created xsi:type="dcterms:W3CDTF">2016-06-07T11:17:59Z</dcterms:created>
  <dcterms:modified xsi:type="dcterms:W3CDTF">2016-09-14T08:07:33Z</dcterms:modified>
</cp:coreProperties>
</file>