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87" r:id="rId6"/>
    <p:sldId id="288" r:id="rId7"/>
    <p:sldId id="290" r:id="rId8"/>
    <p:sldId id="289" r:id="rId9"/>
    <p:sldId id="292" r:id="rId10"/>
    <p:sldId id="293" r:id="rId11"/>
    <p:sldId id="297" r:id="rId12"/>
    <p:sldId id="262" r:id="rId13"/>
    <p:sldId id="263" r:id="rId14"/>
    <p:sldId id="264" r:id="rId15"/>
    <p:sldId id="266" r:id="rId16"/>
    <p:sldId id="296" r:id="rId17"/>
    <p:sldId id="267" r:id="rId18"/>
    <p:sldId id="269" r:id="rId19"/>
    <p:sldId id="270" r:id="rId20"/>
    <p:sldId id="272" r:id="rId21"/>
    <p:sldId id="273" r:id="rId22"/>
    <p:sldId id="274" r:id="rId23"/>
    <p:sldId id="298" r:id="rId24"/>
    <p:sldId id="275" r:id="rId25"/>
    <p:sldId id="276" r:id="rId26"/>
    <p:sldId id="277" r:id="rId27"/>
    <p:sldId id="278" r:id="rId28"/>
    <p:sldId id="280" r:id="rId29"/>
    <p:sldId id="294" r:id="rId30"/>
    <p:sldId id="283" r:id="rId31"/>
    <p:sldId id="284" r:id="rId32"/>
    <p:sldId id="295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casuistic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casuistic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analise%20anos-%20corrigido%20-%20C&#243;p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analise%20anos-%20corrigido%20-%20C&#243;p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analise%20anos-%20corrigido%20-%20C&#243;p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analise%20anos-%20corrigid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&#226;nia\Desktop\relatorio\Relat&#243;rio%20pecuarias%20corrigido\analise%20anos-%20corrigi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>
        <c:manualLayout>
          <c:xMode val="edge"/>
          <c:yMode val="edge"/>
          <c:x val="0.46391800681272238"/>
          <c:y val="3.6544850498338874E-2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0.18098531127545106"/>
          <c:y val="0.305648336353328"/>
          <c:w val="0.44215398830584995"/>
          <c:h val="0.50830647241368765"/>
        </c:manualLayout>
      </c:layout>
      <c:pie3DChart>
        <c:varyColors val="1"/>
        <c:ser>
          <c:idx val="0"/>
          <c:order val="0"/>
          <c:tx>
            <c:v>Casuística</c:v>
          </c:tx>
          <c:explosion val="25"/>
          <c:dLbls>
            <c:numFmt formatCode="0%" sourceLinked="0"/>
            <c:showPercent val="1"/>
            <c:showLeaderLines val="1"/>
          </c:dLbls>
          <c:cat>
            <c:strRef>
              <c:f>Sheet1!$A$3:$A$7</c:f>
              <c:strCache>
                <c:ptCount val="5"/>
                <c:pt idx="0">
                  <c:v>Inspecção</c:v>
                </c:pt>
                <c:pt idx="1">
                  <c:v>Medicina Interna</c:v>
                </c:pt>
                <c:pt idx="2">
                  <c:v>Reprodução e Obstetricia</c:v>
                </c:pt>
                <c:pt idx="3">
                  <c:v>Cirurgia</c:v>
                </c:pt>
                <c:pt idx="4">
                  <c:v>Saneamento e Profilaxia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</c:v>
                </c:pt>
                <c:pt idx="1">
                  <c:v>236</c:v>
                </c:pt>
                <c:pt idx="2">
                  <c:v>94</c:v>
                </c:pt>
                <c:pt idx="3">
                  <c:v>17</c:v>
                </c:pt>
                <c:pt idx="4">
                  <c:v>96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012302585888388"/>
          <c:y val="0.18604720921512838"/>
          <c:w val="0.19129462769043987"/>
          <c:h val="0.67552672195045349"/>
        </c:manualLayout>
      </c:layout>
      <c:txPr>
        <a:bodyPr/>
        <a:lstStyle/>
        <a:p>
          <a:pPr>
            <a:defRPr sz="900" baseline="0"/>
          </a:pPr>
          <a:endParaRPr lang="pt-PT"/>
        </a:p>
      </c:txPr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>
        <c:manualLayout>
          <c:xMode val="edge"/>
          <c:yMode val="edge"/>
          <c:x val="0.45954760509305281"/>
          <c:y val="3.6544850498338874E-2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0.13915879595026159"/>
          <c:y val="0.31561512993006896"/>
          <c:w val="0.6003245732272916"/>
          <c:h val="0.48837288526021355"/>
        </c:manualLayout>
      </c:layout>
      <c:pie3DChart>
        <c:varyColors val="1"/>
        <c:ser>
          <c:idx val="0"/>
          <c:order val="0"/>
          <c:tx>
            <c:v>Espécie</c:v>
          </c:tx>
          <c:explosion val="5"/>
          <c:dLbls>
            <c:numFmt formatCode="0%" sourceLinked="0"/>
            <c:showPercent val="1"/>
            <c:showLeaderLines val="1"/>
          </c:dLbls>
          <c:cat>
            <c:strRef>
              <c:f>Sheet1!$A$10:$A$13</c:f>
              <c:strCache>
                <c:ptCount val="4"/>
                <c:pt idx="0">
                  <c:v>Bovinos</c:v>
                </c:pt>
                <c:pt idx="1">
                  <c:v>Ovinos</c:v>
                </c:pt>
                <c:pt idx="2">
                  <c:v>Caprinos</c:v>
                </c:pt>
                <c:pt idx="3">
                  <c:v>Suinos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317</c:v>
                </c:pt>
                <c:pt idx="1">
                  <c:v>48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216964384306361"/>
          <c:y val="0.41860534875001076"/>
          <c:w val="0.11488690127326319"/>
          <c:h val="0.28239237537168593"/>
        </c:manualLayout>
      </c:layout>
    </c:legend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PT" baseline="0" dirty="0"/>
              <a:t>Agentes diagnosticados de </a:t>
            </a:r>
            <a:r>
              <a:rPr lang="pt-PT" dirty="0"/>
              <a:t>2002- 2010</a:t>
            </a:r>
          </a:p>
        </c:rich>
      </c:tx>
      <c:layout>
        <c:manualLayout>
          <c:xMode val="edge"/>
          <c:yMode val="edge"/>
          <c:x val="0.1964677288335259"/>
          <c:y val="4.517232923739206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96527140934691"/>
          <c:y val="0.17937062365474188"/>
          <c:w val="0.60099084000042247"/>
          <c:h val="0.68024557483947812"/>
        </c:manualLayout>
      </c:layout>
      <c:lineChart>
        <c:grouping val="standard"/>
        <c:ser>
          <c:idx val="0"/>
          <c:order val="0"/>
          <c:tx>
            <c:strRef>
              <c:f>'tdos anos'!$A$2</c:f>
              <c:strCache>
                <c:ptCount val="1"/>
                <c:pt idx="0">
                  <c:v>Leptospira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'tdos anos'!$B$1:$J$1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'tdos anos'!$B$2:$J$2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'tdos anos'!$A$3</c:f>
              <c:strCache>
                <c:ptCount val="1"/>
                <c:pt idx="0">
                  <c:v>BVDV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'tdos anos'!$B$1:$J$1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'tdos anos'!$B$3:$J$3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'tdos anos'!$A$4</c:f>
              <c:strCache>
                <c:ptCount val="1"/>
                <c:pt idx="0">
                  <c:v>BHV-1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'tdos anos'!$B$1:$J$1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'tdos anos'!$B$4:$J$4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smooth val="1"/>
        </c:ser>
        <c:ser>
          <c:idx val="6"/>
          <c:order val="3"/>
          <c:tx>
            <c:v>Clamidia/Listeria</c:v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'tdos anos'!$B$1:$J$1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'tdos anos'!$B$6:$J$6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1"/>
        </c:ser>
        <c:ser>
          <c:idx val="9"/>
          <c:order val="4"/>
          <c:tx>
            <c:strRef>
              <c:f>'tdos anos'!$A$7</c:f>
              <c:strCache>
                <c:ptCount val="1"/>
                <c:pt idx="0">
                  <c:v>Brucella</c:v>
                </c:pt>
              </c:strCache>
            </c:strRef>
          </c:tx>
          <c:spPr>
            <a:ln w="25400">
              <a:solidFill>
                <a:srgbClr val="CCFFFF"/>
              </a:solidFill>
              <a:prstDash val="solid"/>
            </a:ln>
          </c:spPr>
          <c:marker>
            <c:symbol val="none"/>
          </c:marker>
          <c:cat>
            <c:numRef>
              <c:f>'tdos anos'!$B$1:$J$1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'tdos anos'!$B$7:$J$7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smooth val="1"/>
        </c:ser>
        <c:marker val="1"/>
        <c:axId val="55665792"/>
        <c:axId val="55667712"/>
      </c:lineChart>
      <c:catAx>
        <c:axId val="55665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PT" dirty="0"/>
                  <a:t>Ano</a:t>
                </a:r>
              </a:p>
            </c:rich>
          </c:tx>
          <c:layout>
            <c:manualLayout>
              <c:xMode val="edge"/>
              <c:yMode val="edge"/>
              <c:x val="0.45837865827807334"/>
              <c:y val="0.8955613074317265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55667712"/>
        <c:crosses val="autoZero"/>
        <c:auto val="1"/>
        <c:lblAlgn val="ctr"/>
        <c:lblOffset val="100"/>
        <c:tickMarkSkip val="1"/>
      </c:catAx>
      <c:valAx>
        <c:axId val="556677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PT" sz="1000" dirty="0"/>
                  <a:t>Número de Surtos</a:t>
                </a:r>
              </a:p>
            </c:rich>
          </c:tx>
          <c:layout>
            <c:manualLayout>
              <c:xMode val="edge"/>
              <c:yMode val="edge"/>
              <c:x val="5.0447424035004337E-2"/>
              <c:y val="0.299146482122261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556657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934603273234492"/>
          <c:y val="0.17551589788300706"/>
          <c:w val="0.21516147719512896"/>
          <c:h val="0.69974697799453356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P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/>
            </a:pPr>
            <a:r>
              <a:rPr lang="pt-PT" dirty="0"/>
              <a:t>Distribuição</a:t>
            </a:r>
            <a:r>
              <a:rPr lang="pt-PT" baseline="0" dirty="0"/>
              <a:t> dos agentes ao longo do ano</a:t>
            </a:r>
            <a:endParaRPr lang="pt-PT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Leptospira</c:v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Sheet1!$B$63:$M$63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v>BHV-1</c:v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Sheet1!$B$64:$M$64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v>BVDV</c:v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Sheet1!$B$65:$M$65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Listeria</c:v>
                </c:pt>
              </c:strCache>
            </c:strRef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Sheet1!$B$66:$M$66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Sheet1!$A$67</c:f>
              <c:strCache>
                <c:ptCount val="1"/>
                <c:pt idx="0">
                  <c:v>Chlamydia</c:v>
                </c:pt>
              </c:strCache>
            </c:strRef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Sheet1!$B$67:$M$67</c:f>
              <c:numCache>
                <c:formatCode>General</c:formatCode>
                <c:ptCount val="12"/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5"/>
          <c:order val="5"/>
          <c:tx>
            <c:v>Brucella</c:v>
          </c:tx>
          <c:cat>
            <c:strRef>
              <c:f>Sheet1!$B$55:$M$55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Sheet1!$B$68:$M$68</c:f>
              <c:numCache>
                <c:formatCode>General</c:formatCode>
                <c:ptCount val="12"/>
                <c:pt idx="5">
                  <c:v>1</c:v>
                </c:pt>
                <c:pt idx="6">
                  <c:v>1</c:v>
                </c:pt>
              </c:numCache>
            </c:numRef>
          </c:val>
        </c:ser>
        <c:marker val="1"/>
        <c:axId val="55781632"/>
        <c:axId val="55795712"/>
      </c:lineChart>
      <c:catAx>
        <c:axId val="55781632"/>
        <c:scaling>
          <c:orientation val="minMax"/>
        </c:scaling>
        <c:axPos val="b"/>
        <c:numFmt formatCode="General" sourceLinked="1"/>
        <c:majorTickMark val="none"/>
        <c:tickLblPos val="nextTo"/>
        <c:crossAx val="55795712"/>
        <c:crosses val="autoZero"/>
        <c:auto val="1"/>
        <c:lblAlgn val="ctr"/>
        <c:lblOffset val="100"/>
      </c:catAx>
      <c:valAx>
        <c:axId val="55795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 dirty="0"/>
                  <a:t>Número</a:t>
                </a:r>
                <a:r>
                  <a:rPr lang="pt-PT" baseline="0" dirty="0"/>
                  <a:t> de Surtos de Aborto</a:t>
                </a:r>
                <a:endParaRPr lang="pt-PT" dirty="0"/>
              </a:p>
            </c:rich>
          </c:tx>
          <c:layout/>
        </c:title>
        <c:numFmt formatCode="General" sourceLinked="1"/>
        <c:majorTickMark val="none"/>
        <c:tickLblPos val="nextTo"/>
        <c:crossAx val="557816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5"/>
  <c:chart>
    <c:title>
      <c:tx>
        <c:rich>
          <a:bodyPr/>
          <a:lstStyle/>
          <a:p>
            <a:pPr>
              <a:defRPr/>
            </a:pPr>
            <a:r>
              <a:rPr lang="en-US" dirty="0"/>
              <a:t>IBR</a:t>
            </a:r>
          </a:p>
        </c:rich>
      </c:tx>
      <c:layout/>
    </c:title>
    <c:view3D>
      <c:depthPercent val="100"/>
      <c:perspective val="0"/>
    </c:view3D>
    <c:backWall>
      <c:spPr>
        <a:solidFill>
          <a:schemeClr val="bg1">
            <a:lumMod val="85000"/>
          </a:schemeClr>
        </a:solidFill>
      </c:spPr>
    </c:backWall>
    <c:plotArea>
      <c:layout/>
      <c:line3DChart>
        <c:grouping val="standard"/>
        <c:ser>
          <c:idx val="0"/>
          <c:order val="0"/>
          <c:tx>
            <c:v>IBR</c:v>
          </c:tx>
          <c:spPr>
            <a:ln w="25400">
              <a:noFill/>
            </a:ln>
          </c:spPr>
          <c:cat>
            <c:strRef>
              <c:f>Sheet1!$B$61:$M$61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Sheet1!$B$64:$M$64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axId val="55818112"/>
        <c:axId val="55819648"/>
        <c:axId val="55696448"/>
      </c:line3DChart>
      <c:catAx>
        <c:axId val="55818112"/>
        <c:scaling>
          <c:orientation val="minMax"/>
        </c:scaling>
        <c:axPos val="b"/>
        <c:numFmt formatCode="General" sourceLinked="1"/>
        <c:tickLblPos val="nextTo"/>
        <c:crossAx val="55819648"/>
        <c:crosses val="autoZero"/>
        <c:auto val="1"/>
        <c:lblAlgn val="ctr"/>
        <c:lblOffset val="100"/>
      </c:catAx>
      <c:valAx>
        <c:axId val="55819648"/>
        <c:scaling>
          <c:orientation val="minMax"/>
        </c:scaling>
        <c:axPos val="l"/>
        <c:majorGridlines/>
        <c:numFmt formatCode="General" sourceLinked="1"/>
        <c:tickLblPos val="nextTo"/>
        <c:crossAx val="55818112"/>
        <c:crosses val="autoZero"/>
        <c:crossBetween val="between"/>
      </c:valAx>
      <c:serAx>
        <c:axId val="55696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55819648"/>
        <c:crosses val="autoZero"/>
        <c:tickLblSkip val="3"/>
        <c:tickMarkSkip val="1"/>
      </c:ser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34"/>
  <c:chart>
    <c:title>
      <c:layout/>
    </c:title>
    <c:view3D>
      <c:depthPercent val="100"/>
      <c:perspective val="30"/>
    </c:view3D>
    <c:plotArea>
      <c:layout/>
      <c:line3DChart>
        <c:grouping val="standard"/>
        <c:ser>
          <c:idx val="0"/>
          <c:order val="0"/>
          <c:tx>
            <c:v>BVD</c:v>
          </c:tx>
          <c:cat>
            <c:strRef>
              <c:f>Sheet1!$B$81:$M$81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Sheet1!$B$85:$M$85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axId val="55730944"/>
        <c:axId val="55732480"/>
        <c:axId val="55734720"/>
      </c:line3DChart>
      <c:catAx>
        <c:axId val="55730944"/>
        <c:scaling>
          <c:orientation val="minMax"/>
        </c:scaling>
        <c:axPos val="b"/>
        <c:numFmt formatCode="General" sourceLinked="1"/>
        <c:tickLblPos val="nextTo"/>
        <c:crossAx val="55732480"/>
        <c:crosses val="autoZero"/>
        <c:auto val="1"/>
        <c:lblAlgn val="ctr"/>
        <c:lblOffset val="100"/>
      </c:catAx>
      <c:valAx>
        <c:axId val="55732480"/>
        <c:scaling>
          <c:orientation val="minMax"/>
        </c:scaling>
        <c:axPos val="l"/>
        <c:majorGridlines/>
        <c:numFmt formatCode="General" sourceLinked="1"/>
        <c:tickLblPos val="nextTo"/>
        <c:crossAx val="55730944"/>
        <c:crosses val="autoZero"/>
        <c:crossBetween val="between"/>
      </c:valAx>
      <c:serAx>
        <c:axId val="55734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55732480"/>
        <c:crosses val="autoZero"/>
        <c:tickLblSkip val="2"/>
        <c:tickMarkSkip val="1"/>
      </c:ser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36"/>
  <c:chart>
    <c:title>
      <c:layout/>
    </c:title>
    <c:view3D>
      <c:depthPercent val="100"/>
      <c:perspective val="10"/>
    </c:view3D>
    <c:plotArea>
      <c:layout>
        <c:manualLayout>
          <c:layoutTarget val="inner"/>
          <c:xMode val="edge"/>
          <c:yMode val="edge"/>
          <c:x val="5.8978072767081863E-2"/>
          <c:y val="9.9039009012762524E-2"/>
          <c:w val="0.67670473128032038"/>
          <c:h val="0.69118749045258265"/>
        </c:manualLayout>
      </c:layout>
      <c:line3DChart>
        <c:grouping val="standard"/>
        <c:ser>
          <c:idx val="0"/>
          <c:order val="0"/>
          <c:tx>
            <c:v>Leptospirose</c:v>
          </c:tx>
          <c:cat>
            <c:strRef>
              <c:f>Sheet1!$B$81:$M$81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Sheet1!$B$94:$M$94</c:f>
              <c:numCache>
                <c:formatCode>General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axId val="100019200"/>
        <c:axId val="100078336"/>
        <c:axId val="78095232"/>
      </c:line3DChart>
      <c:catAx>
        <c:axId val="100019200"/>
        <c:scaling>
          <c:orientation val="minMax"/>
        </c:scaling>
        <c:axPos val="b"/>
        <c:numFmt formatCode="General" sourceLinked="1"/>
        <c:tickLblPos val="nextTo"/>
        <c:crossAx val="100078336"/>
        <c:crosses val="autoZero"/>
        <c:auto val="1"/>
        <c:lblAlgn val="ctr"/>
        <c:lblOffset val="100"/>
      </c:catAx>
      <c:valAx>
        <c:axId val="100078336"/>
        <c:scaling>
          <c:orientation val="minMax"/>
        </c:scaling>
        <c:axPos val="l"/>
        <c:majorGridlines/>
        <c:numFmt formatCode="General" sourceLinked="1"/>
        <c:tickLblPos val="nextTo"/>
        <c:crossAx val="100019200"/>
        <c:crosses val="autoZero"/>
        <c:crossBetween val="between"/>
      </c:valAx>
      <c:serAx>
        <c:axId val="78095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00078336"/>
        <c:crosses val="autoZero"/>
        <c:tickLblSkip val="3"/>
        <c:tickMarkSkip val="1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06019473697764"/>
          <c:y val="0.36275470717400599"/>
          <c:w val="0.1609064050239794"/>
          <c:h val="0.15470975141596463"/>
        </c:manualLayout>
      </c:layout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 dirty="0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072D40-D4AC-47C7-98A8-1D12DE1FCC66}" type="datetimeFigureOut">
              <a:rPr lang="pt-PT" smtClean="0"/>
              <a:pPr/>
              <a:t>10-11-2010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194B86-FD36-4A6A-B8E2-AA83B669D65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22413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Clínica em Espécies Pecuárias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400800" cy="100811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Aborto de Etiologia Infecciosa em Bovinos de Carne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9752" y="126876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Universidade de Évora</a:t>
            </a:r>
          </a:p>
          <a:p>
            <a:pPr algn="ctr"/>
            <a:r>
              <a:rPr lang="pt-PT" dirty="0" smtClean="0"/>
              <a:t>Mestrado Integrado em Medicina Veterinária</a:t>
            </a:r>
          </a:p>
          <a:p>
            <a:pPr algn="ctr"/>
            <a:r>
              <a:rPr lang="pt-PT" dirty="0" smtClean="0"/>
              <a:t>Évora 2009/2010</a:t>
            </a:r>
            <a:endParaRPr lang="pt-PT" dirty="0"/>
          </a:p>
        </p:txBody>
      </p:sp>
      <p:pic>
        <p:nvPicPr>
          <p:cNvPr id="1026" name="Picture 2" descr="C:\Users\Vânia\Desktop\universidade\pmba-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875358" cy="85445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11760" y="4869160"/>
            <a:ext cx="451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Elaborado por: Vânia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Gonçalves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PT" sz="1600" dirty="0" smtClean="0">
                <a:latin typeface="Calibri" pitchFamily="34" charset="0"/>
                <a:cs typeface="Arial" pitchFamily="34" charset="0"/>
              </a:rPr>
              <a:t>Orientador: Dr José Miguel Leal da </a:t>
            </a:r>
            <a:r>
              <a:rPr lang="pt-PT" sz="1600" dirty="0" smtClean="0">
                <a:latin typeface="Calibri" pitchFamily="34" charset="0"/>
                <a:cs typeface="Arial" pitchFamily="34" charset="0"/>
              </a:rPr>
              <a:t>Costa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Tutor: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Professor Doutor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Helder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Cortes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Sanidade e Profilaxia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263691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Rastreio anual:</a:t>
            </a:r>
          </a:p>
          <a:p>
            <a:r>
              <a:rPr lang="pt-PT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/>
              <a:t>Bovinos</a:t>
            </a:r>
          </a:p>
          <a:p>
            <a:endParaRPr lang="pt-PT" dirty="0" smtClean="0"/>
          </a:p>
          <a:p>
            <a:r>
              <a:rPr lang="pt-PT" dirty="0" smtClean="0"/>
              <a:t>- Colheita de Sangue para pesquisa se Brucelose e Leucose</a:t>
            </a:r>
          </a:p>
          <a:p>
            <a:pPr>
              <a:buFontTx/>
              <a:buChar char="-"/>
            </a:pPr>
            <a:r>
              <a:rPr lang="pt-PT" dirty="0" smtClean="0"/>
              <a:t>Teste de Tuberculina Intra-Dérmico</a:t>
            </a:r>
          </a:p>
          <a:p>
            <a:r>
              <a:rPr lang="pt-PT" dirty="0" smtClean="0"/>
              <a:t>- Vacinação e Desparasitação facultativos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v"/>
            </a:pPr>
            <a:r>
              <a:rPr lang="pt-PT" dirty="0" smtClean="0"/>
              <a:t>Ovinos  Caprinos</a:t>
            </a:r>
          </a:p>
          <a:p>
            <a:endParaRPr lang="pt-PT" dirty="0" smtClean="0"/>
          </a:p>
          <a:p>
            <a:pPr>
              <a:buFontTx/>
              <a:buChar char="-"/>
            </a:pPr>
            <a:r>
              <a:rPr lang="pt-PT" dirty="0" smtClean="0"/>
              <a:t>Colheita de Sangue para pesquisa de Brucelose</a:t>
            </a:r>
          </a:p>
          <a:p>
            <a:pPr>
              <a:buFontTx/>
              <a:buChar char="-"/>
            </a:pPr>
            <a:r>
              <a:rPr lang="pt-PT" dirty="0" smtClean="0"/>
              <a:t>Vacinação e Desparasitação facultativas</a:t>
            </a:r>
          </a:p>
          <a:p>
            <a:pPr>
              <a:buFontTx/>
              <a:buChar char="-"/>
            </a:pPr>
            <a:r>
              <a:rPr lang="pt-PT" dirty="0" smtClean="0"/>
              <a:t>Vacinação para língua azul </a:t>
            </a:r>
            <a:r>
              <a:rPr lang="pt-PT" dirty="0" smtClean="0"/>
              <a:t>serótipo</a:t>
            </a:r>
            <a:r>
              <a:rPr lang="pt-PT" dirty="0" smtClean="0"/>
              <a:t> 1</a:t>
            </a:r>
          </a:p>
          <a:p>
            <a:endParaRPr lang="pt-PT" dirty="0"/>
          </a:p>
        </p:txBody>
      </p:sp>
      <p:pic>
        <p:nvPicPr>
          <p:cNvPr id="20485" name="Picture 5" descr="C:\Users\Vânia\Pictures\Estagio muralha\Vacada atalaia\DSC03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2510335" cy="188275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83568" y="17008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96 sanidade e profilaxia </a:t>
            </a:r>
            <a:r>
              <a:rPr lang="pt-PT" dirty="0" smtClean="0">
                <a:sym typeface="Wingdings" pitchFamily="2" charset="2"/>
              </a:rPr>
              <a:t> 57 rastreio anual e 39 desparasitações e vacinações</a:t>
            </a:r>
            <a:endParaRPr lang="pt-PT" dirty="0"/>
          </a:p>
        </p:txBody>
      </p:sp>
      <p:pic>
        <p:nvPicPr>
          <p:cNvPr id="20482" name="Picture 2" descr="C:\Users\Vânia\Pictures\Estagio muralha\Ovelhas rui bernardo\DSC03688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36912"/>
            <a:ext cx="1578935" cy="208823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227168" y="4725144"/>
            <a:ext cx="291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Figura 12. Colheita de sangue em ovino (Gonçalves, 2010)</a:t>
            </a:r>
            <a:endParaRPr lang="pt-PT" sz="1200" dirty="0"/>
          </a:p>
        </p:txBody>
      </p:sp>
      <p:pic>
        <p:nvPicPr>
          <p:cNvPr id="20483" name="Picture 3" descr="C:\Users\Vânia\Pictures\Estagio muralha\ovelhas brotas\DSCN2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676055" cy="200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1.gstatic.com/images?q=tbn:ANd9GcQBSxIG0avdaVOYgbsnGj8alc9MN1Thjy7vDz5htfVo0bl65Ac&amp;t=1&amp;usg=__yirwEj55m17XZqs732ZlcF1yWZ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19" y="1268760"/>
            <a:ext cx="3871165" cy="2948994"/>
          </a:xfrm>
          <a:prstGeom prst="rect">
            <a:avLst/>
          </a:prstGeom>
          <a:noFill/>
        </p:spPr>
      </p:pic>
      <p:pic>
        <p:nvPicPr>
          <p:cNvPr id="19460" name="Picture 4" descr="http://t2.gstatic.com/images?q=tbn:ANd9GcS2SsQQ3P8EY4vG7wck6qQUnctp4Jkn4INdBtEcBgC9AeG-gUU&amp;t=1&amp;h=167&amp;w=222&amp;usg=__pHchlosmlsDtLp_d083-ibeY-2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92109"/>
            <a:ext cx="4032448" cy="2964451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SF5OuPT_j8goJAm6iDC_H5DeyJO2dXigAPBWsVyr3oY-uv-c8&amp;t=1&amp;usg=__4Ye-HF1-OV31itoO-bkwe8r3x-8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21088"/>
            <a:ext cx="4032448" cy="2636912"/>
          </a:xfrm>
          <a:prstGeom prst="rect">
            <a:avLst/>
          </a:prstGeom>
          <a:noFill/>
        </p:spPr>
      </p:pic>
      <p:pic>
        <p:nvPicPr>
          <p:cNvPr id="19464" name="Picture 8" descr="http://t2.gstatic.com/images?q=tbn:ANd9GcThQtrImf5_x0W2yzoFfqQyjVYVPZPz8B0lkR8c7vYMJP7DA3o&amp;t=1&amp;usg=__BESsL6RLxRzz_uwkkY-T_Bh9h3w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3888432" cy="2636912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7992888" cy="2592288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pt-PT" sz="5400" b="1" dirty="0" smtClean="0"/>
              <a:t>Aborto de etiologia infecciosa em bovinos de carne</a:t>
            </a:r>
            <a:endParaRPr lang="pt-PT" sz="5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344816" cy="114300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6600" b="1" dirty="0" smtClean="0"/>
              <a:t>Monografia</a:t>
            </a:r>
            <a:endParaRPr lang="pt-PT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Introdução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2996952"/>
            <a:ext cx="7772400" cy="3277344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As infecções do aparelho genital </a:t>
            </a:r>
            <a:endParaRPr lang="pt-PT" dirty="0" smtClean="0"/>
          </a:p>
          <a:p>
            <a:pPr algn="just">
              <a:buNone/>
            </a:pPr>
            <a:r>
              <a:rPr lang="pt-PT" dirty="0" smtClean="0"/>
              <a:t>	</a:t>
            </a:r>
            <a:r>
              <a:rPr lang="pt-PT" dirty="0" smtClean="0"/>
              <a:t>-prejudicam </a:t>
            </a:r>
            <a:r>
              <a:rPr lang="pt-PT" dirty="0" smtClean="0"/>
              <a:t>o </a:t>
            </a:r>
            <a:r>
              <a:rPr lang="pt-PT" b="1" dirty="0" smtClean="0"/>
              <a:t>transporte espermático</a:t>
            </a:r>
            <a:r>
              <a:rPr lang="pt-PT" dirty="0" smtClean="0"/>
              <a:t>, </a:t>
            </a:r>
            <a:endParaRPr lang="pt-PT" dirty="0" smtClean="0"/>
          </a:p>
          <a:p>
            <a:pPr algn="just">
              <a:buNone/>
            </a:pPr>
            <a:r>
              <a:rPr lang="pt-PT" dirty="0" smtClean="0"/>
              <a:t>	</a:t>
            </a:r>
            <a:r>
              <a:rPr lang="pt-PT" dirty="0" smtClean="0"/>
              <a:t>-</a:t>
            </a:r>
            <a:r>
              <a:rPr lang="pt-PT" dirty="0" smtClean="0"/>
              <a:t>aumentam </a:t>
            </a:r>
            <a:r>
              <a:rPr lang="pt-PT" dirty="0" smtClean="0"/>
              <a:t>a </a:t>
            </a:r>
            <a:r>
              <a:rPr lang="pt-PT" b="1" dirty="0" smtClean="0"/>
              <a:t>mortalidade dos espermatozóides</a:t>
            </a:r>
            <a:r>
              <a:rPr lang="pt-PT" dirty="0" smtClean="0"/>
              <a:t>, </a:t>
            </a:r>
            <a:endParaRPr lang="pt-PT" dirty="0" smtClean="0"/>
          </a:p>
          <a:p>
            <a:pPr algn="just">
              <a:buNone/>
            </a:pPr>
            <a:r>
              <a:rPr lang="pt-PT" dirty="0" smtClean="0"/>
              <a:t>	</a:t>
            </a:r>
            <a:r>
              <a:rPr lang="pt-PT" dirty="0" smtClean="0"/>
              <a:t>-</a:t>
            </a:r>
            <a:r>
              <a:rPr lang="pt-PT" dirty="0" smtClean="0"/>
              <a:t>proporcionam </a:t>
            </a:r>
            <a:r>
              <a:rPr lang="pt-PT" dirty="0" smtClean="0"/>
              <a:t>um </a:t>
            </a:r>
            <a:r>
              <a:rPr lang="pt-PT" b="1" dirty="0" smtClean="0"/>
              <a:t>ambiente hostil </a:t>
            </a:r>
            <a:r>
              <a:rPr lang="pt-PT" dirty="0" smtClean="0"/>
              <a:t>para o desenvolvimento do zigoto, com </a:t>
            </a:r>
            <a:r>
              <a:rPr lang="pt-PT" b="1" dirty="0" smtClean="0"/>
              <a:t>morte fetal e embrionária</a:t>
            </a:r>
            <a:r>
              <a:rPr lang="pt-PT" dirty="0" smtClean="0"/>
              <a:t>, assim como o nascimento de </a:t>
            </a:r>
            <a:r>
              <a:rPr lang="pt-PT" b="1" dirty="0" smtClean="0"/>
              <a:t>bezerros muito débeis ou mortos.</a:t>
            </a:r>
          </a:p>
          <a:p>
            <a:pPr algn="just">
              <a:buNone/>
            </a:pPr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20608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sz="2400" dirty="0" smtClean="0"/>
              <a:t> Aborto tem etiologia multifactorial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pPr algn="l"/>
            <a:r>
              <a:rPr lang="pt-PT" b="1" dirty="0" smtClean="0"/>
              <a:t>Introdução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8060432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Intervalo </a:t>
            </a:r>
            <a:r>
              <a:rPr lang="pt-PT" sz="2400" dirty="0" smtClean="0"/>
              <a:t>entre partos esteja </a:t>
            </a:r>
            <a:r>
              <a:rPr lang="pt-PT" sz="2400" dirty="0" smtClean="0"/>
              <a:t>aumentado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R</a:t>
            </a:r>
            <a:r>
              <a:rPr lang="pt-PT" sz="2400" dirty="0" smtClean="0"/>
              <a:t>etorno </a:t>
            </a:r>
            <a:r>
              <a:rPr lang="pt-PT" sz="2400" dirty="0" smtClean="0"/>
              <a:t>ao cio </a:t>
            </a:r>
            <a:endParaRPr lang="pt-PT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Aumento dos serviços por concepção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Existência de </a:t>
            </a:r>
            <a:r>
              <a:rPr lang="pt-PT" sz="2400" dirty="0" smtClean="0"/>
              <a:t>fetos abortados</a:t>
            </a:r>
          </a:p>
          <a:p>
            <a:pPr algn="just">
              <a:buNone/>
            </a:pPr>
            <a:endParaRPr lang="pt-PT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Taxa de aborto normal: 2 </a:t>
            </a:r>
            <a:r>
              <a:rPr lang="pt-PT" sz="2400" dirty="0" smtClean="0"/>
              <a:t>e 5</a:t>
            </a:r>
            <a:r>
              <a:rPr lang="pt-PT" sz="2400" dirty="0" smtClean="0"/>
              <a:t>% </a:t>
            </a:r>
            <a:r>
              <a:rPr lang="pt-PT" sz="2400" dirty="0" smtClean="0">
                <a:sym typeface="Wingdings" pitchFamily="2" charset="2"/>
              </a:rPr>
              <a:t> 3% ou surto abortivo</a:t>
            </a:r>
            <a:endParaRPr lang="pt-PT" sz="2400" dirty="0" smtClean="0"/>
          </a:p>
          <a:p>
            <a:pPr algn="just">
              <a:buNone/>
            </a:pPr>
            <a:endParaRPr lang="pt-PT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Feto abortado, placenta e sangue da mãe deve ser enviado para laboratório</a:t>
            </a:r>
            <a:endParaRPr lang="pt-PT" sz="2400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Introdução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468052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A necrópsia do feto é </a:t>
            </a:r>
            <a:r>
              <a:rPr lang="pt-PT" dirty="0" smtClean="0"/>
              <a:t> </a:t>
            </a:r>
            <a:r>
              <a:rPr lang="pt-PT" dirty="0" smtClean="0"/>
              <a:t>vantajosa para </a:t>
            </a:r>
            <a:endParaRPr lang="pt-PT" dirty="0" smtClean="0"/>
          </a:p>
          <a:p>
            <a:pPr algn="just">
              <a:buNone/>
            </a:pPr>
            <a:r>
              <a:rPr lang="pt-PT" dirty="0" smtClean="0"/>
              <a:t>direccionar </a:t>
            </a:r>
            <a:r>
              <a:rPr lang="pt-PT" dirty="0" smtClean="0"/>
              <a:t>o </a:t>
            </a:r>
            <a:r>
              <a:rPr lang="pt-PT" dirty="0" smtClean="0"/>
              <a:t>diagnóstico </a:t>
            </a:r>
            <a:r>
              <a:rPr lang="pt-PT" dirty="0" smtClean="0"/>
              <a:t>para um agente </a:t>
            </a:r>
          </a:p>
          <a:p>
            <a:pPr algn="just">
              <a:buNone/>
            </a:pPr>
            <a:r>
              <a:rPr lang="pt-PT" dirty="0" smtClean="0"/>
              <a:t>específico</a:t>
            </a:r>
            <a:endParaRPr lang="pt-PT" dirty="0" smtClean="0"/>
          </a:p>
          <a:p>
            <a:pPr algn="just">
              <a:buFont typeface="Wingdings" pitchFamily="2" charset="2"/>
              <a:buChar char="ü"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Juntamente </a:t>
            </a:r>
            <a:r>
              <a:rPr lang="pt-PT" dirty="0" smtClean="0"/>
              <a:t>com a amostra deve-se enviar </a:t>
            </a:r>
            <a:endParaRPr lang="pt-PT" dirty="0" smtClean="0"/>
          </a:p>
          <a:p>
            <a:pPr algn="just">
              <a:buNone/>
            </a:pPr>
            <a:r>
              <a:rPr lang="pt-PT" dirty="0" smtClean="0"/>
              <a:t>para </a:t>
            </a:r>
            <a:r>
              <a:rPr lang="pt-PT" dirty="0" smtClean="0"/>
              <a:t>o laboratório:</a:t>
            </a:r>
          </a:p>
          <a:p>
            <a:pPr algn="just">
              <a:buNone/>
            </a:pPr>
            <a:r>
              <a:rPr lang="pt-PT" dirty="0" smtClean="0"/>
              <a:t>	- Historia da exploração, </a:t>
            </a:r>
          </a:p>
          <a:p>
            <a:pPr algn="just">
              <a:buNone/>
            </a:pPr>
            <a:r>
              <a:rPr lang="pt-PT" dirty="0" smtClean="0"/>
              <a:t>	- Estimativas da taxa de aborto, </a:t>
            </a:r>
          </a:p>
          <a:p>
            <a:pPr algn="just">
              <a:buNone/>
            </a:pPr>
            <a:r>
              <a:rPr lang="pt-PT" dirty="0" smtClean="0"/>
              <a:t>	-Duração do problema, </a:t>
            </a:r>
          </a:p>
          <a:p>
            <a:pPr algn="just">
              <a:buNone/>
            </a:pPr>
            <a:r>
              <a:rPr lang="pt-PT" dirty="0" smtClean="0"/>
              <a:t>	-Idade gestacional e estado de autólise do feto abortado, </a:t>
            </a:r>
          </a:p>
          <a:p>
            <a:pPr algn="just">
              <a:buNone/>
            </a:pPr>
            <a:r>
              <a:rPr lang="pt-PT" dirty="0" smtClean="0"/>
              <a:t>	- Aborto só em novilhas ou em todas as fêmeas</a:t>
            </a:r>
          </a:p>
          <a:p>
            <a:pPr algn="just">
              <a:buNone/>
            </a:pPr>
            <a:r>
              <a:rPr lang="pt-PT" dirty="0" smtClean="0"/>
              <a:t>	-RMF, existência ou não de sintomatologia sistémica, </a:t>
            </a:r>
          </a:p>
          <a:p>
            <a:pPr algn="just">
              <a:buNone/>
            </a:pPr>
            <a:r>
              <a:rPr lang="pt-PT" dirty="0" smtClean="0"/>
              <a:t>	-cobrição natural ou IA, </a:t>
            </a:r>
          </a:p>
          <a:p>
            <a:pPr algn="just">
              <a:buNone/>
            </a:pPr>
            <a:r>
              <a:rPr lang="pt-PT" dirty="0" smtClean="0"/>
              <a:t>	- protocolo vacinal da exploração</a:t>
            </a:r>
          </a:p>
          <a:p>
            <a:pPr algn="just"/>
            <a:endParaRPr lang="pt-PT" dirty="0" smtClean="0"/>
          </a:p>
        </p:txBody>
      </p:sp>
      <p:pic>
        <p:nvPicPr>
          <p:cNvPr id="4" name="Picture 2" descr="C:\Users\Vânia\Pictures\Estagio muralha\Necopsia feto liquidos cavidades\DSCN2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3017308" cy="226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Brucelose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36904" cy="496855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Cocobacilo</a:t>
            </a:r>
            <a:r>
              <a:rPr lang="pt-PT" dirty="0" smtClean="0"/>
              <a:t> gram-negativo, </a:t>
            </a:r>
          </a:p>
          <a:p>
            <a:pPr algn="just">
              <a:buNone/>
            </a:pPr>
            <a:r>
              <a:rPr lang="pt-PT" i="1" dirty="0" smtClean="0"/>
              <a:t>	Brucella abortus.</a:t>
            </a:r>
          </a:p>
          <a:p>
            <a:pPr algn="just">
              <a:buNone/>
            </a:pPr>
            <a:endParaRPr lang="pt-PT" i="1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Agente sobrevive no solo mais de 2 meses a baixas temperaturas. É inactivado quando exposto ao sol.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Alta taxa infertilidade nas fêmeas, vários graus de esterilidade nos machos.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Zoonose.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491880" cy="143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Brucelose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3244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Fonte de transmissão é o animal e meio</a:t>
            </a:r>
          </a:p>
          <a:p>
            <a:pPr>
              <a:buNone/>
            </a:pPr>
            <a:r>
              <a:rPr lang="pt-PT" dirty="0" smtClean="0"/>
              <a:t> ambiente infectados por conteúdo uterino, </a:t>
            </a:r>
          </a:p>
          <a:p>
            <a:pPr>
              <a:buNone/>
            </a:pPr>
            <a:r>
              <a:rPr lang="pt-PT" dirty="0" smtClean="0"/>
              <a:t>secreções genitais, colostro, leite, esperma e </a:t>
            </a:r>
          </a:p>
          <a:p>
            <a:pPr>
              <a:buNone/>
            </a:pPr>
            <a:r>
              <a:rPr lang="pt-PT" dirty="0" smtClean="0"/>
              <a:t>urina.</a:t>
            </a:r>
          </a:p>
          <a:p>
            <a:pPr>
              <a:buFont typeface="Wingdings" pitchFamily="2" charset="2"/>
              <a:buChar char="ü"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A infecção dá-se por ingestão, inoculação conjuntival, feridas cutâneas.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Apenas uma pequena percentagem de vacas aborta mais do que uma vez, e muitas não abortam parindo animais muito débeis. Aborto ocorre a partir do 5º mês, expulsão do feto 24-72h após a morte fetal.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324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Brucelose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556793"/>
            <a:ext cx="5472608" cy="302433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PT" b="1" dirty="0" smtClean="0"/>
              <a:t>Diagnóstico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Existe placentite severa e o feto está autolisado. Apresenta lesões de broncopneumonia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Isolamento bacteriano  de líquido abomasal fetal, pulmões, placenta, fluídos uterinos e leite.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Testes serológicos amplamente utilizados. Rosa bengala, precoce e sensível, detecta IgM e IgG1. FC mais específico mas mais tardio. </a:t>
            </a:r>
          </a:p>
          <a:p>
            <a:pPr>
              <a:buFont typeface="Wingdings" pitchFamily="2" charset="2"/>
              <a:buChar char="ü"/>
            </a:pPr>
            <a:endParaRPr lang="pt-PT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824361" cy="19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9552" y="4653136"/>
            <a:ext cx="820891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b="1" dirty="0" smtClean="0"/>
              <a:t> Controlo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Plano de erradicação da brucelose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 O Alentejo é zona PIS. Contempla a vacinação de fêmeas adultas e jovens em explorações infectadas com RB51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Leptospirose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572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1600" dirty="0" smtClean="0"/>
              <a:t>Espiroqueta</a:t>
            </a:r>
            <a:r>
              <a:rPr lang="pt-PT" sz="1600" dirty="0" smtClean="0"/>
              <a:t> aeróbia gram-negativa, sobrevive em </a:t>
            </a:r>
          </a:p>
          <a:p>
            <a:pPr algn="just">
              <a:buNone/>
            </a:pPr>
            <a:r>
              <a:rPr lang="pt-PT" sz="1600" dirty="0" smtClean="0"/>
              <a:t>águas estagnadas e solos húmidos a temperaturas entre </a:t>
            </a:r>
          </a:p>
          <a:p>
            <a:pPr algn="just">
              <a:buNone/>
            </a:pPr>
            <a:r>
              <a:rPr lang="pt-PT" sz="1600" dirty="0" smtClean="0"/>
              <a:t>os 7 e 36°C.</a:t>
            </a:r>
          </a:p>
          <a:p>
            <a:pPr algn="just"/>
            <a:endParaRPr lang="pt-PT" sz="1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1600" dirty="0" smtClean="0"/>
              <a:t>O material infectante é a urina, descargas uterinas </a:t>
            </a:r>
          </a:p>
          <a:p>
            <a:pPr algn="just">
              <a:buNone/>
            </a:pPr>
            <a:r>
              <a:rPr lang="pt-PT" sz="1600" dirty="0" smtClean="0"/>
              <a:t>pós-abortivas, placenta e/ou feto abortado.</a:t>
            </a:r>
          </a:p>
          <a:p>
            <a:pPr algn="just"/>
            <a:endParaRPr lang="pt-PT" sz="1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1600" dirty="0" smtClean="0"/>
              <a:t>A infecção ocorre pela via nasal/conjuntival, por abrasões cutâneas ou mucosas.</a:t>
            </a:r>
          </a:p>
          <a:p>
            <a:pPr algn="just"/>
            <a:endParaRPr lang="pt-PT" sz="1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1600" dirty="0" smtClean="0"/>
              <a:t>O aborto pode ser antecedido ou precedido de uma forma aguda ou subaguda da doença, ou ocorrer sem qualquer tipo de sintomatologia clínica. Ocorre 4-12 semanas após a infecção e a partir do 4º mês de gestação, podendo também causar morte embrionária.</a:t>
            </a:r>
          </a:p>
          <a:p>
            <a:pPr algn="just"/>
            <a:endParaRPr lang="pt-PT" sz="1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1600" dirty="0" smtClean="0"/>
              <a:t>Os fetos estão totalmente autolisados, fetos no final da gestação ou nados-mortos podem apresentar icterícia do tecido subcutâneo</a:t>
            </a:r>
            <a:endParaRPr lang="pt-PT" sz="1600" dirty="0"/>
          </a:p>
        </p:txBody>
      </p:sp>
      <p:pic>
        <p:nvPicPr>
          <p:cNvPr id="26628" name="Picture 4" descr="http://t3.gstatic.com/images?q=tbn:ANd9GcRGKY-lB1ZCI3hXMGZP8ScOYPUvYOzOET8Z3NVRAPnbVM376B4&amp;t=1&amp;usg=__9248ULpFTAqQTgVIyjha7LQdAN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Leptospirose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772400" cy="4572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b="1" dirty="0" smtClean="0"/>
              <a:t>Diagnóstico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 Isolamento ou IF para detectar o </a:t>
            </a:r>
          </a:p>
          <a:p>
            <a:pPr algn="just">
              <a:buNone/>
            </a:pPr>
            <a:r>
              <a:rPr lang="pt-PT" sz="2400" dirty="0" smtClean="0"/>
              <a:t>agente nos tecidos fetais.</a:t>
            </a:r>
          </a:p>
          <a:p>
            <a:pPr algn="just">
              <a:buFont typeface="Wingdings" pitchFamily="2" charset="2"/>
              <a:buChar char="ü"/>
            </a:pPr>
            <a:endParaRPr lang="pt-PT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Isolamento do agente na urina de animais que abortaram recentemente.</a:t>
            </a:r>
          </a:p>
          <a:p>
            <a:pPr algn="just"/>
            <a:endParaRPr lang="pt-PT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/>
              <a:t>Teste serológico à mãe após o aborto não é eficaz porque os títulos de anticorpos já estão em declínio. Amostras múltiplas.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1028" name="Picture 4" descr="C:\Users\Vânia\Desktop\Leptosp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1628800"/>
            <a:ext cx="3067417" cy="191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Sumário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HVME, com duração de 6 </a:t>
            </a:r>
            <a:r>
              <a:rPr lang="pt-PT" dirty="0" smtClean="0"/>
              <a:t>meses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sanidade </a:t>
            </a:r>
            <a:r>
              <a:rPr lang="pt-PT" dirty="0" smtClean="0"/>
              <a:t>e profilaxia animal, clínica, cirurgia e maneio reprodutivo de espécies pecuárias</a:t>
            </a:r>
          </a:p>
          <a:p>
            <a:pPr>
              <a:buNone/>
            </a:pPr>
            <a:endParaRPr lang="pt-PT" dirty="0" smtClean="0"/>
          </a:p>
        </p:txBody>
      </p:sp>
      <p:pic>
        <p:nvPicPr>
          <p:cNvPr id="1027" name="Picture 3" descr="C:\Users\Vânia\Pictures\Estagio muralha\DSC_00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424368" cy="2276982"/>
          </a:xfrm>
          <a:prstGeom prst="rect">
            <a:avLst/>
          </a:prstGeom>
          <a:noFill/>
        </p:spPr>
      </p:pic>
      <p:pic>
        <p:nvPicPr>
          <p:cNvPr id="1029" name="Picture 5" descr="C:\Users\Vânia\Pictures\Estagio muralha\IMG00138-20100723-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456384" cy="2096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BVD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1844825"/>
            <a:ext cx="8229600" cy="33123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600" dirty="0" smtClean="0"/>
              <a:t>Distribuição mundial, fácil transmissão, infecções sub-clínicas.</a:t>
            </a:r>
          </a:p>
          <a:p>
            <a:pPr algn="just">
              <a:buFont typeface="Wingdings" pitchFamily="2" charset="2"/>
              <a:buChar char="ü"/>
            </a:pPr>
            <a:endParaRPr lang="pt-PT" sz="2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600" dirty="0" smtClean="0"/>
              <a:t>Penetra no organismo pela via nasal ou oral</a:t>
            </a:r>
          </a:p>
          <a:p>
            <a:pPr algn="just">
              <a:buNone/>
            </a:pPr>
            <a:endParaRPr lang="pt-PT" sz="26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600" dirty="0" smtClean="0"/>
              <a:t>Excretado pela saliva, descargas nasais, fezes e urina</a:t>
            </a:r>
          </a:p>
          <a:p>
            <a:pPr algn="just">
              <a:buNone/>
            </a:pPr>
            <a:endParaRPr lang="pt-PT" sz="2600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/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5373216"/>
            <a:ext cx="849694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Biótopo citopatogénico induz apoteose e morte celular, não originando animais persistentemente infectados (</a:t>
            </a:r>
            <a:r>
              <a:rPr lang="pt-PT" dirty="0" smtClean="0"/>
              <a:t>PIs</a:t>
            </a:r>
            <a:r>
              <a:rPr lang="pt-PT" dirty="0" smtClean="0"/>
              <a:t>). Biótopo não citopatogénico não induz a morte celular, atravessa a placenta originando </a:t>
            </a:r>
            <a:r>
              <a:rPr lang="pt-PT" dirty="0" smtClean="0"/>
              <a:t>PIs</a:t>
            </a:r>
            <a:r>
              <a:rPr lang="pt-P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BVD</a:t>
            </a:r>
            <a:endParaRPr lang="pt-PT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36904" cy="453650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PT" sz="2000" dirty="0" smtClean="0"/>
              <a:t>Para que a infecção do feto por BVDV ocorra, a vaca tem de estar prenhe e susceptível no momento da infecção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3383116" cy="274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932040" y="357301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000" dirty="0" smtClean="0"/>
              <a:t>A morte fetal ocorre 10-27 dias após a exposição ao agente e o aborto dá-se até 50 dias depois.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331640" y="587727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/>
              <a:t>Gráfico </a:t>
            </a:r>
            <a:r>
              <a:rPr lang="pt-PT" sz="1200" dirty="0" smtClean="0"/>
              <a:t>1. </a:t>
            </a:r>
            <a:r>
              <a:rPr lang="pt-PT" sz="1200" dirty="0" smtClean="0"/>
              <a:t>Manifestações clínicas do BVDV relacionadas com a fase infecção (</a:t>
            </a:r>
            <a:r>
              <a:rPr lang="pt-PT" sz="1200" dirty="0" err="1" smtClean="0"/>
              <a:t>Grooms</a:t>
            </a:r>
            <a:r>
              <a:rPr lang="pt-PT" sz="1200" dirty="0" smtClean="0"/>
              <a:t>, 2006) </a:t>
            </a:r>
            <a:endParaRPr lang="pt-P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BVD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63272" cy="44644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/>
              <a:t>Diagnóstico</a:t>
            </a:r>
          </a:p>
          <a:p>
            <a:pPr>
              <a:buNone/>
            </a:pPr>
            <a:endParaRPr lang="pt-PT" sz="16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Isolamento difícil devido á contaminação e grau de autólise fetal. Biótopo CP provoca alterações celulares e pode ser identificado em cultura, no entanto o NCP não é identificável.</a:t>
            </a:r>
          </a:p>
          <a:p>
            <a:pPr>
              <a:buNone/>
            </a:pPr>
            <a:endParaRPr lang="pt-PT" sz="18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Detecção de antigénios por imunoperoxidase ou IF.</a:t>
            </a:r>
          </a:p>
          <a:p>
            <a:pPr>
              <a:buNone/>
            </a:pPr>
            <a:endParaRPr lang="pt-PT" sz="18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Detecção de anticorpos em fluídos fetais é possível em fetos infectados tardiamente na gestação, no entanto neonatos que tenham ingerido colostro vão ser dados como positivos e </a:t>
            </a:r>
            <a:r>
              <a:rPr lang="pt-PT" sz="1800" dirty="0" smtClean="0"/>
              <a:t>PIs </a:t>
            </a:r>
            <a:r>
              <a:rPr lang="pt-PT" sz="1800" dirty="0" smtClean="0"/>
              <a:t>apesar de infectados apresentam resultados negativos.</a:t>
            </a:r>
          </a:p>
          <a:p>
            <a:endParaRPr lang="pt-PT" sz="18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Exame serológico da mãe no momento do aborto é infrutífero.  Animais vacinados podem ser falsos positivos.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BVD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3744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PT" b="1" dirty="0" smtClean="0"/>
              <a:t> Controlo</a:t>
            </a:r>
          </a:p>
          <a:p>
            <a:pPr>
              <a:buNone/>
            </a:pPr>
            <a:endParaRPr lang="pt-PT" sz="2800" dirty="0" smtClean="0"/>
          </a:p>
          <a:p>
            <a:pPr>
              <a:buFont typeface="Wingdings" pitchFamily="2" charset="2"/>
              <a:buChar char="ü"/>
            </a:pPr>
            <a:r>
              <a:rPr lang="pt-PT" sz="2400" dirty="0" smtClean="0"/>
              <a:t>Vacinação antes da época de partos, anticorpos do colostro permanecem entre 6-8 meses.</a:t>
            </a:r>
          </a:p>
          <a:p>
            <a:pPr>
              <a:buNone/>
            </a:pPr>
            <a:endParaRPr lang="pt-PT" sz="2400" dirty="0" smtClean="0"/>
          </a:p>
          <a:p>
            <a:pPr>
              <a:buFont typeface="Wingdings" pitchFamily="2" charset="2"/>
              <a:buChar char="ü"/>
            </a:pPr>
            <a:r>
              <a:rPr lang="pt-PT" sz="2400" dirty="0" smtClean="0"/>
              <a:t>Eliminação de </a:t>
            </a:r>
            <a:r>
              <a:rPr lang="pt-PT" sz="2400" dirty="0" smtClean="0"/>
              <a:t>PIs</a:t>
            </a:r>
            <a:r>
              <a:rPr lang="pt-PT" sz="2400" dirty="0" smtClean="0"/>
              <a:t>. Quarentena e testagem de novos animais para evitar reintrodução de </a:t>
            </a:r>
            <a:r>
              <a:rPr lang="pt-PT" sz="2400" dirty="0" smtClean="0"/>
              <a:t>PIs</a:t>
            </a:r>
            <a:r>
              <a:rPr lang="pt-PT" sz="2400" dirty="0" smtClean="0"/>
              <a:t>.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IBR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08912" cy="2880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PT" sz="1800" dirty="0" smtClean="0"/>
              <a:t>O BHV-1 sobrevive no meio ambiente cerca de 30 dias no inverno e entre 5-9 dias no verão</a:t>
            </a:r>
          </a:p>
          <a:p>
            <a:pPr>
              <a:buNone/>
            </a:pPr>
            <a:endParaRPr lang="pt-PT" sz="18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A fonte de infecção são as secreções nasais, oculares </a:t>
            </a:r>
          </a:p>
          <a:p>
            <a:pPr>
              <a:buNone/>
            </a:pPr>
            <a:r>
              <a:rPr lang="pt-PT" sz="1800" dirty="0" smtClean="0"/>
              <a:t>e reprodutivas de bovinos infectados.</a:t>
            </a:r>
          </a:p>
          <a:p>
            <a:pPr>
              <a:buNone/>
            </a:pPr>
            <a:endParaRPr lang="pt-PT" sz="1800" dirty="0" smtClean="0"/>
          </a:p>
          <a:p>
            <a:pPr>
              <a:buFont typeface="Wingdings" pitchFamily="2" charset="2"/>
              <a:buChar char="ü"/>
            </a:pPr>
            <a:r>
              <a:rPr lang="pt-PT" sz="1800" dirty="0" smtClean="0"/>
              <a:t>O agente penetra no organismo por inalação e é perpetuado por infecções latentes localizadas no gânglio </a:t>
            </a:r>
            <a:r>
              <a:rPr lang="pt-PT" sz="1800" dirty="0" smtClean="0"/>
              <a:t>trigémeo.</a:t>
            </a:r>
            <a:endParaRPr lang="pt-PT" sz="1800" dirty="0" smtClean="0"/>
          </a:p>
          <a:p>
            <a:pPr>
              <a:buNone/>
            </a:pPr>
            <a:endParaRPr lang="pt-PT" dirty="0" smtClean="0"/>
          </a:p>
        </p:txBody>
      </p:sp>
      <p:pic>
        <p:nvPicPr>
          <p:cNvPr id="22530" name="Picture 2" descr="http://www.biochecklabs.com/userfile/media/14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1905000" cy="140017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1560" y="4797152"/>
            <a:ext cx="8136904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Para que ocorra aborto por IBR as fêmeas têm que se encontrar gestantes e susceptíveis no momento da infecção. O aborto pode ocorrer até 100 dias após a infecção devido à capacidade do vírus em se manter na placenta e só então infectar o feto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O aborto ocorre nos últimos 4 meses de gestação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IBR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32440" cy="23762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200" dirty="0" smtClean="0"/>
              <a:t>Os antigénios virais podem ser detectados por IF e imunohistoquímica. As amostras de eleição são fígado, glândula adrenal, rins, placenta e pulmões.</a:t>
            </a:r>
          </a:p>
          <a:p>
            <a:pPr algn="just">
              <a:buNone/>
            </a:pPr>
            <a:endParaRPr lang="pt-PT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/>
              <a:t>Análise serológica da mãe só é útil se o aborto ocorrer na primeira fase da doença. Amostras múltiplas. </a:t>
            </a:r>
          </a:p>
          <a:p>
            <a:pPr algn="just">
              <a:buNone/>
            </a:pPr>
            <a:endParaRPr lang="pt-PT" sz="22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4653136"/>
            <a:ext cx="78488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Os novilhos devem ser vacinados 2-3 semanas antes do desmame; Reprodutores devem ser vacinados 2 semanas antes da época de cobrição ou no inicio da gestação, e bezerros filhos de mães vacinadas devem ser vacinados após os 6 meses.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Estudo dos agentes abortivos</a:t>
            </a:r>
            <a:endParaRPr lang="pt-PT" dirty="0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611560" y="1700808"/>
          <a:ext cx="7724775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458112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Agentes analisados:  BVDV, BHV-1, </a:t>
            </a:r>
            <a:r>
              <a:rPr lang="pt-PT" i="1" dirty="0" smtClean="0"/>
              <a:t>Chlamydophila abortus, Listeria monocytogenes, Leptospira interrogans, Brucella abortus, Neospora,  Campylobacter fetus e Coxiella brunetti.</a:t>
            </a:r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 BVDV e BHV-1 são os agentes predominantes e a sua curva de distribuição é semelhante.</a:t>
            </a:r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 Leptospira interrogans surge como o agente bacteriano mais vezes diagnosticado</a:t>
            </a:r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Chlamydia, Listeria e Brucella surgem pontualmente.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Estudo dos agentes abortivos</a:t>
            </a:r>
            <a:endParaRPr lang="pt-PT" dirty="0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sz="quarter" idx="1"/>
          </p:nvPr>
        </p:nvGraphicFramePr>
        <p:xfrm>
          <a:off x="467544" y="1484784"/>
          <a:ext cx="8291264" cy="34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99592" y="508518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Maior número de agentes diagnosticados em Janeiro e Fevereiro relacionado com a época de partos.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/>
          <a:lstStyle/>
          <a:p>
            <a:pPr algn="l"/>
            <a:r>
              <a:rPr lang="pt-PT" dirty="0" smtClean="0"/>
              <a:t>Estudo dos agentes abortivos</a:t>
            </a:r>
            <a:endParaRPr lang="pt-PT" dirty="0"/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sz="quarter" idx="1"/>
          </p:nvPr>
        </p:nvGraphicFramePr>
        <p:xfrm>
          <a:off x="3527376" y="1412776"/>
          <a:ext cx="5616624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Posição de Conteúdo 3"/>
          <p:cNvGraphicFramePr>
            <a:graphicFrameLocks/>
          </p:cNvGraphicFramePr>
          <p:nvPr/>
        </p:nvGraphicFramePr>
        <p:xfrm>
          <a:off x="3347864" y="3068960"/>
          <a:ext cx="57961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51520" y="184482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O maior número de abortos </a:t>
            </a:r>
            <a:r>
              <a:rPr lang="pt-PT" dirty="0" smtClean="0"/>
              <a:t> ocorre </a:t>
            </a:r>
            <a:r>
              <a:rPr lang="pt-PT" dirty="0" smtClean="0"/>
              <a:t>em Janeiro/Fevereiro. Verificando-se um aumento a partir de Novembro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328498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A vacinação para os três agentes deve ser feita na época de cobrição pois só afectam a fertilidade se a infecção ocorrer em vacas gestantes. 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 IBR</a:t>
            </a:r>
            <a:r>
              <a:rPr lang="pt-PT" dirty="0" smtClean="0">
                <a:sym typeface="Wingdings" pitchFamily="2" charset="2"/>
              </a:rPr>
              <a:t> Latência na placenta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>
                <a:sym typeface="Wingdings" pitchFamily="2" charset="2"/>
              </a:rPr>
              <a:t>BVD e </a:t>
            </a:r>
            <a:r>
              <a:rPr lang="pt-PT" dirty="0" smtClean="0">
                <a:sym typeface="Wingdings" pitchFamily="2" charset="2"/>
              </a:rPr>
              <a:t>Leptospirose</a:t>
            </a:r>
            <a:r>
              <a:rPr lang="pt-PT" dirty="0" smtClean="0">
                <a:sym typeface="Wingdings" pitchFamily="2" charset="2"/>
              </a:rPr>
              <a:t> EED</a:t>
            </a:r>
            <a:endParaRPr lang="pt-PT" dirty="0" smtClean="0"/>
          </a:p>
        </p:txBody>
      </p:sp>
      <p:graphicFrame>
        <p:nvGraphicFramePr>
          <p:cNvPr id="12" name="Marcador de Posição de Conteúdo 3"/>
          <p:cNvGraphicFramePr>
            <a:graphicFrameLocks/>
          </p:cNvGraphicFramePr>
          <p:nvPr/>
        </p:nvGraphicFramePr>
        <p:xfrm>
          <a:off x="3707904" y="5157192"/>
          <a:ext cx="5277272" cy="139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23528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Revacinação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Caso Clínico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Caracterização da exploração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FontTx/>
              <a:buChar char="-"/>
            </a:pPr>
            <a:r>
              <a:rPr lang="pt-PT" sz="2100" dirty="0" smtClean="0"/>
              <a:t>Efectivo de 160 bovinos </a:t>
            </a:r>
            <a:r>
              <a:rPr lang="pt-PT" sz="2100" dirty="0" smtClean="0"/>
              <a:t>cruzados (Limousine x Alentejano).</a:t>
            </a:r>
            <a:endParaRPr lang="pt-PT" sz="2100" dirty="0" smtClean="0"/>
          </a:p>
          <a:p>
            <a:pPr algn="just">
              <a:buNone/>
            </a:pPr>
            <a:endParaRPr lang="pt-PT" sz="2100" dirty="0" smtClean="0"/>
          </a:p>
          <a:p>
            <a:pPr algn="just">
              <a:buFontTx/>
              <a:buChar char="-"/>
            </a:pPr>
            <a:r>
              <a:rPr lang="pt-PT" sz="2100" dirty="0" smtClean="0"/>
              <a:t>Partos decorrem ao longo de todo o ano, verificando-se no entanto concentração de Janeiro a Abril. A época de cobrição decorre maioritariamente de Março a Junho.</a:t>
            </a:r>
          </a:p>
          <a:p>
            <a:pPr algn="just">
              <a:buNone/>
            </a:pPr>
            <a:endParaRPr lang="pt-PT" sz="2100" dirty="0" smtClean="0"/>
          </a:p>
          <a:p>
            <a:pPr algn="just">
              <a:buFontTx/>
              <a:buChar char="-"/>
            </a:pPr>
            <a:r>
              <a:rPr lang="pt-PT" sz="2100" dirty="0" smtClean="0"/>
              <a:t>O rastreio anual para leucose e brucelose é feito no mês de Abril bem como a vacinação para as clostridioses e desparasitação do rebanho.</a:t>
            </a:r>
          </a:p>
          <a:p>
            <a:pPr algn="just">
              <a:buNone/>
            </a:pPr>
            <a:endParaRPr lang="pt-PT" sz="2100" dirty="0" smtClean="0"/>
          </a:p>
          <a:p>
            <a:pPr algn="just">
              <a:buFontTx/>
              <a:buChar char="-"/>
            </a:pPr>
            <a:r>
              <a:rPr lang="pt-PT" sz="2100" dirty="0" smtClean="0"/>
              <a:t>Em 2006 estava classificada como B4, T3, L4 e encontrava-se numa zona endémica de Brucelose. Neste momento está classificada </a:t>
            </a:r>
            <a:r>
              <a:rPr lang="pt-PT" sz="2100" dirty="0" smtClean="0"/>
              <a:t>como B2.</a:t>
            </a:r>
            <a:endParaRPr lang="pt-PT" sz="21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PT" sz="21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PT" sz="2100" dirty="0" smtClean="0"/>
              <a:t>- 	Ocorrência de abortos em todas as fases da gestação.</a:t>
            </a:r>
            <a:endParaRPr lang="pt-PT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Casuística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19256" cy="96470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Total de 445 serviços, sendo que 236 corresponderam a clínica, 96 a </a:t>
            </a:r>
            <a:r>
              <a:rPr lang="pt-PT" dirty="0" smtClean="0"/>
              <a:t>sanidade </a:t>
            </a:r>
            <a:r>
              <a:rPr lang="pt-PT" dirty="0" smtClean="0"/>
              <a:t>e profilaxia, 94 reprodução e obstetrícia, 17 a cirurgia e 2 actos de inspecção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467544" y="2420888"/>
          <a:ext cx="6731149" cy="221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3059832" y="4381129"/>
          <a:ext cx="5760640" cy="22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5517232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sz="2200" dirty="0" smtClean="0"/>
              <a:t>Total de 395 animais</a:t>
            </a: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Caso clínico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Autofit/>
          </a:bodyPr>
          <a:lstStyle/>
          <a:p>
            <a:r>
              <a:rPr lang="pt-PT" sz="1400" dirty="0" smtClean="0"/>
              <a:t>Abril de 2008</a:t>
            </a:r>
            <a:r>
              <a:rPr lang="pt-PT" sz="1400" dirty="0" smtClean="0">
                <a:sym typeface="Wingdings" pitchFamily="2" charset="2"/>
              </a:rPr>
              <a:t> IBR (teste serológico)  TRIANGLE ®9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Abril de 2009  IBR (teste serológico)  TRIANGLE®9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Abril de 2009  Brucelose (FC e RB)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Setembro de 2009  Brucelose (FC e RB)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Outubro de 2009  Programa individual de saneamento, RB51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Dezembro de 2009  Leptospirose  (teste serológico vaca que abortou)  TRIANGLE®9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Janeiro de 2010  Leptospirose (imunoperoxidase de pulmão e fígado de fetos abortados)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Fevereiro de 2010  Brucelose (FC e RB), metrite, RMF, bezerros prematuros e débeis</a:t>
            </a:r>
          </a:p>
          <a:p>
            <a:pPr>
              <a:buNone/>
            </a:pPr>
            <a:endParaRPr lang="pt-PT" sz="1400" dirty="0" smtClean="0">
              <a:sym typeface="Wingdings" pitchFamily="2" charset="2"/>
            </a:endParaRPr>
          </a:p>
          <a:p>
            <a:r>
              <a:rPr lang="pt-PT" sz="1400" dirty="0" smtClean="0">
                <a:sym typeface="Wingdings" pitchFamily="2" charset="2"/>
              </a:rPr>
              <a:t>Março de 2010  BVDV (imunoperoxidase de pulmão de feto abortado)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Caso clínico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sz="3800" b="1" dirty="0" smtClean="0"/>
              <a:t>Discussão</a:t>
            </a:r>
          </a:p>
          <a:p>
            <a:pPr algn="just">
              <a:buNone/>
            </a:pPr>
            <a:endParaRPr lang="pt-PT" sz="3800" b="1" dirty="0" smtClean="0"/>
          </a:p>
          <a:p>
            <a:pPr algn="just"/>
            <a:r>
              <a:rPr lang="pt-PT" dirty="0" smtClean="0"/>
              <a:t>Etiologia multifactorial.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Alterações de maneio.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Fase inicial (pré vacinação): Análise de um maior número de agentes abortivos, amostras múltiplas.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Utilização de uma vacina marcada dirigida especificamente ao agente diagnosticado.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Vacinação com RB51. Efeitos imunossupressores.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Efeitos do TRIANGLE®9 a nível uterino na protecção contra BVDV.  Falhas vacinais e </a:t>
            </a:r>
            <a:r>
              <a:rPr lang="pt-PT" dirty="0" smtClean="0"/>
              <a:t>protocolares.</a:t>
            </a: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4800" dirty="0" smtClean="0"/>
              <a:t>Obrigada pela atenção…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Casuística</a:t>
            </a:r>
            <a:endParaRPr lang="pt-PT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43808" y="3068960"/>
          <a:ext cx="3312368" cy="2952334"/>
        </p:xfrm>
        <a:graphic>
          <a:graphicData uri="http://schemas.openxmlformats.org/drawingml/2006/table">
            <a:tbl>
              <a:tblPr/>
              <a:tblGrid>
                <a:gridCol w="2443550"/>
                <a:gridCol w="868818"/>
              </a:tblGrid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Especialidade </a:t>
                      </a:r>
                      <a:r>
                        <a:rPr lang="pt-PT" sz="1000" b="0" i="0" u="none" strike="noStrike" dirty="0" smtClean="0">
                          <a:latin typeface="Arial"/>
                        </a:rPr>
                        <a:t>Clínica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Nº Casos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Gastroenterologia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Pneumologia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Doenças Infecto-Contagiosas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Doença Músculo-Esquelética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Cardiologia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Pele e Glândulas Anexas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Doenças Parasitárias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Neurologia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Nutrição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Doenças Metabólicas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Nefrologia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Toxicologia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0881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555776" y="3068960"/>
            <a:ext cx="3888432" cy="115212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27584" y="177281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800" b="1" dirty="0" smtClean="0"/>
              <a:t> Medicina Interna</a:t>
            </a:r>
            <a:endParaRPr lang="pt-P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Gastroenterologia</a:t>
            </a:r>
            <a:endParaRPr lang="pt-PT" dirty="0"/>
          </a:p>
        </p:txBody>
      </p:sp>
      <p:pic>
        <p:nvPicPr>
          <p:cNvPr id="4" name="Marcador de Posição de Conteúdo 3" descr="PA2600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9"/>
            <a:ext cx="3117823" cy="21602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4077072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sz="1600" dirty="0" smtClean="0"/>
              <a:t> Enterite</a:t>
            </a:r>
          </a:p>
          <a:p>
            <a:pPr>
              <a:buFontTx/>
              <a:buChar char="-"/>
            </a:pPr>
            <a:r>
              <a:rPr lang="pt-PT" sz="1600" dirty="0" smtClean="0"/>
              <a:t>Distingue-se o agente pela sua sintomatologia e através de análise de fezes (análise coprológicas, microbiológicas ou testes rápidos).</a:t>
            </a:r>
          </a:p>
          <a:p>
            <a:pPr>
              <a:buFontTx/>
              <a:buChar char="-"/>
            </a:pPr>
            <a:r>
              <a:rPr lang="pt-PT" sz="1600" dirty="0" smtClean="0"/>
              <a:t>Diarreia profusa, desidratação, prostração, acidose e morte.</a:t>
            </a:r>
          </a:p>
          <a:p>
            <a:pPr lvl="1">
              <a:buFont typeface="Wingdings" pitchFamily="2" charset="2"/>
              <a:buChar char="v"/>
            </a:pPr>
            <a:r>
              <a:rPr lang="pt-PT" sz="1600" dirty="0" smtClean="0"/>
              <a:t> Tratamento</a:t>
            </a:r>
          </a:p>
          <a:p>
            <a:pPr lvl="1">
              <a:buFontTx/>
              <a:buChar char="-"/>
            </a:pPr>
            <a:r>
              <a:rPr lang="pt-PT" sz="1600" dirty="0" smtClean="0"/>
              <a:t>Fluidoterapia (IV, SC ou </a:t>
            </a:r>
            <a:r>
              <a:rPr lang="pt-PT" sz="1600" dirty="0" smtClean="0"/>
              <a:t>Per</a:t>
            </a:r>
            <a:r>
              <a:rPr lang="pt-PT" sz="1600" dirty="0" smtClean="0"/>
              <a:t> Os): Lactato de Ringer, </a:t>
            </a:r>
            <a:r>
              <a:rPr lang="pt-PT" sz="1600" dirty="0" smtClean="0"/>
              <a:t>Glucose</a:t>
            </a:r>
            <a:r>
              <a:rPr lang="pt-PT" sz="1600" dirty="0" smtClean="0"/>
              <a:t> 30%, complexo vitamínico e mineral.</a:t>
            </a:r>
          </a:p>
          <a:p>
            <a:pPr lvl="1">
              <a:buFontTx/>
              <a:buChar char="-"/>
            </a:pPr>
            <a:r>
              <a:rPr lang="pt-PT" sz="1600" dirty="0" smtClean="0"/>
              <a:t>Antibioterapia: </a:t>
            </a:r>
            <a:r>
              <a:rPr lang="pt-PT" sz="1600" dirty="0" smtClean="0"/>
              <a:t>Gentamicina</a:t>
            </a:r>
            <a:r>
              <a:rPr lang="pt-PT" sz="1600" dirty="0" smtClean="0"/>
              <a:t>, enrofloxacina, danofloxacina, trimetropim-sulfa</a:t>
            </a:r>
          </a:p>
          <a:p>
            <a:pPr lvl="1">
              <a:buFontTx/>
              <a:buChar char="-"/>
            </a:pPr>
            <a:r>
              <a:rPr lang="pt-PT" sz="1600" dirty="0" smtClean="0"/>
              <a:t>AINES: carprofeno</a:t>
            </a:r>
          </a:p>
          <a:p>
            <a:pPr lvl="1"/>
            <a:r>
              <a:rPr lang="pt-PT" sz="1600" dirty="0" smtClean="0"/>
              <a:t>Maneio</a:t>
            </a:r>
          </a:p>
          <a:p>
            <a:pPr lvl="1">
              <a:buFontTx/>
              <a:buChar char="-"/>
            </a:pP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600" y="1628800"/>
          <a:ext cx="2952329" cy="2088228"/>
        </p:xfrm>
        <a:graphic>
          <a:graphicData uri="http://schemas.openxmlformats.org/drawingml/2006/table">
            <a:tbl>
              <a:tblPr/>
              <a:tblGrid>
                <a:gridCol w="1557871"/>
                <a:gridCol w="697229"/>
                <a:gridCol w="697229"/>
              </a:tblGrid>
              <a:tr h="1740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Gastroenterologia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401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Afecção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Nº Casos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Enterite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Acidose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Indigestão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Cólica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Volvo intestinal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Timpanismo espumoso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Inflamação recto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Perfuração intestinal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Massa mesentério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0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Pneumologia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Pneumonia</a:t>
            </a:r>
          </a:p>
          <a:p>
            <a:pPr>
              <a:buNone/>
            </a:pPr>
            <a:endParaRPr lang="pt-PT" dirty="0" smtClean="0"/>
          </a:p>
          <a:p>
            <a:pPr algn="just">
              <a:buFontTx/>
              <a:buChar char="-"/>
            </a:pPr>
            <a:r>
              <a:rPr lang="pt-PT" dirty="0" smtClean="0"/>
              <a:t>Animais deprimidos, febris, em anorexia, com corrimento nasal bilateral seroso a mucoso, dispneicos e taquipneicos. Ruídos de crepitação ou silêncio pulmonar na auscultação</a:t>
            </a:r>
          </a:p>
          <a:p>
            <a:pPr algn="just">
              <a:buFontTx/>
              <a:buChar char="-"/>
            </a:pPr>
            <a:r>
              <a:rPr lang="pt-PT" dirty="0" smtClean="0"/>
              <a:t>Agentes: </a:t>
            </a:r>
            <a:r>
              <a:rPr lang="pt-PT" i="1" dirty="0" smtClean="0"/>
              <a:t>Pasteurella spp</a:t>
            </a:r>
            <a:r>
              <a:rPr lang="pt-PT" dirty="0" smtClean="0"/>
              <a:t>, BRD</a:t>
            </a:r>
          </a:p>
          <a:p>
            <a:pPr algn="just">
              <a:buFont typeface="Wingdings" pitchFamily="2" charset="2"/>
              <a:buChar char="v"/>
            </a:pPr>
            <a:r>
              <a:rPr lang="pt-PT" dirty="0" smtClean="0"/>
              <a:t>	Tratamento</a:t>
            </a:r>
          </a:p>
          <a:p>
            <a:pPr algn="just">
              <a:buNone/>
            </a:pPr>
            <a:r>
              <a:rPr lang="pt-PT" dirty="0" smtClean="0"/>
              <a:t>		- Antibioterapia: </a:t>
            </a:r>
            <a:r>
              <a:rPr lang="pt-PT" dirty="0" smtClean="0"/>
              <a:t>Florfenicol</a:t>
            </a:r>
            <a:r>
              <a:rPr lang="pt-PT" dirty="0" smtClean="0"/>
              <a:t>, tilosina</a:t>
            </a:r>
          </a:p>
          <a:p>
            <a:pPr algn="just">
              <a:buNone/>
            </a:pPr>
            <a:r>
              <a:rPr lang="pt-PT" dirty="0" smtClean="0"/>
              <a:t>		- AINES: carprofeno</a:t>
            </a:r>
          </a:p>
          <a:p>
            <a:pPr algn="just">
              <a:buNone/>
            </a:pPr>
            <a:r>
              <a:rPr lang="pt-PT" dirty="0" smtClean="0"/>
              <a:t>		- bromexina</a:t>
            </a:r>
          </a:p>
          <a:p>
            <a:pPr algn="just">
              <a:buNone/>
            </a:pPr>
            <a:r>
              <a:rPr lang="pt-PT" dirty="0" smtClean="0"/>
              <a:t>			 </a:t>
            </a:r>
          </a:p>
          <a:p>
            <a:pPr algn="just">
              <a:buFont typeface="Wingdings" pitchFamily="2" charset="2"/>
              <a:buChar char="v"/>
            </a:pPr>
            <a:r>
              <a:rPr lang="pt-PT" dirty="0" smtClean="0"/>
              <a:t> </a:t>
            </a:r>
            <a:r>
              <a:rPr lang="pt-PT" dirty="0" smtClean="0"/>
              <a:t>Maneio</a:t>
            </a:r>
            <a:endParaRPr lang="pt-PT" dirty="0" smtClean="0"/>
          </a:p>
          <a:p>
            <a:pPr algn="just">
              <a:buFont typeface="Wingdings" pitchFamily="2" charset="2"/>
              <a:buChar char="v"/>
            </a:pPr>
            <a:r>
              <a:rPr lang="pt-PT" dirty="0" smtClean="0"/>
              <a:t>Vacinação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Doenças Infecto-Contagiosas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1556792"/>
          <a:ext cx="3521298" cy="2258740"/>
        </p:xfrm>
        <a:graphic>
          <a:graphicData uri="http://schemas.openxmlformats.org/drawingml/2006/table">
            <a:tbl>
              <a:tblPr/>
              <a:tblGrid>
                <a:gridCol w="1858102"/>
                <a:gridCol w="831598"/>
                <a:gridCol w="831598"/>
              </a:tblGrid>
              <a:tr h="2053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 smtClean="0">
                          <a:latin typeface="Arial"/>
                        </a:rPr>
                        <a:t>Doenças Infecto-Contagiosas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Afecção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Nº Casos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QCI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Enterotoxémia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IBR/BVD/PI3/BRSV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Clamidiose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Leptospirose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Língua </a:t>
                      </a:r>
                      <a:r>
                        <a:rPr lang="pt-PT" sz="1000" b="0" i="0" u="none" strike="noStrike" dirty="0">
                          <a:latin typeface="Arial"/>
                        </a:rPr>
                        <a:t>azul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Actinomicose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Micoplasmose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3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24577" name="Picture 1" descr="F:\P807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3021627" cy="2266220"/>
          </a:xfrm>
          <a:prstGeom prst="rect">
            <a:avLst/>
          </a:prstGeom>
          <a:noFill/>
        </p:spPr>
      </p:pic>
      <p:pic>
        <p:nvPicPr>
          <p:cNvPr id="24578" name="Picture 2" descr="F:\P817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3202155" cy="240161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83568" y="3933056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/>
              <a:t> Queratoconjuntivite infecciosa</a:t>
            </a:r>
          </a:p>
          <a:p>
            <a:pPr algn="just"/>
            <a:r>
              <a:rPr lang="pt-PT" dirty="0" smtClean="0"/>
              <a:t> - </a:t>
            </a:r>
            <a:r>
              <a:rPr lang="pt-PT" i="1" dirty="0" smtClean="0"/>
              <a:t>Moraxella</a:t>
            </a:r>
            <a:r>
              <a:rPr lang="pt-PT" i="1" dirty="0" smtClean="0"/>
              <a:t> </a:t>
            </a:r>
            <a:r>
              <a:rPr lang="pt-PT" i="1" dirty="0" smtClean="0"/>
              <a:t>bovis</a:t>
            </a:r>
            <a:endParaRPr lang="pt-PT" i="1" dirty="0" smtClean="0"/>
          </a:p>
          <a:p>
            <a:pPr algn="just">
              <a:buFontTx/>
              <a:buChar char="-"/>
            </a:pPr>
            <a:r>
              <a:rPr lang="pt-PT" dirty="0" smtClean="0"/>
              <a:t>Olho inflamado, corrimento, opacidade branca, exoftalmia</a:t>
            </a:r>
          </a:p>
          <a:p>
            <a:pPr algn="just">
              <a:buFont typeface="Wingdings" pitchFamily="2" charset="2"/>
              <a:buChar char="v"/>
            </a:pPr>
            <a:r>
              <a:rPr lang="pt-PT" i="1" dirty="0" smtClean="0"/>
              <a:t> </a:t>
            </a:r>
            <a:r>
              <a:rPr lang="pt-PT" dirty="0" smtClean="0"/>
              <a:t>Tratamento</a:t>
            </a:r>
          </a:p>
          <a:p>
            <a:pPr algn="just"/>
            <a:r>
              <a:rPr lang="pt-PT" dirty="0" smtClean="0"/>
              <a:t> - Injecção sub-conjuntival de oxitetraciclina</a:t>
            </a:r>
          </a:p>
          <a:p>
            <a:pPr algn="just"/>
            <a:endParaRPr lang="pt-PT" dirty="0" smtClean="0"/>
          </a:p>
          <a:p>
            <a:pPr algn="just">
              <a:buFont typeface="Wingdings" pitchFamily="2" charset="2"/>
              <a:buChar char="ü"/>
            </a:pPr>
            <a:r>
              <a:rPr lang="pt-PT" dirty="0" smtClean="0"/>
              <a:t> Enterotoxémia</a:t>
            </a:r>
          </a:p>
          <a:p>
            <a:pPr algn="just"/>
            <a:r>
              <a:rPr lang="pt-PT" dirty="0" smtClean="0"/>
              <a:t>- Vacinação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Sistema Reprodutor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1700808"/>
          <a:ext cx="3600401" cy="2501632"/>
        </p:xfrm>
        <a:graphic>
          <a:graphicData uri="http://schemas.openxmlformats.org/drawingml/2006/table">
            <a:tbl>
              <a:tblPr/>
              <a:tblGrid>
                <a:gridCol w="1954503"/>
                <a:gridCol w="822949"/>
                <a:gridCol w="822949"/>
              </a:tblGrid>
              <a:tr h="1786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Sistema Reprodutor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868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Afecção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Nº Casos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Parto distócico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40,4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Metrite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RMF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DG/SC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Prolapso Vaginal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Cesariana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Quisto ovárico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Balanopostite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Prolapso Uterino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Laceração Vaginal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Contracções </a:t>
                      </a:r>
                      <a:r>
                        <a:rPr lang="pt-PT" sz="1000" b="0" i="0" u="none" strike="noStrike" dirty="0" smtClean="0">
                          <a:latin typeface="Arial"/>
                        </a:rPr>
                        <a:t>uterinas prematuras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868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283968" y="17008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Tamanho excessivo do feto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Apresentação, posições ou postura anómalas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Inércia uterina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Dilatação incompleta da cérvix ou vulva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27984" y="314096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dirty="0" smtClean="0"/>
              <a:t> Tratamento (caso necessário)</a:t>
            </a:r>
          </a:p>
          <a:p>
            <a:r>
              <a:rPr lang="pt-PT" dirty="0" smtClean="0"/>
              <a:t> - AINES: carprofeno</a:t>
            </a:r>
          </a:p>
          <a:p>
            <a:r>
              <a:rPr lang="pt-PT" dirty="0" smtClean="0"/>
              <a:t>- Antibioterapia: Oxitetraciclina</a:t>
            </a:r>
          </a:p>
          <a:p>
            <a:pPr>
              <a:buFontTx/>
              <a:buChar char="-"/>
            </a:pPr>
            <a:r>
              <a:rPr lang="pt-PT" dirty="0" smtClean="0"/>
              <a:t> Ocitocina (primeira hora pós-parto)</a:t>
            </a:r>
          </a:p>
          <a:p>
            <a:endParaRPr lang="pt-PT" dirty="0"/>
          </a:p>
        </p:txBody>
      </p:sp>
      <p:pic>
        <p:nvPicPr>
          <p:cNvPr id="7" name="Picture 3" descr="C:\Users\Patty\Desktop\estagio\PA09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703814" cy="2027861"/>
          </a:xfrm>
          <a:prstGeom prst="rect">
            <a:avLst/>
          </a:prstGeom>
          <a:noFill/>
        </p:spPr>
      </p:pic>
      <p:pic>
        <p:nvPicPr>
          <p:cNvPr id="22529" name="Picture 1" descr="C:\Users\Vânia\Pictures\Estagio muralha\DSCN2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274794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Cirurgia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1700808"/>
          <a:ext cx="3781772" cy="2024811"/>
        </p:xfrm>
        <a:graphic>
          <a:graphicData uri="http://schemas.openxmlformats.org/drawingml/2006/table">
            <a:tbl>
              <a:tblPr/>
              <a:tblGrid>
                <a:gridCol w="2052962"/>
                <a:gridCol w="864405"/>
                <a:gridCol w="864405"/>
              </a:tblGrid>
              <a:tr h="2249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Cirurgia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497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Afecção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Nº Casos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Episiotomia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Cesariana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29,4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Castração porcos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Amputação útero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latin typeface="Arial"/>
                        </a:rPr>
                        <a:t>Hérnia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Laparotomia </a:t>
                      </a:r>
                      <a:r>
                        <a:rPr lang="pt-PT" sz="1000" b="0" i="0" u="none" strike="noStrike" dirty="0" smtClean="0">
                          <a:latin typeface="Arial"/>
                        </a:rPr>
                        <a:t>exploratória</a:t>
                      </a:r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21505" name="Picture 1" descr="C:\Users\Vânia\Pictures\Estagio muralha\Cesariana 2\DSCN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2928591" cy="2196327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414908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 Episiotomia</a:t>
            </a:r>
          </a:p>
          <a:p>
            <a:pPr>
              <a:buFontTx/>
              <a:buChar char="-"/>
            </a:pPr>
            <a:r>
              <a:rPr lang="pt-PT" dirty="0" smtClean="0"/>
              <a:t>Dilatação vulvar insuficiente</a:t>
            </a:r>
          </a:p>
          <a:p>
            <a:endParaRPr lang="pt-PT" dirty="0" smtClean="0"/>
          </a:p>
          <a:p>
            <a:pPr>
              <a:buFont typeface="Wingdings" pitchFamily="2" charset="2"/>
              <a:buChar char="v"/>
            </a:pPr>
            <a:r>
              <a:rPr lang="pt-PT" dirty="0" smtClean="0"/>
              <a:t> Terapia</a:t>
            </a:r>
          </a:p>
          <a:p>
            <a:r>
              <a:rPr lang="pt-PT" dirty="0" smtClean="0"/>
              <a:t> Antibioterapia: </a:t>
            </a:r>
            <a:r>
              <a:rPr lang="pt-PT" dirty="0" smtClean="0"/>
              <a:t>Penicilina-Estreptomicina</a:t>
            </a:r>
            <a:r>
              <a:rPr lang="pt-PT" dirty="0" smtClean="0"/>
              <a:t> local e sistémica</a:t>
            </a:r>
          </a:p>
          <a:p>
            <a:r>
              <a:rPr lang="pt-PT" dirty="0" smtClean="0"/>
              <a:t>AINES sistémico</a:t>
            </a:r>
          </a:p>
        </p:txBody>
      </p:sp>
      <p:pic>
        <p:nvPicPr>
          <p:cNvPr id="6" name="Picture 2" descr="C:\Users\Patty\Desktop\estagio\PA09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3049"/>
            <a:ext cx="2877439" cy="2158079"/>
          </a:xfrm>
          <a:prstGeom prst="rect">
            <a:avLst/>
          </a:prstGeom>
          <a:noFill/>
        </p:spPr>
      </p:pic>
      <p:pic>
        <p:nvPicPr>
          <p:cNvPr id="21507" name="Picture 3" descr="C:\Users\Vânia\Pictures\Estagio muralha\Laparotomia massa intestinal\DSCN2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21088"/>
            <a:ext cx="288047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4589</TotalTime>
  <Words>1878</Words>
  <Application>Microsoft Office PowerPoint</Application>
  <PresentationFormat>Apresentação no Ecrã (4:3)</PresentationFormat>
  <Paragraphs>440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Mediano</vt:lpstr>
      <vt:lpstr>Clínica em Espécies Pecuárias</vt:lpstr>
      <vt:lpstr>Sumário</vt:lpstr>
      <vt:lpstr>Casuística</vt:lpstr>
      <vt:lpstr>Casuística</vt:lpstr>
      <vt:lpstr>Gastroenterologia</vt:lpstr>
      <vt:lpstr>Pneumologia</vt:lpstr>
      <vt:lpstr>Doenças Infecto-Contagiosas</vt:lpstr>
      <vt:lpstr>Sistema Reprodutor</vt:lpstr>
      <vt:lpstr>Cirurgia</vt:lpstr>
      <vt:lpstr>Sanidade e Profilaxia</vt:lpstr>
      <vt:lpstr>Monografia</vt:lpstr>
      <vt:lpstr>Introdução</vt:lpstr>
      <vt:lpstr>Introdução</vt:lpstr>
      <vt:lpstr>Introdução</vt:lpstr>
      <vt:lpstr>Brucelose</vt:lpstr>
      <vt:lpstr>Brucelose</vt:lpstr>
      <vt:lpstr>Brucelose</vt:lpstr>
      <vt:lpstr>Leptospirose</vt:lpstr>
      <vt:lpstr>Leptospirose</vt:lpstr>
      <vt:lpstr>BVD</vt:lpstr>
      <vt:lpstr>BVD</vt:lpstr>
      <vt:lpstr>BVD</vt:lpstr>
      <vt:lpstr>BVD</vt:lpstr>
      <vt:lpstr>IBR</vt:lpstr>
      <vt:lpstr>IBR</vt:lpstr>
      <vt:lpstr>Estudo dos agentes abortivos</vt:lpstr>
      <vt:lpstr>Estudo dos agentes abortivos</vt:lpstr>
      <vt:lpstr>Estudo dos agentes abortivos</vt:lpstr>
      <vt:lpstr>Caso Clínico</vt:lpstr>
      <vt:lpstr>Caso clínico</vt:lpstr>
      <vt:lpstr>Caso clínico</vt:lpstr>
      <vt:lpstr>Diapositivo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Clínica em Espécies Pecuárias</dc:title>
  <dc:creator>Vânia</dc:creator>
  <cp:lastModifiedBy>Vânia</cp:lastModifiedBy>
  <cp:revision>428</cp:revision>
  <dcterms:created xsi:type="dcterms:W3CDTF">2010-09-06T16:26:43Z</dcterms:created>
  <dcterms:modified xsi:type="dcterms:W3CDTF">2010-11-11T00:09:25Z</dcterms:modified>
</cp:coreProperties>
</file>