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62" r:id="rId5"/>
    <p:sldId id="263" r:id="rId6"/>
    <p:sldId id="261" r:id="rId7"/>
    <p:sldId id="265" r:id="rId8"/>
    <p:sldId id="272" r:id="rId9"/>
    <p:sldId id="276" r:id="rId10"/>
    <p:sldId id="273" r:id="rId11"/>
    <p:sldId id="274" r:id="rId12"/>
    <p:sldId id="277" r:id="rId13"/>
    <p:sldId id="278" r:id="rId14"/>
    <p:sldId id="279" r:id="rId15"/>
    <p:sldId id="305" r:id="rId16"/>
    <p:sldId id="287" r:id="rId17"/>
    <p:sldId id="288" r:id="rId18"/>
    <p:sldId id="289" r:id="rId19"/>
    <p:sldId id="286" r:id="rId20"/>
    <p:sldId id="298" r:id="rId21"/>
    <p:sldId id="290" r:id="rId22"/>
    <p:sldId id="291" r:id="rId23"/>
    <p:sldId id="292" r:id="rId24"/>
    <p:sldId id="294" r:id="rId25"/>
    <p:sldId id="302" r:id="rId26"/>
    <p:sldId id="303" r:id="rId27"/>
    <p:sldId id="259" r:id="rId28"/>
  </p:sldIdLst>
  <p:sldSz cx="9144000" cy="6858000" type="screen4x3"/>
  <p:notesSz cx="7102475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90B"/>
    <a:srgbClr val="6B340F"/>
    <a:srgbClr val="8B4513"/>
    <a:srgbClr val="920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98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notesViewPr>
    <p:cSldViewPr>
      <p:cViewPr varScale="1">
        <p:scale>
          <a:sx n="51" d="100"/>
          <a:sy n="51" d="100"/>
        </p:scale>
        <p:origin x="-291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eu\Desktop\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eu\Desktop\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Potência elétrica (varrimento)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Sheet1!$B$12:$B$51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Sheet1!$N$12:$N$51</c:f>
              <c:numCache>
                <c:formatCode>0.00E+00</c:formatCode>
                <c:ptCount val="40"/>
                <c:pt idx="0">
                  <c:v>3.3500000000000002E-2</c:v>
                </c:pt>
                <c:pt idx="1">
                  <c:v>4.0500000000000001E-2</c:v>
                </c:pt>
                <c:pt idx="2">
                  <c:v>0.185</c:v>
                </c:pt>
                <c:pt idx="3">
                  <c:v>3.0200000000000001E-2</c:v>
                </c:pt>
                <c:pt idx="4">
                  <c:v>1.15E-2</c:v>
                </c:pt>
                <c:pt idx="5">
                  <c:v>0.109</c:v>
                </c:pt>
                <c:pt idx="6">
                  <c:v>0.185</c:v>
                </c:pt>
                <c:pt idx="7">
                  <c:v>1.21E-2</c:v>
                </c:pt>
                <c:pt idx="8">
                  <c:v>4.82E-2</c:v>
                </c:pt>
                <c:pt idx="9">
                  <c:v>7.0400000000000004E-2</c:v>
                </c:pt>
                <c:pt idx="10">
                  <c:v>6.0999999999999999E-2</c:v>
                </c:pt>
                <c:pt idx="11">
                  <c:v>8.0500000000000002E-2</c:v>
                </c:pt>
                <c:pt idx="12">
                  <c:v>9.6799999999999997E-2</c:v>
                </c:pt>
                <c:pt idx="13">
                  <c:v>0.10299999999999999</c:v>
                </c:pt>
                <c:pt idx="14">
                  <c:v>2.1399999999999999E-2</c:v>
                </c:pt>
                <c:pt idx="15">
                  <c:v>6.5600000000000006E-2</c:v>
                </c:pt>
                <c:pt idx="16">
                  <c:v>5.6599999999999998E-2</c:v>
                </c:pt>
                <c:pt idx="17">
                  <c:v>0.115</c:v>
                </c:pt>
                <c:pt idx="18">
                  <c:v>0.10299999999999999</c:v>
                </c:pt>
                <c:pt idx="19">
                  <c:v>2.4199999999999999E-2</c:v>
                </c:pt>
                <c:pt idx="20">
                  <c:v>3.0200000000000001E-2</c:v>
                </c:pt>
                <c:pt idx="21">
                  <c:v>4.4299999999999999E-2</c:v>
                </c:pt>
                <c:pt idx="22">
                  <c:v>3.6900000000000002E-2</c:v>
                </c:pt>
                <c:pt idx="23">
                  <c:v>0.127</c:v>
                </c:pt>
                <c:pt idx="24">
                  <c:v>5.6599999999999998E-2</c:v>
                </c:pt>
                <c:pt idx="25">
                  <c:v>8.0500000000000002E-2</c:v>
                </c:pt>
                <c:pt idx="26">
                  <c:v>0.115</c:v>
                </c:pt>
                <c:pt idx="27">
                  <c:v>3.3500000000000002E-2</c:v>
                </c:pt>
                <c:pt idx="28">
                  <c:v>8.5699999999999998E-2</c:v>
                </c:pt>
                <c:pt idx="29">
                  <c:v>0.13700000000000001</c:v>
                </c:pt>
                <c:pt idx="30">
                  <c:v>0.14799999999999999</c:v>
                </c:pt>
                <c:pt idx="31">
                  <c:v>0.121</c:v>
                </c:pt>
                <c:pt idx="32">
                  <c:v>0.16200000000000001</c:v>
                </c:pt>
                <c:pt idx="33">
                  <c:v>0.16200000000000001</c:v>
                </c:pt>
                <c:pt idx="34">
                  <c:v>0.20100000000000001</c:v>
                </c:pt>
                <c:pt idx="35">
                  <c:v>0.10299999999999999</c:v>
                </c:pt>
                <c:pt idx="36">
                  <c:v>0.115</c:v>
                </c:pt>
                <c:pt idx="37">
                  <c:v>4.4299999999999999E-2</c:v>
                </c:pt>
                <c:pt idx="38">
                  <c:v>1.8800000000000001E-2</c:v>
                </c:pt>
                <c:pt idx="39">
                  <c:v>2.4199999999999999E-2</c:v>
                </c:pt>
              </c:numCache>
            </c:numRef>
          </c:yVal>
          <c:smooth val="0"/>
        </c:ser>
        <c:ser>
          <c:idx val="1"/>
          <c:order val="1"/>
          <c:tx>
            <c:v>Potência elétrica (posição final)</c:v>
          </c:tx>
          <c:spPr>
            <a:ln w="28575">
              <a:noFill/>
            </a:ln>
          </c:spPr>
          <c:marker>
            <c:symbol val="x"/>
            <c:size val="8"/>
            <c:spPr>
              <a:noFill/>
            </c:spPr>
          </c:marker>
          <c:xVal>
            <c:numRef>
              <c:f>Sheet1!$B$12:$B$51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Sheet1!$S$12:$S$51</c:f>
              <c:numCache>
                <c:formatCode>0.00E+00</c:formatCode>
                <c:ptCount val="40"/>
                <c:pt idx="0">
                  <c:v>3.3500000000000002E-2</c:v>
                </c:pt>
                <c:pt idx="1">
                  <c:v>3.6900000000000002E-2</c:v>
                </c:pt>
                <c:pt idx="2">
                  <c:v>0.185</c:v>
                </c:pt>
                <c:pt idx="3">
                  <c:v>2.7099999999999999E-2</c:v>
                </c:pt>
                <c:pt idx="4">
                  <c:v>1.15E-2</c:v>
                </c:pt>
                <c:pt idx="5">
                  <c:v>0.109</c:v>
                </c:pt>
                <c:pt idx="6">
                  <c:v>0.185</c:v>
                </c:pt>
                <c:pt idx="7">
                  <c:v>1.21E-2</c:v>
                </c:pt>
                <c:pt idx="8">
                  <c:v>4.4299999999999999E-2</c:v>
                </c:pt>
                <c:pt idx="9">
                  <c:v>5.2299999999999999E-2</c:v>
                </c:pt>
                <c:pt idx="10">
                  <c:v>6.0999999999999999E-2</c:v>
                </c:pt>
                <c:pt idx="11">
                  <c:v>7.5399999999999995E-2</c:v>
                </c:pt>
                <c:pt idx="12">
                  <c:v>9.6799999999999997E-2</c:v>
                </c:pt>
                <c:pt idx="13">
                  <c:v>9.6799999999999997E-2</c:v>
                </c:pt>
                <c:pt idx="14">
                  <c:v>2.1399999999999999E-2</c:v>
                </c:pt>
                <c:pt idx="15">
                  <c:v>6.5600000000000006E-2</c:v>
                </c:pt>
                <c:pt idx="16">
                  <c:v>5.6599999999999998E-2</c:v>
                </c:pt>
                <c:pt idx="17">
                  <c:v>0.109</c:v>
                </c:pt>
                <c:pt idx="18">
                  <c:v>0.10299999999999999</c:v>
                </c:pt>
                <c:pt idx="19">
                  <c:v>2.4199999999999999E-2</c:v>
                </c:pt>
                <c:pt idx="20">
                  <c:v>3.6900000000000002E-2</c:v>
                </c:pt>
                <c:pt idx="21">
                  <c:v>4.0500000000000001E-2</c:v>
                </c:pt>
                <c:pt idx="22">
                  <c:v>3.6900000000000002E-2</c:v>
                </c:pt>
                <c:pt idx="23">
                  <c:v>0.127</c:v>
                </c:pt>
                <c:pt idx="24">
                  <c:v>5.2299999999999999E-2</c:v>
                </c:pt>
                <c:pt idx="25">
                  <c:v>8.0500000000000002E-2</c:v>
                </c:pt>
                <c:pt idx="26">
                  <c:v>0.109</c:v>
                </c:pt>
                <c:pt idx="27">
                  <c:v>3.0200000000000001E-2</c:v>
                </c:pt>
                <c:pt idx="28">
                  <c:v>8.5699999999999998E-2</c:v>
                </c:pt>
                <c:pt idx="29">
                  <c:v>0.13400000000000001</c:v>
                </c:pt>
                <c:pt idx="30">
                  <c:v>0.14099999999999999</c:v>
                </c:pt>
                <c:pt idx="31">
                  <c:v>0.121</c:v>
                </c:pt>
                <c:pt idx="32">
                  <c:v>0.155</c:v>
                </c:pt>
                <c:pt idx="33">
                  <c:v>0.16200000000000001</c:v>
                </c:pt>
                <c:pt idx="34">
                  <c:v>0.193</c:v>
                </c:pt>
                <c:pt idx="35">
                  <c:v>0.10299999999999999</c:v>
                </c:pt>
                <c:pt idx="36">
                  <c:v>0.115</c:v>
                </c:pt>
                <c:pt idx="37">
                  <c:v>4.4299999999999999E-2</c:v>
                </c:pt>
                <c:pt idx="38">
                  <c:v>1.8800000000000001E-2</c:v>
                </c:pt>
                <c:pt idx="39">
                  <c:v>2.4199999999999999E-2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70368"/>
        <c:axId val="145785216"/>
      </c:scatterChart>
      <c:valAx>
        <c:axId val="14577036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PT" sz="1200">
                    <a:latin typeface="Times New Roman" pitchFamily="18" charset="0"/>
                    <a:cs typeface="Times New Roman" pitchFamily="18" charset="0"/>
                  </a:rPr>
                  <a:t>Ensaios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pt-PT"/>
          </a:p>
        </c:txPr>
        <c:crossAx val="145785216"/>
        <c:crosses val="autoZero"/>
        <c:crossBetween val="midCat"/>
      </c:valAx>
      <c:valAx>
        <c:axId val="14578521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PT" sz="1200">
                    <a:latin typeface="Times New Roman" pitchFamily="18" charset="0"/>
                    <a:cs typeface="Times New Roman" pitchFamily="18" charset="0"/>
                  </a:rPr>
                  <a:t>Posição</a:t>
                </a:r>
                <a:r>
                  <a:rPr lang="pt-PT" sz="1200" baseline="0">
                    <a:latin typeface="Times New Roman" pitchFamily="18" charset="0"/>
                    <a:cs typeface="Times New Roman" pitchFamily="18" charset="0"/>
                  </a:rPr>
                  <a:t> dos eixos (graus)</a:t>
                </a:r>
                <a:r>
                  <a:rPr lang="pt-PT" sz="12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pt-PT"/>
          </a:p>
        </c:txPr>
        <c:crossAx val="14577036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Diferenças - potência elétrica (W)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Sheet1!$B$12:$B$51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Sheet1!$X$12:$X$51</c:f>
              <c:numCache>
                <c:formatCode>0.0000</c:formatCode>
                <c:ptCount val="40"/>
                <c:pt idx="0">
                  <c:v>0</c:v>
                </c:pt>
                <c:pt idx="1">
                  <c:v>3.599999999999999E-3</c:v>
                </c:pt>
                <c:pt idx="2">
                  <c:v>0</c:v>
                </c:pt>
                <c:pt idx="3">
                  <c:v>3.1000000000000021E-3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3.9000000000000007E-3</c:v>
                </c:pt>
                <c:pt idx="9">
                  <c:v>1.8100000000000005E-2</c:v>
                </c:pt>
                <c:pt idx="10">
                  <c:v>0</c:v>
                </c:pt>
                <c:pt idx="11">
                  <c:v>5.1000000000000073E-3</c:v>
                </c:pt>
                <c:pt idx="12">
                  <c:v>0</c:v>
                </c:pt>
                <c:pt idx="13">
                  <c:v>6.1999999999999972E-3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6.0000000000000053E-3</c:v>
                </c:pt>
                <c:pt idx="18">
                  <c:v>0</c:v>
                </c:pt>
                <c:pt idx="19">
                  <c:v>0</c:v>
                </c:pt>
                <c:pt idx="20">
                  <c:v>6.7000000000000011E-3</c:v>
                </c:pt>
                <c:pt idx="21">
                  <c:v>3.7999999999999978E-3</c:v>
                </c:pt>
                <c:pt idx="22">
                  <c:v>0</c:v>
                </c:pt>
                <c:pt idx="23">
                  <c:v>0</c:v>
                </c:pt>
                <c:pt idx="24">
                  <c:v>4.2999999999999983E-3</c:v>
                </c:pt>
                <c:pt idx="25">
                  <c:v>0</c:v>
                </c:pt>
                <c:pt idx="26">
                  <c:v>6.0000000000000053E-3</c:v>
                </c:pt>
                <c:pt idx="27">
                  <c:v>3.3000000000000008E-3</c:v>
                </c:pt>
                <c:pt idx="28">
                  <c:v>0</c:v>
                </c:pt>
                <c:pt idx="29">
                  <c:v>3.0000000000000027E-3</c:v>
                </c:pt>
                <c:pt idx="30">
                  <c:v>7.0000000000000062E-3</c:v>
                </c:pt>
                <c:pt idx="31">
                  <c:v>0</c:v>
                </c:pt>
                <c:pt idx="32">
                  <c:v>7.0000000000000062E-3</c:v>
                </c:pt>
                <c:pt idx="33">
                  <c:v>0</c:v>
                </c:pt>
                <c:pt idx="34">
                  <c:v>8.0000000000000071E-3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01600"/>
        <c:axId val="145803520"/>
      </c:scatterChart>
      <c:valAx>
        <c:axId val="14580160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PT" sz="1200">
                    <a:latin typeface="Times New Roman" pitchFamily="18" charset="0"/>
                    <a:cs typeface="Times New Roman" pitchFamily="18" charset="0"/>
                  </a:rPr>
                  <a:t>Ensaios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pt-PT"/>
          </a:p>
        </c:txPr>
        <c:crossAx val="145803520"/>
        <c:crosses val="autoZero"/>
        <c:crossBetween val="midCat"/>
      </c:valAx>
      <c:valAx>
        <c:axId val="14580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(W)</a:t>
                </a:r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pt-PT"/>
          </a:p>
        </c:txPr>
        <c:crossAx val="14580160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5B35E6A-1D5A-4AC0-B819-61CEB2C05A25}" type="datetimeFigureOut">
              <a:rPr lang="pt-PT" smtClean="0"/>
              <a:t>02-01-2013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t-PT" smtClean="0"/>
              <a:t>Automação na Maximização da Produção de Energia Elétrica de um Painel Solar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504BC81-3E2E-4841-BDCE-135AB06E811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418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A88B092-F12C-4804-8A21-5619C0B650B9}" type="datetimeFigureOut">
              <a:rPr lang="pt-PT" smtClean="0"/>
              <a:t>02-01-2013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3C4ED36-E10F-4600-A957-0568B958B197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129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ED36-E10F-4600-A957-0568B958B197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124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ED36-E10F-4600-A957-0568B958B197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689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4835-4555-4D35-B32F-FB08896A1C3D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90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44DD-EDB5-4B1D-A5F6-50902649E334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437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F3-B5BC-456A-9A97-6EAB7EFC83E1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231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AE46-D949-49B0-B00D-E374566F9C3B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02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687D-68C2-4586-9566-28F4C8B6BD24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879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13C-6CE9-4992-899E-307CAED3CC97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216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AED3-46EF-4FDB-8D01-BB664568F3A4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76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E34F-B82B-4195-BF3F-45A41A425F7E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137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C6D4-9516-451E-ABF7-12771BCE956A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330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2E25-F83E-43B5-A07E-38A8A8D161B6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06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59AB-4E83-4AD3-B83A-A9BD05DFB848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53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3796-08F8-4134-8505-B8B6197EDFC4}" type="datetime1">
              <a:rPr lang="pt-PT" smtClean="0"/>
              <a:t>02-01-2013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Automação na Maximização da Produção de Energia Elétrica de um Painel Solar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40A7-0347-440B-8A6E-47FC1E759F8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31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97" y="139157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UNIVERSIDADE DE ÉVORA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ESCOLA DE CIÊNCIAS E TECNOLOGIA</a:t>
            </a:r>
          </a:p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Mestrado em Engenharia Mecatrónica</a:t>
            </a:r>
          </a:p>
          <a:p>
            <a:pPr algn="ctr">
              <a:lnSpc>
                <a:spcPct val="150000"/>
              </a:lnSpc>
            </a:pPr>
            <a:endParaRPr lang="pt-PT" dirty="0" smtClean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Dissertação</a:t>
            </a:r>
          </a:p>
          <a:p>
            <a:pPr algn="ctr">
              <a:lnSpc>
                <a:spcPct val="150000"/>
              </a:lnSpc>
            </a:pPr>
            <a:r>
              <a:rPr lang="pt-PT" sz="20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Automação na Maximização de Produção de Energia Elétrica de um Painel Solar</a:t>
            </a:r>
            <a:endParaRPr lang="pt-PT" sz="20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PT" sz="2800" dirty="0" smtClean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Eliseu António Caldo Fernandes</a:t>
            </a:r>
          </a:p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Orientador:</a:t>
            </a:r>
          </a:p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Professor Doutor João Manuel Gouveia Figueiredo</a:t>
            </a:r>
            <a:endParaRPr lang="pt-PT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Picture 7" descr="pmba-bi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03" y="202217"/>
            <a:ext cx="1219200" cy="1189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621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764704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PT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Ponto de partida: Programa de utilizador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Funções tecnológicas para FM350-1 (encoders)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Funções tecnológicas para FM353 (motores)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base dos modos de funcionamento dos </a:t>
            </a:r>
            <a:r>
              <a:rPr lang="pt-PT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FMs</a:t>
            </a: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Ponto de partida: Modos de funcionamento (MF) 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(1) Manual – comando a partir das teclas direcionais do OP270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(2) Posicionamento inicial – posição zero graus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(6) Posicionamento a partir da posição para cada eixo (operador)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(8) Posicionamento automático  (G-Code)</a:t>
            </a:r>
            <a:endParaRPr lang="pt-PT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20427"/>
            <a:ext cx="61722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3933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2026" y="620688"/>
            <a:ext cx="203575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Organigrama</a:t>
            </a:r>
          </a:p>
        </p:txBody>
      </p:sp>
    </p:spTree>
    <p:extLst>
      <p:ext uri="{BB962C8B-B14F-4D97-AF65-F5344CB8AC3E}">
        <p14:creationId xmlns:p14="http://schemas.microsoft.com/office/powerpoint/2010/main" val="38475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3563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02543"/>
              </p:ext>
            </p:extLst>
          </p:nvPr>
        </p:nvGraphicFramePr>
        <p:xfrm>
          <a:off x="5436098" y="2381106"/>
          <a:ext cx="3292735" cy="75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Imagem de Mapa de Bits" r:id="rId4" imgW="4904762" imgH="1133633" progId="Paint.Picture">
                  <p:embed/>
                </p:oleObj>
              </mc:Choice>
              <mc:Fallback>
                <p:oleObj name="Imagem de Mapa de Bits" r:id="rId4" imgW="4904762" imgH="1133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8" y="2381106"/>
                        <a:ext cx="3292735" cy="759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43933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5" descr="Description: C:\Eliseu Work\pdfs relatório tese\(100)Imagens\fotos tese 5 - config HW\FMs\f9 m1 marcad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15025" b="58755"/>
          <a:stretch/>
        </p:blipFill>
        <p:spPr bwMode="auto">
          <a:xfrm>
            <a:off x="418014" y="1825378"/>
            <a:ext cx="480205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03005"/>
              </p:ext>
            </p:extLst>
          </p:nvPr>
        </p:nvGraphicFramePr>
        <p:xfrm>
          <a:off x="5287524" y="3294856"/>
          <a:ext cx="36004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474"/>
                <a:gridCol w="2652926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pt-PT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pt-PT" sz="15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-Code</a:t>
                      </a:r>
                      <a:endParaRPr lang="pt-PT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Significado</a:t>
                      </a:r>
                      <a:endParaRPr lang="pt-PT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5B090B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%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Nº do programa (DB100x)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N1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Nº da linha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G90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Coordenadas</a:t>
                      </a:r>
                      <a:r>
                        <a:rPr lang="pt-PT" sz="1500" baseline="0" dirty="0" smtClean="0"/>
                        <a:t> absolutas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X310.00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Posição</a:t>
                      </a:r>
                      <a:r>
                        <a:rPr lang="pt-PT" sz="1500" baseline="0" dirty="0" smtClean="0"/>
                        <a:t> em graus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F400.00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Velocidade (graus/minuto)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G04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Pausa</a:t>
                      </a:r>
                      <a:endParaRPr lang="pt-PT" sz="15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X6000</a:t>
                      </a:r>
                      <a:endParaRPr lang="pt-P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500" dirty="0" smtClean="0"/>
                        <a:t>6000 </a:t>
                      </a:r>
                      <a:r>
                        <a:rPr lang="pt-PT" sz="1500" dirty="0" err="1" smtClean="0"/>
                        <a:t>ms</a:t>
                      </a:r>
                      <a:endParaRPr lang="pt-P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323528" y="908720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dos varrimentos: G-Code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34633" y="2204864"/>
            <a:ext cx="201465" cy="1440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C:\Users\Eliseu\Desktop\eixo rosa dos ventos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182248" y="685592"/>
            <a:ext cx="2533650" cy="184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8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cription: C:\Users\Eliseu\Desktop\exp4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"/>
          <a:stretch/>
        </p:blipFill>
        <p:spPr bwMode="auto">
          <a:xfrm>
            <a:off x="4631754" y="1633714"/>
            <a:ext cx="4476750" cy="27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escription: C:\Users\Eliseu\Desktop\exp4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"/>
          <a:stretch/>
        </p:blipFill>
        <p:spPr bwMode="auto">
          <a:xfrm>
            <a:off x="141947" y="1625352"/>
            <a:ext cx="42140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908720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dos varrimentos: STEP 7</a:t>
            </a:r>
          </a:p>
        </p:txBody>
      </p:sp>
      <p:pic>
        <p:nvPicPr>
          <p:cNvPr id="21" name="Picture 20" descr="C:\Users\Eliseu\Desktop\exp206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9552" y="5209754"/>
            <a:ext cx="7905750" cy="117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4370537" y="1988840"/>
            <a:ext cx="20146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65055" y="4761148"/>
            <a:ext cx="0" cy="4486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141947" y="3143423"/>
            <a:ext cx="284587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(1) Seleção do varrimento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07707" y="3573016"/>
            <a:ext cx="266429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(2) Atribuição do nº do DB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1947" y="4168529"/>
            <a:ext cx="4430055" cy="106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(3) Colocação da variável com o número do DB na função responsável pelo modo de varrimento (8 – modo automático)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724128" y="5652969"/>
            <a:ext cx="504056" cy="2243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908720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 de utilizador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1560" y="4941168"/>
            <a:ext cx="1705701" cy="792088"/>
          </a:xfrm>
          <a:prstGeom prst="rect">
            <a:avLst/>
          </a:prstGeom>
          <a:ln>
            <a:solidFill>
              <a:srgbClr val="5B090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Blocos criados </a:t>
            </a:r>
          </a:p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para o projeto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64742" y="1772816"/>
            <a:ext cx="540898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Funções tecnológicas – Funcionamento dos FM</a:t>
            </a:r>
          </a:p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Controlo dos FM e transferência de dados com a CPU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550183" y="2780928"/>
            <a:ext cx="3551335" cy="499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OBs</a:t>
            </a: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– Erro / Diagnósticos dos FM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72926" y="1878636"/>
            <a:ext cx="1156320" cy="144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Software</a:t>
            </a:r>
          </a:p>
          <a:p>
            <a:pPr marL="0" indent="0" algn="ctr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do</a:t>
            </a:r>
          </a:p>
          <a:p>
            <a:pPr marL="0" indent="0" algn="ctr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fabricante</a:t>
            </a:r>
          </a:p>
        </p:txBody>
      </p:sp>
      <p:cxnSp>
        <p:nvCxnSpPr>
          <p:cNvPr id="4" name="Elbow Connector 3"/>
          <p:cNvCxnSpPr>
            <a:stCxn id="25" idx="3"/>
            <a:endCxn id="22" idx="1"/>
          </p:cNvCxnSpPr>
          <p:nvPr/>
        </p:nvCxnSpPr>
        <p:spPr>
          <a:xfrm flipV="1">
            <a:off x="1929246" y="2204864"/>
            <a:ext cx="635496" cy="396044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25" idx="3"/>
            <a:endCxn id="23" idx="1"/>
          </p:cNvCxnSpPr>
          <p:nvPr/>
        </p:nvCxnSpPr>
        <p:spPr>
          <a:xfrm>
            <a:off x="1929246" y="2600908"/>
            <a:ext cx="620937" cy="429857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11560" y="1484784"/>
            <a:ext cx="7719027" cy="273630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220071" y="1032978"/>
            <a:ext cx="3456385" cy="379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Sem possibilidade de modificação !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50183" y="3573016"/>
            <a:ext cx="5423543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base para cada modo de funcionamento</a:t>
            </a:r>
          </a:p>
        </p:txBody>
      </p:sp>
      <p:cxnSp>
        <p:nvCxnSpPr>
          <p:cNvPr id="53" name="Elbow Connector 52"/>
          <p:cNvCxnSpPr>
            <a:stCxn id="25" idx="3"/>
            <a:endCxn id="44" idx="1"/>
          </p:cNvCxnSpPr>
          <p:nvPr/>
        </p:nvCxnSpPr>
        <p:spPr>
          <a:xfrm>
            <a:off x="1929246" y="2600908"/>
            <a:ext cx="620937" cy="1224136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/>
          <p:cNvSpPr txBox="1">
            <a:spLocks/>
          </p:cNvSpPr>
          <p:nvPr/>
        </p:nvSpPr>
        <p:spPr>
          <a:xfrm>
            <a:off x="2843808" y="5805264"/>
            <a:ext cx="4769726" cy="576064"/>
          </a:xfrm>
          <a:prstGeom prst="rect">
            <a:avLst/>
          </a:prstGeom>
          <a:ln>
            <a:solidFill>
              <a:srgbClr val="5B090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Blocos criados para interligação de todas as funções 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2848518" y="4365104"/>
            <a:ext cx="4765016" cy="534442"/>
          </a:xfrm>
          <a:prstGeom prst="rect">
            <a:avLst/>
          </a:prstGeom>
          <a:ln>
            <a:solidFill>
              <a:srgbClr val="5B090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Alteração e adição de funcionalidades</a:t>
            </a:r>
          </a:p>
        </p:txBody>
      </p:sp>
      <p:sp>
        <p:nvSpPr>
          <p:cNvPr id="64" name="Down Arrow 63"/>
          <p:cNvSpPr/>
          <p:nvPr/>
        </p:nvSpPr>
        <p:spPr>
          <a:xfrm rot="10800000">
            <a:off x="5431019" y="4077072"/>
            <a:ext cx="441014" cy="288032"/>
          </a:xfrm>
          <a:prstGeom prst="downArrow">
            <a:avLst>
              <a:gd name="adj1" fmla="val 50000"/>
              <a:gd name="adj2" fmla="val 34526"/>
            </a:avLst>
          </a:prstGeom>
          <a:solidFill>
            <a:srgbClr val="5B0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848518" y="5085184"/>
            <a:ext cx="4769726" cy="504056"/>
          </a:xfrm>
          <a:prstGeom prst="rect">
            <a:avLst/>
          </a:prstGeom>
          <a:ln>
            <a:solidFill>
              <a:srgbClr val="5B090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Blocos criados com novas funcionalidades</a:t>
            </a:r>
          </a:p>
        </p:txBody>
      </p:sp>
      <p:cxnSp>
        <p:nvCxnSpPr>
          <p:cNvPr id="67" name="Straight Arrow Connector 66"/>
          <p:cNvCxnSpPr>
            <a:stCxn id="19" idx="3"/>
            <a:endCxn id="60" idx="1"/>
          </p:cNvCxnSpPr>
          <p:nvPr/>
        </p:nvCxnSpPr>
        <p:spPr>
          <a:xfrm flipV="1">
            <a:off x="2317261" y="4632325"/>
            <a:ext cx="531257" cy="704887"/>
          </a:xfrm>
          <a:prstGeom prst="straightConnector1">
            <a:avLst/>
          </a:prstGeom>
          <a:ln w="28575">
            <a:solidFill>
              <a:srgbClr val="5B0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9" idx="3"/>
            <a:endCxn id="65" idx="1"/>
          </p:cNvCxnSpPr>
          <p:nvPr/>
        </p:nvCxnSpPr>
        <p:spPr>
          <a:xfrm>
            <a:off x="2317261" y="5337212"/>
            <a:ext cx="531257" cy="0"/>
          </a:xfrm>
          <a:prstGeom prst="straightConnector1">
            <a:avLst/>
          </a:prstGeom>
          <a:ln w="28575">
            <a:solidFill>
              <a:srgbClr val="5B0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3"/>
            <a:endCxn id="59" idx="1"/>
          </p:cNvCxnSpPr>
          <p:nvPr/>
        </p:nvCxnSpPr>
        <p:spPr>
          <a:xfrm>
            <a:off x="2317261" y="5337212"/>
            <a:ext cx="526547" cy="756084"/>
          </a:xfrm>
          <a:prstGeom prst="straightConnector1">
            <a:avLst/>
          </a:prstGeom>
          <a:ln w="28575">
            <a:solidFill>
              <a:srgbClr val="5B090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2411761" y="1628800"/>
            <a:ext cx="6264695" cy="1800200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2" name="Elbow Connector 81"/>
          <p:cNvCxnSpPr>
            <a:stCxn id="23" idx="3"/>
          </p:cNvCxnSpPr>
          <p:nvPr/>
        </p:nvCxnSpPr>
        <p:spPr>
          <a:xfrm>
            <a:off x="6101518" y="3030765"/>
            <a:ext cx="486706" cy="54225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732240" y="2651521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>
          <a:xfrm>
            <a:off x="6858906" y="2924944"/>
            <a:ext cx="1385502" cy="452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Dependente </a:t>
            </a:r>
          </a:p>
        </p:txBody>
      </p:sp>
    </p:spTree>
    <p:extLst>
      <p:ext uri="{BB962C8B-B14F-4D97-AF65-F5344CB8AC3E}">
        <p14:creationId xmlns:p14="http://schemas.microsoft.com/office/powerpoint/2010/main" val="28752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39" grpId="0" animBg="1"/>
      <p:bldP spid="43" grpId="0"/>
      <p:bldP spid="44" grpId="0" animBg="1"/>
      <p:bldP spid="59" grpId="0" animBg="1"/>
      <p:bldP spid="60" grpId="0" animBg="1"/>
      <p:bldP spid="64" grpId="0" animBg="1"/>
      <p:bldP spid="65" grpId="0" animBg="1"/>
      <p:bldP spid="76" grpId="0" animBg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518864" y="764704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PT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– Algumas funções desenvolvidas:</a:t>
            </a:r>
          </a:p>
          <a:p>
            <a:pPr algn="just">
              <a:lnSpc>
                <a:spcPct val="200000"/>
              </a:lnSpc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OB1: interliga e chama as diversas funções</a:t>
            </a:r>
          </a:p>
          <a:p>
            <a:pPr algn="just">
              <a:lnSpc>
                <a:spcPct val="200000"/>
              </a:lnSpc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Armazenamento dos dados provenientes dos Encoders (posição)</a:t>
            </a:r>
          </a:p>
          <a:p>
            <a:pPr algn="just">
              <a:lnSpc>
                <a:spcPct val="200000"/>
              </a:lnSpc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Armazenamento dos valores de tensão elétrica (célula FV)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MF (6) alterado do original para colocação nas posições correspondentes ao maior valor de potência registado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MF (8) utilizado para efetuar os varrimentos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Criação de um MF com as características dos modos 6 e 8:</a:t>
            </a:r>
          </a:p>
          <a:p>
            <a:pPr lvl="1" algn="just"/>
            <a:r>
              <a:rPr lang="pt-PT" sz="1600" b="1" dirty="0">
                <a:latin typeface="Arial" pitchFamily="34" charset="0"/>
                <a:ea typeface="Verdana" pitchFamily="34" charset="0"/>
                <a:cs typeface="Arial" pitchFamily="34" charset="0"/>
              </a:rPr>
              <a:t>T</a:t>
            </a:r>
            <a:r>
              <a:rPr lang="pt-PT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ransição automática entre varrimentos e colocação na posição ótima</a:t>
            </a:r>
          </a:p>
        </p:txBody>
      </p:sp>
    </p:spTree>
    <p:extLst>
      <p:ext uri="{BB962C8B-B14F-4D97-AF65-F5344CB8AC3E}">
        <p14:creationId xmlns:p14="http://schemas.microsoft.com/office/powerpoint/2010/main" val="3043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secundário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Eliseu\Desktop\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2875" y="3963670"/>
            <a:ext cx="2006917" cy="179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81818" y="3330442"/>
            <a:ext cx="257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Circuito integrado (sensor)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77511"/>
              </p:ext>
            </p:extLst>
          </p:nvPr>
        </p:nvGraphicFramePr>
        <p:xfrm>
          <a:off x="2915816" y="3957028"/>
          <a:ext cx="5820092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1972"/>
                <a:gridCol w="610235"/>
                <a:gridCol w="4667885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Pino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Porta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Função – TSL230R-LF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S0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Entradas de seleção de sensibilidade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OE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Ativador de saída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GND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Terra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1400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Alimentação elétrica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Saída em frequência (em escala)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S2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Entradas para seleção da escala da saída em frequência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http://letsmakerobots.com/files/field_primary_image/27924-M.jpg"/>
          <p:cNvPicPr/>
          <p:nvPr/>
        </p:nvPicPr>
        <p:blipFill rotWithShape="1">
          <a:blip r:embed="rId4"/>
          <a:srcRect l="8929" t="8035" r="11160" b="8035"/>
          <a:stretch>
            <a:fillRect/>
          </a:stretch>
        </p:blipFill>
        <p:spPr bwMode="auto">
          <a:xfrm>
            <a:off x="1126096" y="1509486"/>
            <a:ext cx="1243638" cy="13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602539" y="11071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ensor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(TSL230R-LF)</a:t>
            </a:r>
          </a:p>
        </p:txBody>
      </p:sp>
      <p:pic>
        <p:nvPicPr>
          <p:cNvPr id="22" name="Picture 21" descr="C:\Users\Eliseu\Desktop\2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233830" y="1683184"/>
            <a:ext cx="561975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027481" y="110712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Diagrama de blocos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secundário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97"/>
              </p:ext>
            </p:extLst>
          </p:nvPr>
        </p:nvGraphicFramePr>
        <p:xfrm>
          <a:off x="1187624" y="4830591"/>
          <a:ext cx="6736848" cy="12115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36848"/>
              </a:tblGrid>
              <a:tr h="185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Ajustamento de sensibilidade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</a:tr>
              <a:tr h="96622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É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controlada a partir </a:t>
                      </a: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das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entradas </a:t>
                      </a: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S0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S1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Alterações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 sensibilidade provocam alterações, na mesma proporção, da área de </a:t>
                      </a:r>
                      <a:r>
                        <a:rPr lang="pt-PT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receção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luz do </a:t>
                      </a: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fotodíodo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Picture 14" descr="C:\Users\Eliseu\Desktop\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908720"/>
            <a:ext cx="4032448" cy="3747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48332"/>
              </p:ext>
            </p:extLst>
          </p:nvPr>
        </p:nvGraphicFramePr>
        <p:xfrm>
          <a:off x="1259632" y="1412776"/>
          <a:ext cx="3456384" cy="26990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055"/>
                <a:gridCol w="403055"/>
                <a:gridCol w="1325137"/>
                <a:gridCol w="1325137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S1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S0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Sensibilidade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Desligado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1X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A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10X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B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100X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C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Escala </a:t>
                      </a:r>
                      <a:r>
                        <a:rPr lang="pt-PT" sz="14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1400" b="1" baseline="-25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Gráfico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H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100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868144" y="378904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A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32129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B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3783" y="24629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C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Eliseu\Desktop\fotos.org.mais\IF arduin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0"/>
          <a:stretch/>
        </p:blipFill>
        <p:spPr bwMode="auto">
          <a:xfrm>
            <a:off x="2573374" y="2090705"/>
            <a:ext cx="3865419" cy="2357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secundário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79912" y="16288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Sensor 3 (S3)</a:t>
            </a:r>
            <a:endParaRPr lang="pt-PT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Sensor 2 (S2)</a:t>
            </a:r>
            <a:endParaRPr lang="pt-PT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07904" y="46130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Sensor 1 (S1)</a:t>
            </a:r>
            <a:endParaRPr lang="pt-PT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115616" y="321297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Sensor 4 (S4)</a:t>
            </a:r>
            <a:endParaRPr lang="pt-PT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51654" y="47251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Varrimento 1</a:t>
            </a:r>
            <a:endParaRPr lang="pt-PT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141277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Varrimento 2</a:t>
            </a:r>
            <a:endParaRPr lang="pt-PT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93098" y="182885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Varrimento 3</a:t>
            </a:r>
            <a:endParaRPr lang="pt-PT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5656" y="49151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Varrimento 4</a:t>
            </a:r>
            <a:endParaRPr lang="pt-PT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743908" y="556921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Varrimento 5</a:t>
            </a:r>
            <a:endParaRPr lang="pt-PT" sz="2000" dirty="0"/>
          </a:p>
        </p:txBody>
      </p:sp>
      <p:cxnSp>
        <p:nvCxnSpPr>
          <p:cNvPr id="59" name="Elbow Connector 58"/>
          <p:cNvCxnSpPr>
            <a:stCxn id="29" idx="2"/>
            <a:endCxn id="28" idx="3"/>
          </p:cNvCxnSpPr>
          <p:nvPr/>
        </p:nvCxnSpPr>
        <p:spPr>
          <a:xfrm rot="5400000" flipH="1" flipV="1">
            <a:off x="5480084" y="2536885"/>
            <a:ext cx="1496199" cy="3456384"/>
          </a:xfrm>
          <a:prstGeom prst="bentConnector4">
            <a:avLst>
              <a:gd name="adj1" fmla="val -15279"/>
              <a:gd name="adj2" fmla="val 10661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8" idx="0"/>
            <a:endCxn id="27" idx="0"/>
          </p:cNvCxnSpPr>
          <p:nvPr/>
        </p:nvCxnSpPr>
        <p:spPr>
          <a:xfrm rot="16200000" flipV="1">
            <a:off x="5024083" y="1176717"/>
            <a:ext cx="1688122" cy="2592288"/>
          </a:xfrm>
          <a:prstGeom prst="bentConnector3">
            <a:avLst>
              <a:gd name="adj1" fmla="val 11354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7" idx="1"/>
            <a:endCxn id="30" idx="1"/>
          </p:cNvCxnSpPr>
          <p:nvPr/>
        </p:nvCxnSpPr>
        <p:spPr>
          <a:xfrm rot="10800000" flipV="1">
            <a:off x="1115616" y="1828855"/>
            <a:ext cx="2664296" cy="1584176"/>
          </a:xfrm>
          <a:prstGeom prst="bentConnector3">
            <a:avLst>
              <a:gd name="adj1" fmla="val 10858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30" idx="2"/>
            <a:endCxn id="29" idx="1"/>
          </p:cNvCxnSpPr>
          <p:nvPr/>
        </p:nvCxnSpPr>
        <p:spPr>
          <a:xfrm rot="16200000" flipH="1">
            <a:off x="2207787" y="3313003"/>
            <a:ext cx="1200035" cy="18002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491880" y="1196752"/>
            <a:ext cx="2088232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4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3" grpId="1"/>
      <p:bldP spid="39" grpId="0"/>
      <p:bldP spid="39" grpId="1"/>
      <p:bldP spid="41" grpId="0"/>
      <p:bldP spid="41" grpId="1"/>
      <p:bldP spid="44" grpId="0"/>
      <p:bldP spid="44" grpId="1"/>
      <p:bldP spid="46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8613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secundário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62201"/>
              </p:ext>
            </p:extLst>
          </p:nvPr>
        </p:nvGraphicFramePr>
        <p:xfrm>
          <a:off x="467544" y="3140968"/>
          <a:ext cx="8195655" cy="1962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4806"/>
                <a:gridCol w="4471035"/>
                <a:gridCol w="1100264"/>
                <a:gridCol w="1509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Varrimento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Condição </a:t>
                      </a:r>
                      <a:endParaRPr lang="pt-PT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comparação das saídas dos sensores)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digital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Variável de saída [AO4]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5B090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S1&gt; S3 &amp; S1 &gt; S4 &amp; S2 &gt; S3 &amp; S2 &gt; S4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2.0 V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S2 &gt; S1 &amp; S2 &gt; S4 &amp; S3 &gt; S1 &amp; S3 &gt; S4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2.5 V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S3 &gt; S1 &amp; S3 &gt; S2 &amp; S4 &gt; S1 &amp; S4 &gt; S2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 V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S4 &gt; S2 &amp; S4 &gt; S3 &amp; S1 &gt; S2 &amp; S1 &gt; S3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 V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 &gt; S2 &amp; S1 &gt; S4 &amp; S3 &gt; S2 &amp; S3 &gt; S4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 V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Quando nenhuma das condições anteriores se verifica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5.0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30703"/>
              </p:ext>
            </p:extLst>
          </p:nvPr>
        </p:nvGraphicFramePr>
        <p:xfrm>
          <a:off x="2339752" y="5445224"/>
          <a:ext cx="4496118" cy="736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3698"/>
                <a:gridCol w="1858010"/>
                <a:gridCol w="994410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Saída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Microcontrolador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Módulo de entradas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Analógicas (PLC)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Endereço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(PLC)</a:t>
                      </a:r>
                      <a:endParaRPr lang="pt-PT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AO 4</a:t>
                      </a:r>
                      <a:endParaRPr lang="pt-PT" sz="140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AI </a:t>
                      </a: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PIW 292</a:t>
                      </a:r>
                      <a:endParaRPr lang="pt-PT" sz="14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2322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Componentes do programa de utilizador: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Programação dos sensores de irradiância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Comparação dos valores das saídas dos sensores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Atribuição de um valor digital para cada varrimento</a:t>
            </a:r>
          </a:p>
        </p:txBody>
      </p:sp>
    </p:spTree>
    <p:extLst>
      <p:ext uri="{BB962C8B-B14F-4D97-AF65-F5344CB8AC3E}">
        <p14:creationId xmlns:p14="http://schemas.microsoft.com/office/powerpoint/2010/main" val="36121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Índice 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19672" y="764704"/>
            <a:ext cx="7067128" cy="554461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Objetivos</a:t>
            </a:r>
            <a:endParaRPr lang="pt-PT" sz="16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Introdução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Diagrama de blocos do sistema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Subsistema principal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Subsistema secundário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Controlo e monitorização local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Sistema de Supervisão e Controlo</a:t>
            </a: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Resultados</a:t>
            </a:r>
          </a:p>
          <a:p>
            <a:pPr marL="514350" indent="-514350" algn="just">
              <a:lnSpc>
                <a:spcPct val="150000"/>
              </a:lnSpc>
              <a:buClr>
                <a:srgbClr val="5B090B"/>
              </a:buClr>
              <a:buFont typeface="+mj-lt"/>
              <a:buAutoNum type="arabicPeriod"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6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Controlo e monitorização local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Eliseu Work\pdfs relatório tese\(100)Imagens\fotos tese 9 - hmi e wincc\hmi\hmi 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0670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Eliseu Work\pdfs relatório tese\(100)Imagens\fotos tese 9 - hmi e wincc\hmi\hmi peri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01" y="4051895"/>
            <a:ext cx="30003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Eliseu Work\pdfs relatório tese\(100)Imagens\fotos tese 9 - hmi e wincc\hmi\hmi 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69" y="1412776"/>
            <a:ext cx="30384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Eliseu Work\pdfs relatório tese\(100)Imagens\fotos tese 9 - hmi e wincc\hmi\hmi j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06" y="4005064"/>
            <a:ext cx="30289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4063568" y="2132856"/>
            <a:ext cx="10844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3"/>
          </p:cNvCxnSpPr>
          <p:nvPr/>
        </p:nvCxnSpPr>
        <p:spPr>
          <a:xfrm rot="16200000" flipH="1">
            <a:off x="3026029" y="4106499"/>
            <a:ext cx="2083867" cy="8788"/>
          </a:xfrm>
          <a:prstGeom prst="bentConnector4">
            <a:avLst>
              <a:gd name="adj1" fmla="val 194"/>
              <a:gd name="adj2" fmla="val 270127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  <a:endCxn id="11" idx="1"/>
          </p:cNvCxnSpPr>
          <p:nvPr/>
        </p:nvCxnSpPr>
        <p:spPr>
          <a:xfrm>
            <a:off x="4067944" y="2546251"/>
            <a:ext cx="1113457" cy="2634357"/>
          </a:xfrm>
          <a:prstGeom prst="bentConnector3">
            <a:avLst>
              <a:gd name="adj1" fmla="val 68386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Aplicação desenvolvida em WinCC </a:t>
            </a:r>
            <a:r>
              <a:rPr lang="pt-PT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flexible</a:t>
            </a: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para OP270</a:t>
            </a:r>
          </a:p>
        </p:txBody>
      </p:sp>
    </p:spTree>
    <p:extLst>
      <p:ext uri="{BB962C8B-B14F-4D97-AF65-F5344CB8AC3E}">
        <p14:creationId xmlns:p14="http://schemas.microsoft.com/office/powerpoint/2010/main" val="12488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Sistema de Supervisão e Controlo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Eliseu Work\pdfs relatório tese\(100)Imagens\fotos tese 9 - hmi e wincc\wincc\wincc 3.jpg"/>
          <p:cNvPicPr/>
          <p:nvPr/>
        </p:nvPicPr>
        <p:blipFill rotWithShape="1">
          <a:blip r:embed="rId3"/>
          <a:srcRect t="12135"/>
          <a:stretch>
            <a:fillRect/>
          </a:stretch>
        </p:blipFill>
        <p:spPr bwMode="auto">
          <a:xfrm>
            <a:off x="467544" y="1412776"/>
            <a:ext cx="8486775" cy="4728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Configuração da comunicação com o projeto STEP 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43808" y="2132856"/>
            <a:ext cx="360040" cy="14401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907704" y="3789040"/>
            <a:ext cx="360040" cy="1440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7704" y="4005064"/>
            <a:ext cx="360040" cy="1440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Sistema de Supervisão e Controlo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22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Criação das “</a:t>
            </a:r>
            <a:r>
              <a:rPr lang="pt-PT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tags</a:t>
            </a: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” (endereço e tipo de dado) dos objetos</a:t>
            </a:r>
          </a:p>
        </p:txBody>
      </p:sp>
      <p:pic>
        <p:nvPicPr>
          <p:cNvPr id="17" name="Picture 16" descr="C:\Eliseu Work\pdfs relatório tese\(100)Imagens\fotos tese 9 - hmi e wincc\wincc\wincc 4.jpg"/>
          <p:cNvPicPr/>
          <p:nvPr/>
        </p:nvPicPr>
        <p:blipFill rotWithShape="1">
          <a:blip r:embed="rId3"/>
          <a:srcRect l="771" t="8475" r="16333"/>
          <a:stretch>
            <a:fillRect/>
          </a:stretch>
        </p:blipFill>
        <p:spPr bwMode="auto">
          <a:xfrm>
            <a:off x="1403459" y="1257554"/>
            <a:ext cx="6480909" cy="5195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3563888" y="1484784"/>
            <a:ext cx="432048" cy="14401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Sistema de Supervisão e Controlo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É possível de aceder à aplicação, em rede local, por browser</a:t>
            </a:r>
          </a:p>
        </p:txBody>
      </p:sp>
      <p:pic>
        <p:nvPicPr>
          <p:cNvPr id="13" name="Picture 12" descr="C:\Eliseu Work\pdfs relatório tese\(100)Imagens\(1) imagens.tese.ultimas\web nav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" y="1482432"/>
            <a:ext cx="8457248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1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8. Resultados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Eliseu Work\pdfs relatório tese\(100)Imagens\(1) imagens.tese.ultimas\realizou busca e foi para a posição ok trend.jpg"/>
          <p:cNvPicPr/>
          <p:nvPr/>
        </p:nvPicPr>
        <p:blipFill rotWithShape="1">
          <a:blip r:embed="rId3"/>
          <a:srcRect l="26769" t="41388" b="1"/>
          <a:stretch/>
        </p:blipFill>
        <p:spPr bwMode="auto">
          <a:xfrm>
            <a:off x="515410" y="1916832"/>
            <a:ext cx="8161046" cy="3617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168808" cy="108012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Representação gráfica de um ensaio:</a:t>
            </a:r>
          </a:p>
          <a:p>
            <a:pPr>
              <a:lnSpc>
                <a:spcPct val="125000"/>
              </a:lnSpc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Varrimento e colocação na posição de máxima potência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916832"/>
            <a:ext cx="55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(W)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514201"/>
            <a:ext cx="156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Posição inicial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551712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latin typeface="Arial" pitchFamily="34" charset="0"/>
                <a:cs typeface="Arial" pitchFamily="34" charset="0"/>
              </a:rPr>
              <a:t>Pmax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varrimento anterior 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228" y="553442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latin typeface="Arial" pitchFamily="34" charset="0"/>
                <a:cs typeface="Arial" pitchFamily="34" charset="0"/>
              </a:rPr>
              <a:t>Pmax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varrimento atual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5538718"/>
            <a:ext cx="156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Posição inicial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8779" y="5538718"/>
            <a:ext cx="1569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Arial" pitchFamily="34" charset="0"/>
                <a:cs typeface="Arial" pitchFamily="34" charset="0"/>
              </a:rPr>
              <a:t>Colocação na posição </a:t>
            </a:r>
            <a:r>
              <a:rPr lang="pt-PT" sz="1600" dirty="0" err="1" smtClean="0">
                <a:latin typeface="Arial" pitchFamily="34" charset="0"/>
                <a:cs typeface="Arial" pitchFamily="34" charset="0"/>
              </a:rPr>
              <a:t>Pmax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8. Resultados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47217822"/>
              </p:ext>
            </p:extLst>
          </p:nvPr>
        </p:nvGraphicFramePr>
        <p:xfrm>
          <a:off x="1403648" y="692696"/>
          <a:ext cx="55446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28514552"/>
              </p:ext>
            </p:extLst>
          </p:nvPr>
        </p:nvGraphicFramePr>
        <p:xfrm>
          <a:off x="1249753" y="4725144"/>
          <a:ext cx="63886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89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9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Conclusão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26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27584" y="1124645"/>
            <a:ext cx="7776864" cy="4176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É efetuado o varrimento no espaço dos dois eixos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 sistema posiciona-se onde se registou a máxima potência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Diminuiu-se a utilização dos motores com a implementação do subsistema secundário</a:t>
            </a:r>
          </a:p>
          <a:p>
            <a:pPr lvl="0">
              <a:lnSpc>
                <a:spcPct val="150000"/>
              </a:lnSpc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No eixo 1 a maior diferença de posicionamento é inferior a 1</a:t>
            </a:r>
            <a:r>
              <a:rPr lang="pt-PT" sz="2000" baseline="30000" dirty="0">
                <a:latin typeface="Arial" pitchFamily="34" charset="0"/>
                <a:cs typeface="Arial" pitchFamily="34" charset="0"/>
              </a:rPr>
              <a:t>o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No eixo 2 a maior diferença de posicionamento é 2</a:t>
            </a:r>
            <a:r>
              <a:rPr lang="pt-PT" sz="2000" baseline="30000" dirty="0">
                <a:latin typeface="Arial" pitchFamily="34" charset="0"/>
                <a:cs typeface="Arial" pitchFamily="34" charset="0"/>
              </a:rPr>
              <a:t>o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A diferença entre os valores de potência elétrica tende a não superar 0,01 W</a:t>
            </a:r>
          </a:p>
          <a:p>
            <a:pPr marL="0" indent="0">
              <a:lnSpc>
                <a:spcPct val="150000"/>
              </a:lnSpc>
              <a:buNone/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Fim da apresentação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843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Mestrado em Engenharia Mecatrónica</a:t>
            </a:r>
          </a:p>
          <a:p>
            <a:pPr marL="0" indent="0" algn="ctr">
              <a:lnSpc>
                <a:spcPct val="125000"/>
              </a:lnSpc>
              <a:buNone/>
            </a:pPr>
            <a:endParaRPr lang="pt-PT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Dezembro de 2012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Eliseu Fernandes</a:t>
            </a:r>
          </a:p>
          <a:p>
            <a:pPr marL="0" indent="0" algn="ctr">
              <a:lnSpc>
                <a:spcPct val="125000"/>
              </a:lnSpc>
              <a:buNone/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Grato pela sua atenção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27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356351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7360"/>
            <a:ext cx="691642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1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Objetivos 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Implementar determinadas funcionalidades no protótipo de seguimento solar de 2 eixos do CEM: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Varrimento no espaço dos 2 eixos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Registo da potência elétrica da célula FV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Determinação da posição que maximiza a produção elétrica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Deslocação da célula FV para a posição ótima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Monitorização local por meio de painel HMI</a:t>
            </a:r>
          </a:p>
          <a:p>
            <a:pPr algn="just">
              <a:lnSpc>
                <a:spcPct val="20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SCADA – Sistema de Supervisão e Controlo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2. Introdução 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Eliseu Work\pdfs relatório tese\(100)Imagens\fotos\sol88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b="1480"/>
          <a:stretch/>
        </p:blipFill>
        <p:spPr bwMode="auto">
          <a:xfrm>
            <a:off x="107506" y="1944885"/>
            <a:ext cx="6107335" cy="4076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32463"/>
              </p:ext>
            </p:extLst>
          </p:nvPr>
        </p:nvGraphicFramePr>
        <p:xfrm>
          <a:off x="5554448" y="4582120"/>
          <a:ext cx="3410040" cy="1727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759"/>
                <a:gridCol w="2970281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N.º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Componente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Motor de passo n.º 1 (eixo 1)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Sensor de ângulo n.º 1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Motor-de-passo n.º 2 (eixo 2)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Sensor de ângulo n.º 2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Driver</a:t>
                      </a:r>
                      <a:r>
                        <a:rPr lang="pt-PT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para </a:t>
                      </a: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motor-de-passo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Sensores de proximidade (posição inicial)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Célula fotovoltaica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936104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Protótipo constituído por 2 subsistemas</a:t>
            </a:r>
          </a:p>
          <a:p>
            <a:pPr algn="just">
              <a:lnSpc>
                <a:spcPct val="125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 subsistema principal realiza o varrimento nos 2 eixos</a:t>
            </a: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52120" y="2559820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Subsistema principal</a:t>
            </a:r>
            <a:endParaRPr lang="pt-PT" sz="1400" b="1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621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Introdução 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29045"/>
              </p:ext>
            </p:extLst>
          </p:nvPr>
        </p:nvGraphicFramePr>
        <p:xfrm>
          <a:off x="5508104" y="992772"/>
          <a:ext cx="3059020" cy="15001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4491"/>
                <a:gridCol w="2664529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N.º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Componente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Conversor de irradiância para frequência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Microcontrolador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Saídas do microcontrolador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PLC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PT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B09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Painel HMI</a:t>
                      </a:r>
                      <a:endParaRPr lang="pt-PT" sz="1200" dirty="0"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11" descr="C:\Users\Eliseu\Desktop\fotos.org.mais\plc op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b="10484"/>
          <a:stretch/>
        </p:blipFill>
        <p:spPr bwMode="auto">
          <a:xfrm>
            <a:off x="376044" y="908720"/>
            <a:ext cx="4411980" cy="3732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Eliseu\Desktop\fotos.org.mais\Picture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5237120" y="2996953"/>
            <a:ext cx="3694176" cy="341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7504" y="5157192"/>
            <a:ext cx="5040561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Subsistema </a:t>
            </a:r>
            <a:r>
              <a:rPr lang="pt-PT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secundário indica uma zona de varrimento ao principal</a:t>
            </a:r>
          </a:p>
          <a:p>
            <a:pPr>
              <a:lnSpc>
                <a:spcPct val="150000"/>
              </a:lnSpc>
            </a:pPr>
            <a:endParaRPr lang="pt-PT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5796136" y="2631828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Subsistema secundário</a:t>
            </a:r>
            <a:endParaRPr lang="pt-PT" sz="1400" b="1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Eliseu\Desktop\f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19" y="833204"/>
            <a:ext cx="6463665" cy="5692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621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Diagrama de blocos do sistema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principal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iseu\Desktop\snmp_step7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9408" y="980728"/>
            <a:ext cx="2534400" cy="36004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Criar um projeto STEP7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3528" y="2708920"/>
            <a:ext cx="2966448" cy="79208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Efetuar a configuração de HW</a:t>
            </a:r>
          </a:p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(HW CONFIG)</a:t>
            </a:r>
          </a:p>
        </p:txBody>
      </p:sp>
      <p:pic>
        <p:nvPicPr>
          <p:cNvPr id="21" name="Picture 20" descr="C:\Eliseu Work\pdfs relatório tese\(100)Imagens\fotos tese 5 - config HW\hw config\bb2.jpg"/>
          <p:cNvPicPr/>
          <p:nvPr/>
        </p:nvPicPr>
        <p:blipFill rotWithShape="1">
          <a:blip r:embed="rId4"/>
          <a:srcRect l="1394" r="14275"/>
          <a:stretch/>
        </p:blipFill>
        <p:spPr bwMode="auto">
          <a:xfrm>
            <a:off x="3563888" y="1412778"/>
            <a:ext cx="5209356" cy="212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Eliseu\Desktop\imagens hw ultimas alterações\2.jpg"/>
          <p:cNvPicPr/>
          <p:nvPr/>
        </p:nvPicPr>
        <p:blipFill rotWithShape="1">
          <a:blip r:embed="rId5"/>
          <a:srcRect t="25004" b="4361"/>
          <a:stretch/>
        </p:blipFill>
        <p:spPr bwMode="auto">
          <a:xfrm>
            <a:off x="323528" y="3976712"/>
            <a:ext cx="532384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5806796" y="4005064"/>
            <a:ext cx="2966448" cy="100811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1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Efetuar a configuração das redes de comunicação (NETPRO)</a:t>
            </a:r>
          </a:p>
        </p:txBody>
      </p:sp>
      <p:cxnSp>
        <p:nvCxnSpPr>
          <p:cNvPr id="30" name="Elbow Connector 29"/>
          <p:cNvCxnSpPr>
            <a:endCxn id="3074" idx="1"/>
          </p:cNvCxnSpPr>
          <p:nvPr/>
        </p:nvCxnSpPr>
        <p:spPr>
          <a:xfrm rot="16200000" flipH="1">
            <a:off x="554024" y="1499256"/>
            <a:ext cx="720080" cy="40310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Elbow Connector 3076"/>
          <p:cNvCxnSpPr>
            <a:stCxn id="3074" idx="3"/>
          </p:cNvCxnSpPr>
          <p:nvPr/>
        </p:nvCxnSpPr>
        <p:spPr>
          <a:xfrm>
            <a:off x="1979712" y="2060848"/>
            <a:ext cx="216024" cy="64807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Elbow Connector 3078"/>
          <p:cNvCxnSpPr>
            <a:stCxn id="14" idx="3"/>
            <a:endCxn id="21" idx="1"/>
          </p:cNvCxnSpPr>
          <p:nvPr/>
        </p:nvCxnSpPr>
        <p:spPr>
          <a:xfrm flipV="1">
            <a:off x="3289976" y="2476084"/>
            <a:ext cx="273912" cy="62888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Elbow Connector 3080"/>
          <p:cNvCxnSpPr>
            <a:endCxn id="24" idx="0"/>
          </p:cNvCxnSpPr>
          <p:nvPr/>
        </p:nvCxnSpPr>
        <p:spPr>
          <a:xfrm rot="5400000">
            <a:off x="7057186" y="3772228"/>
            <a:ext cx="465672" cy="3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Elbow Connector 3087"/>
          <p:cNvCxnSpPr>
            <a:stCxn id="24" idx="2"/>
          </p:cNvCxnSpPr>
          <p:nvPr/>
        </p:nvCxnSpPr>
        <p:spPr>
          <a:xfrm rot="5400000">
            <a:off x="6180662" y="4479882"/>
            <a:ext cx="576064" cy="164265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15617" y="5877272"/>
            <a:ext cx="1728191" cy="3600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8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principal</a:t>
            </a:r>
            <a:endParaRPr lang="pt-PT" sz="3200" b="1" dirty="0">
              <a:solidFill>
                <a:srgbClr val="5B090B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t-PT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Árvore hierárquica do </a:t>
            </a: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Projeto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Eliseu Work\pdfs relatório tese\(100)Imagens\fotos tese 5 - config HW\hw config\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3528" y="1268762"/>
            <a:ext cx="8511064" cy="23441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1416" y="357301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Parametrização das cartas FM350-1 (encoders)</a:t>
            </a:r>
          </a:p>
        </p:txBody>
      </p:sp>
      <p:pic>
        <p:nvPicPr>
          <p:cNvPr id="5122" name="Picture 2" descr="C:\Eliseu Work\pdfs relatório tese\(100)Imagens\fotos tese 5 - config HW\FMs\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3018"/>
            <a:ext cx="4032448" cy="21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Elbow Connector 17"/>
          <p:cNvCxnSpPr>
            <a:endCxn id="5122" idx="3"/>
          </p:cNvCxnSpPr>
          <p:nvPr/>
        </p:nvCxnSpPr>
        <p:spPr>
          <a:xfrm rot="16200000" flipH="1">
            <a:off x="7285682" y="3773387"/>
            <a:ext cx="2565527" cy="360039"/>
          </a:xfrm>
          <a:prstGeom prst="bentConnector4">
            <a:avLst>
              <a:gd name="adj1" fmla="val -121"/>
              <a:gd name="adj2" fmla="val 14232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Eliseu\Desktop\FM350 COUNTER (R0_S8) m1 P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1"/>
            <a:ext cx="3429000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Elbow Connector 26"/>
          <p:cNvCxnSpPr>
            <a:stCxn id="5122" idx="1"/>
          </p:cNvCxnSpPr>
          <p:nvPr/>
        </p:nvCxnSpPr>
        <p:spPr>
          <a:xfrm rot="10800000">
            <a:off x="3347864" y="4437114"/>
            <a:ext cx="1368152" cy="799057"/>
          </a:xfrm>
          <a:prstGeom prst="bentConnector3">
            <a:avLst>
              <a:gd name="adj1" fmla="val 2215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6"/>
          <p:cNvSpPr txBox="1">
            <a:spLocks/>
          </p:cNvSpPr>
          <p:nvPr/>
        </p:nvSpPr>
        <p:spPr>
          <a:xfrm>
            <a:off x="2669475" y="4113077"/>
            <a:ext cx="1038431" cy="25202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9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pt-PT" sz="3200" b="1" dirty="0" smtClean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Subsistema </a:t>
            </a:r>
            <a:r>
              <a:rPr lang="pt-PT" sz="3200" b="1" dirty="0">
                <a:solidFill>
                  <a:srgbClr val="5B090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/>
          <a:lstStyle/>
          <a:p>
            <a:fld id="{E90440A7-0347-440B-8A6E-47FC1E759F8E}" type="slidenum">
              <a:rPr lang="pt-PT" sz="280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pt-PT" sz="28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1560" y="6448252"/>
            <a:ext cx="6624736" cy="365125"/>
          </a:xfrm>
        </p:spPr>
        <p:txBody>
          <a:bodyPr/>
          <a:lstStyle/>
          <a:p>
            <a:r>
              <a:rPr lang="pt-PT" sz="1400" dirty="0" smtClean="0">
                <a:solidFill>
                  <a:srgbClr val="5B090B"/>
                </a:solidFill>
                <a:latin typeface="Arial" pitchFamily="34" charset="0"/>
                <a:cs typeface="Arial" pitchFamily="34" charset="0"/>
              </a:rPr>
              <a:t>Automação na Maximização da Produção de Energia Elétrica de um Painel Solar</a:t>
            </a:r>
            <a:endParaRPr lang="pt-PT" sz="1400" dirty="0">
              <a:solidFill>
                <a:srgbClr val="5B09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Eliseu\Desktop\logo_uevor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816"/>
            <a:ext cx="197612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81416" y="76470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Parametrização das cartas FM353 (motores)</a:t>
            </a:r>
          </a:p>
        </p:txBody>
      </p:sp>
      <p:pic>
        <p:nvPicPr>
          <p:cNvPr id="6148" name="Picture 4" descr="C:\Users\Eliseu\Desktop\OFFLINE - MACHINE DATA - DB1210 motor 11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7023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Eliseu Work\pdfs relatório tese\(100)Imagens\fotos tese 5 - config HW\FMs\f9 m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0" b="51702"/>
          <a:stretch/>
        </p:blipFill>
        <p:spPr bwMode="auto">
          <a:xfrm>
            <a:off x="4571999" y="1340769"/>
            <a:ext cx="4414585" cy="29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48" idx="3"/>
          </p:cNvCxnSpPr>
          <p:nvPr/>
        </p:nvCxnSpPr>
        <p:spPr>
          <a:xfrm>
            <a:off x="4496216" y="2384886"/>
            <a:ext cx="1840055" cy="3319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280906" y="3669508"/>
            <a:ext cx="352839" cy="35283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8144" y="2204865"/>
            <a:ext cx="49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1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3745" y="3669508"/>
            <a:ext cx="35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Footer Placeholder 6"/>
          <p:cNvSpPr txBox="1">
            <a:spLocks/>
          </p:cNvSpPr>
          <p:nvPr/>
        </p:nvSpPr>
        <p:spPr>
          <a:xfrm>
            <a:off x="467544" y="1484784"/>
            <a:ext cx="3110464" cy="50405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Aceder à aplicação de configuração a partir da aplicação HW </a:t>
            </a:r>
            <a:r>
              <a:rPr lang="pt-P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ooter Placeholder 6"/>
          <p:cNvSpPr txBox="1">
            <a:spLocks/>
          </p:cNvSpPr>
          <p:nvPr/>
        </p:nvSpPr>
        <p:spPr>
          <a:xfrm>
            <a:off x="3457787" y="2852936"/>
            <a:ext cx="1038431" cy="50405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Elbow Connector 42"/>
          <p:cNvCxnSpPr>
            <a:stCxn id="35" idx="3"/>
          </p:cNvCxnSpPr>
          <p:nvPr/>
        </p:nvCxnSpPr>
        <p:spPr>
          <a:xfrm flipV="1">
            <a:off x="3578008" y="1484785"/>
            <a:ext cx="918208" cy="252028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oter Placeholder 6"/>
          <p:cNvSpPr txBox="1">
            <a:spLocks/>
          </p:cNvSpPr>
          <p:nvPr/>
        </p:nvSpPr>
        <p:spPr>
          <a:xfrm>
            <a:off x="5843293" y="4653136"/>
            <a:ext cx="3110464" cy="50405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Transferência do DB-MD para a memória da carta FM353 (2)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ooter Placeholder 6"/>
          <p:cNvSpPr txBox="1">
            <a:spLocks/>
          </p:cNvSpPr>
          <p:nvPr/>
        </p:nvSpPr>
        <p:spPr>
          <a:xfrm>
            <a:off x="467544" y="2132856"/>
            <a:ext cx="4028672" cy="50405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Seleção dos parâmetros de funcionamento. Estes ficam armazenados no DB-MD (1)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280906" y="4247973"/>
            <a:ext cx="0" cy="405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77000" y="263691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 animBg="1"/>
      <p:bldP spid="40" grpId="0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5760</TotalTime>
  <Words>1538</Words>
  <Application>Microsoft Office PowerPoint</Application>
  <PresentationFormat>On-screen Show (4:3)</PresentationFormat>
  <Paragraphs>356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Imagem de Mapa de Bits</vt:lpstr>
      <vt:lpstr>PowerPoint Presentation</vt:lpstr>
      <vt:lpstr>Índice </vt:lpstr>
      <vt:lpstr>1. Objetivos </vt:lpstr>
      <vt:lpstr>2. Introdução </vt:lpstr>
      <vt:lpstr>2. Introdução </vt:lpstr>
      <vt:lpstr>3. Diagrama de blocos do sistema</vt:lpstr>
      <vt:lpstr>4. Subsistema principal</vt:lpstr>
      <vt:lpstr>4. Subsistema principal</vt:lpstr>
      <vt:lpstr>4. Subsistema principal</vt:lpstr>
      <vt:lpstr>4. Subsistema principal</vt:lpstr>
      <vt:lpstr>4. Subsistema principal</vt:lpstr>
      <vt:lpstr>4. Subsistema principal</vt:lpstr>
      <vt:lpstr>4. Subsistema principal</vt:lpstr>
      <vt:lpstr>4. Subsistema principal</vt:lpstr>
      <vt:lpstr>4. Subsistema principal</vt:lpstr>
      <vt:lpstr>5. Subsistema secundário</vt:lpstr>
      <vt:lpstr>5. Subsistema secundário</vt:lpstr>
      <vt:lpstr>5. Subsistema secundário</vt:lpstr>
      <vt:lpstr>5. Subsistema secundário</vt:lpstr>
      <vt:lpstr>6. Controlo e monitorização local</vt:lpstr>
      <vt:lpstr>7. Sistema de Supervisão e Controlo</vt:lpstr>
      <vt:lpstr>7. Sistema de Supervisão e Controlo</vt:lpstr>
      <vt:lpstr>7. Sistema de Supervisão e Controlo</vt:lpstr>
      <vt:lpstr>8. Resultados</vt:lpstr>
      <vt:lpstr>8. Resultados</vt:lpstr>
      <vt:lpstr>9. Conclusão</vt:lpstr>
      <vt:lpstr>Fim da apresentação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Eliseu Fernandes</dc:creator>
  <cp:lastModifiedBy>Eliseu Fernandes</cp:lastModifiedBy>
  <cp:revision>187</cp:revision>
  <cp:lastPrinted>2012-10-10T18:29:35Z</cp:lastPrinted>
  <dcterms:created xsi:type="dcterms:W3CDTF">2012-09-25T15:24:38Z</dcterms:created>
  <dcterms:modified xsi:type="dcterms:W3CDTF">2013-01-02T21:40:21Z</dcterms:modified>
</cp:coreProperties>
</file>