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57" r:id="rId4"/>
    <p:sldId id="261" r:id="rId5"/>
    <p:sldId id="318" r:id="rId6"/>
    <p:sldId id="267" r:id="rId7"/>
    <p:sldId id="280" r:id="rId8"/>
    <p:sldId id="293" r:id="rId9"/>
    <p:sldId id="282" r:id="rId10"/>
    <p:sldId id="284" r:id="rId11"/>
    <p:sldId id="285" r:id="rId12"/>
    <p:sldId id="286" r:id="rId13"/>
    <p:sldId id="287" r:id="rId14"/>
    <p:sldId id="268" r:id="rId15"/>
    <p:sldId id="296" r:id="rId16"/>
    <p:sldId id="295" r:id="rId17"/>
    <p:sldId id="299" r:id="rId18"/>
    <p:sldId id="301" r:id="rId19"/>
    <p:sldId id="300" r:id="rId20"/>
    <p:sldId id="304" r:id="rId21"/>
    <p:sldId id="310" r:id="rId22"/>
    <p:sldId id="308" r:id="rId23"/>
    <p:sldId id="309" r:id="rId24"/>
    <p:sldId id="319" r:id="rId25"/>
    <p:sldId id="288" r:id="rId26"/>
    <p:sldId id="289" r:id="rId27"/>
    <p:sldId id="290" r:id="rId28"/>
    <p:sldId id="269" r:id="rId29"/>
    <p:sldId id="311" r:id="rId30"/>
    <p:sldId id="312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&#231;&#227;o\Disserta&#231;&#227;o\Motiva&#231;&#227;o%20dos%20alunos%20na%20disciplina%20de%20CfQ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%20Vers&#227;o%20Final\Motiva&#231;&#227;o%20dos%20alunos%20na%20disciplina%20de%20CfQ%20fi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&#231;&#227;o\Disserta&#231;&#227;o\Motiva&#231;&#227;o%20dos%20alunos%20na%20disciplina%20de%20CfQ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&#231;&#227;o\Disserta&#231;&#227;o\Motiva&#231;&#227;o%20dos%20alunos%20na%20disciplina%20de%20CfQ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&#231;&#227;o\Disserta&#231;&#227;o\Motiva&#231;&#227;o%20dos%20alunos%20na%20disciplina%20de%20CfQ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%20Vers&#227;o%20Final\Motiva&#231;&#227;o%20dos%20alunos%20na%20disciplina%20de%20CfQ%20fi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%20Vers&#227;o%20Final\Motiva&#231;&#227;o%20dos%20alunos%20na%20disciplina%20de%20CfQ%20fi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p\Os%20meus%20documentos\Mestrado\Disserta&#231;&#227;o\Motiva&#231;&#227;o%20dos%20alunos%20na%20disciplina%20de%20CfQ%20(Guardado%20automaticament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Folha2!$E$4</c:f>
              <c:strCache>
                <c:ptCount val="1"/>
                <c:pt idx="0">
                  <c:v>Antes</c:v>
                </c:pt>
              </c:strCache>
            </c:strRef>
          </c:tx>
          <c:cat>
            <c:strRef>
              <c:f>Folha2!$F$3:$J$3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Folha2!$F$4:$J$4</c:f>
              <c:numCache>
                <c:formatCode>General</c:formatCode>
                <c:ptCount val="5"/>
                <c:pt idx="0">
                  <c:v>5</c:v>
                </c:pt>
                <c:pt idx="1">
                  <c:v>21</c:v>
                </c:pt>
                <c:pt idx="2">
                  <c:v>37</c:v>
                </c:pt>
                <c:pt idx="3">
                  <c:v>21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Folha2!$E$5</c:f>
              <c:strCache>
                <c:ptCount val="1"/>
                <c:pt idx="0">
                  <c:v>Depois</c:v>
                </c:pt>
              </c:strCache>
            </c:strRef>
          </c:tx>
          <c:cat>
            <c:strRef>
              <c:f>Folha2!$F$3:$J$3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Folha2!$F$5:$J$5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68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axId val="81179392"/>
        <c:axId val="81180928"/>
      </c:barChart>
      <c:catAx>
        <c:axId val="81179392"/>
        <c:scaling>
          <c:orientation val="minMax"/>
        </c:scaling>
        <c:axPos val="b"/>
        <c:tickLblPos val="nextTo"/>
        <c:crossAx val="81180928"/>
        <c:crosses val="autoZero"/>
        <c:auto val="1"/>
        <c:lblAlgn val="ctr"/>
        <c:lblOffset val="100"/>
      </c:catAx>
      <c:valAx>
        <c:axId val="8118092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2.5870370370370498E-2"/>
              <c:y val="2.6135984890567602E-4"/>
            </c:manualLayout>
          </c:layout>
        </c:title>
        <c:numFmt formatCode="General" sourceLinked="1"/>
        <c:tickLblPos val="nextTo"/>
        <c:crossAx val="81179392"/>
        <c:crosses val="autoZero"/>
        <c:crossBetween val="between"/>
        <c:majorUnit val="5"/>
      </c:valAx>
    </c:plotArea>
    <c:legend>
      <c:legendPos val="r"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plotArea>
      <c:layout>
        <c:manualLayout>
          <c:layoutTarget val="inner"/>
          <c:xMode val="edge"/>
          <c:yMode val="edge"/>
          <c:x val="0.13998286491936596"/>
          <c:y val="5.0983887430737833E-2"/>
          <c:w val="0.85096267748031662"/>
          <c:h val="0.71221857684456114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Folha3!$E$176:$I$176</c:f>
              <c:strCache>
                <c:ptCount val="5"/>
                <c:pt idx="0">
                  <c:v>Tenho a certeza que não</c:v>
                </c:pt>
                <c:pt idx="1">
                  <c:v>Acho que não</c:v>
                </c:pt>
                <c:pt idx="2">
                  <c:v>Expectantes</c:v>
                </c:pt>
                <c:pt idx="3">
                  <c:v>Tenho boas expectativas</c:v>
                </c:pt>
                <c:pt idx="4">
                  <c:v>Tenho a certeza que sim</c:v>
                </c:pt>
              </c:strCache>
            </c:strRef>
          </c:cat>
          <c:val>
            <c:numRef>
              <c:f>Folha3!$E$177:$I$177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21</c:v>
                </c:pt>
                <c:pt idx="3">
                  <c:v>42</c:v>
                </c:pt>
                <c:pt idx="4">
                  <c:v>32</c:v>
                </c:pt>
              </c:numCache>
            </c:numRef>
          </c:val>
        </c:ser>
        <c:axId val="82647680"/>
        <c:axId val="82674048"/>
      </c:barChart>
      <c:catAx>
        <c:axId val="82647680"/>
        <c:scaling>
          <c:orientation val="minMax"/>
        </c:scaling>
        <c:axPos val="b"/>
        <c:tickLblPos val="nextTo"/>
        <c:crossAx val="82674048"/>
        <c:crosses val="autoZero"/>
        <c:auto val="1"/>
        <c:lblAlgn val="ctr"/>
        <c:lblOffset val="100"/>
      </c:catAx>
      <c:valAx>
        <c:axId val="8267404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4.0658855788002303E-2"/>
              <c:y val="2.4594269466316716E-2"/>
            </c:manualLayout>
          </c:layout>
        </c:title>
        <c:numFmt formatCode="General" sourceLinked="1"/>
        <c:tickLblPos val="nextTo"/>
        <c:crossAx val="82647680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Folha3!$D$293:$E$293</c:f>
              <c:strCache>
                <c:ptCount val="2"/>
                <c:pt idx="0">
                  <c:v>Verificou-se comigo</c:v>
                </c:pt>
                <c:pt idx="1">
                  <c:v>Não se verificou comigo</c:v>
                </c:pt>
              </c:strCache>
            </c:strRef>
          </c:cat>
          <c:val>
            <c:numRef>
              <c:f>Folha3!$D$294:$E$294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axId val="82296192"/>
        <c:axId val="82322176"/>
      </c:barChart>
      <c:catAx>
        <c:axId val="82296192"/>
        <c:scaling>
          <c:orientation val="minMax"/>
        </c:scaling>
        <c:axPos val="b"/>
        <c:tickLblPos val="nextTo"/>
        <c:crossAx val="82322176"/>
        <c:crosses val="autoZero"/>
        <c:auto val="1"/>
        <c:lblAlgn val="ctr"/>
        <c:lblOffset val="100"/>
      </c:catAx>
      <c:valAx>
        <c:axId val="823221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/>
                  <a:t>%</a:t>
                </a:r>
              </a:p>
            </c:rich>
          </c:tx>
          <c:layout>
            <c:manualLayout>
              <c:xMode val="edge"/>
              <c:yMode val="edge"/>
              <c:x val="5.0749711649365634E-2"/>
              <c:y val="1.2085383858267741E-2"/>
            </c:manualLayout>
          </c:layout>
        </c:title>
        <c:numFmt formatCode="General" sourceLinked="1"/>
        <c:tickLblPos val="nextTo"/>
        <c:crossAx val="8229619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1º Período</a:t>
            </a:r>
          </a:p>
        </c:rich>
      </c:tx>
      <c:layout>
        <c:manualLayout>
          <c:xMode val="edge"/>
          <c:yMode val="edge"/>
          <c:x val="0.39026754385965123"/>
          <c:y val="6.063378582254492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Folha2!$F$3:$F$4</c:f>
              <c:strCache>
                <c:ptCount val="2"/>
                <c:pt idx="0">
                  <c:v>Nível 2 </c:v>
                </c:pt>
                <c:pt idx="1">
                  <c:v>Nível 3</c:v>
                </c:pt>
              </c:strCache>
            </c:strRef>
          </c:cat>
          <c:val>
            <c:numRef>
              <c:f>Folha2!$G$3:$G$4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title>
      <c:tx>
        <c:rich>
          <a:bodyPr/>
          <a:lstStyle/>
          <a:p>
            <a:pPr>
              <a:defRPr/>
            </a:pPr>
            <a:r>
              <a:rPr lang="pt-PT"/>
              <a:t>2º Período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Folha2!$F$8:$F$9</c:f>
              <c:strCache>
                <c:ptCount val="2"/>
                <c:pt idx="0">
                  <c:v>Nível 2 </c:v>
                </c:pt>
                <c:pt idx="1">
                  <c:v>Nível 3</c:v>
                </c:pt>
              </c:strCache>
            </c:strRef>
          </c:cat>
          <c:val>
            <c:numRef>
              <c:f>Folha2!$G$8:$G$9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title>
      <c:tx>
        <c:rich>
          <a:bodyPr/>
          <a:lstStyle/>
          <a:p>
            <a:pPr>
              <a:defRPr/>
            </a:pPr>
            <a:r>
              <a:rPr lang="pt-PT"/>
              <a:t>3º Período</a:t>
            </a:r>
          </a:p>
        </c:rich>
      </c:tx>
      <c:layout>
        <c:manualLayout>
          <c:xMode val="edge"/>
          <c:yMode val="edge"/>
          <c:x val="0.39026754385965123"/>
          <c:y val="2.771803398385727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Folha2!$F$13:$F$15</c:f>
              <c:strCache>
                <c:ptCount val="3"/>
                <c:pt idx="0">
                  <c:v>Nível 2 </c:v>
                </c:pt>
                <c:pt idx="1">
                  <c:v>Nível 3</c:v>
                </c:pt>
                <c:pt idx="2">
                  <c:v>Nível 4</c:v>
                </c:pt>
              </c:strCache>
            </c:strRef>
          </c:cat>
          <c:val>
            <c:numRef>
              <c:f>Folha2!$G$13:$G$15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Folha2!$E$28</c:f>
              <c:strCache>
                <c:ptCount val="1"/>
                <c:pt idx="0">
                  <c:v>Antes</c:v>
                </c:pt>
              </c:strCache>
            </c:strRef>
          </c:tx>
          <c:cat>
            <c:strRef>
              <c:f>Folha2!$F$27:$J$27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Folha2!$F$28:$J$28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42</c:v>
                </c:pt>
                <c:pt idx="3">
                  <c:v>16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Folha2!$E$29</c:f>
              <c:strCache>
                <c:ptCount val="1"/>
                <c:pt idx="0">
                  <c:v>Depois</c:v>
                </c:pt>
              </c:strCache>
            </c:strRef>
          </c:tx>
          <c:cat>
            <c:strRef>
              <c:f>Folha2!$F$27:$J$27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Folha2!$F$29:$J$29</c:f>
              <c:numCache>
                <c:formatCode>General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63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</c:ser>
        <c:axId val="82012800"/>
        <c:axId val="82030976"/>
      </c:barChart>
      <c:catAx>
        <c:axId val="82012800"/>
        <c:scaling>
          <c:orientation val="minMax"/>
        </c:scaling>
        <c:axPos val="b"/>
        <c:tickLblPos val="nextTo"/>
        <c:crossAx val="82030976"/>
        <c:crosses val="autoZero"/>
        <c:auto val="1"/>
        <c:lblAlgn val="ctr"/>
        <c:lblOffset val="100"/>
      </c:catAx>
      <c:valAx>
        <c:axId val="820309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2.586749620412547E-2"/>
              <c:y val="2.0583333333334472E-4"/>
            </c:manualLayout>
          </c:layout>
        </c:title>
        <c:numFmt formatCode="General" sourceLinked="1"/>
        <c:tickLblPos val="nextTo"/>
        <c:crossAx val="82012800"/>
        <c:crosses val="autoZero"/>
        <c:crossBetween val="between"/>
        <c:majorUnit val="5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Folha2!$E$50</c:f>
              <c:strCache>
                <c:ptCount val="1"/>
                <c:pt idx="0">
                  <c:v>Antes</c:v>
                </c:pt>
              </c:strCache>
            </c:strRef>
          </c:tx>
          <c:cat>
            <c:strRef>
              <c:f>Folha2!$F$49:$J$49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Folha2!$F$50:$J$50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32</c:v>
                </c:pt>
                <c:pt idx="3">
                  <c:v>47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Folha2!$E$51</c:f>
              <c:strCache>
                <c:ptCount val="1"/>
                <c:pt idx="0">
                  <c:v>Depois</c:v>
                </c:pt>
              </c:strCache>
            </c:strRef>
          </c:tx>
          <c:cat>
            <c:strRef>
              <c:f>Folha2!$F$49:$J$49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Folha2!$F$51:$J$51</c:f>
              <c:numCache>
                <c:formatCode>General</c:formatCode>
                <c:ptCount val="5"/>
                <c:pt idx="0">
                  <c:v>0</c:v>
                </c:pt>
                <c:pt idx="1">
                  <c:v>32</c:v>
                </c:pt>
                <c:pt idx="2">
                  <c:v>53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</c:ser>
        <c:axId val="82185600"/>
        <c:axId val="82195584"/>
      </c:barChart>
      <c:catAx>
        <c:axId val="82185600"/>
        <c:scaling>
          <c:orientation val="minMax"/>
        </c:scaling>
        <c:axPos val="b"/>
        <c:tickLblPos val="nextTo"/>
        <c:crossAx val="82195584"/>
        <c:crosses val="autoZero"/>
        <c:auto val="1"/>
        <c:lblAlgn val="ctr"/>
        <c:lblOffset val="100"/>
      </c:catAx>
      <c:valAx>
        <c:axId val="821955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2.5870370370370474E-2"/>
              <c:y val="2.0583333333334472E-4"/>
            </c:manualLayout>
          </c:layout>
        </c:title>
        <c:numFmt formatCode="General" sourceLinked="1"/>
        <c:tickLblPos val="nextTo"/>
        <c:crossAx val="82185600"/>
        <c:crosses val="autoZero"/>
        <c:crossBetween val="between"/>
        <c:majorUnit val="5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plotArea>
      <c:layout/>
      <c:barChart>
        <c:barDir val="col"/>
        <c:grouping val="clustered"/>
        <c:ser>
          <c:idx val="0"/>
          <c:order val="0"/>
          <c:cat>
            <c:strRef>
              <c:f>Folha2!$F$72:$J$72</c:f>
              <c:strCache>
                <c:ptCount val="5"/>
                <c:pt idx="0">
                  <c:v>Nunca</c:v>
                </c:pt>
                <c:pt idx="1">
                  <c:v>Raramente</c:v>
                </c:pt>
                <c:pt idx="2">
                  <c:v>Algumas Vezes</c:v>
                </c:pt>
                <c:pt idx="3">
                  <c:v>Muitas vezes</c:v>
                </c:pt>
                <c:pt idx="4">
                  <c:v>Sempre</c:v>
                </c:pt>
              </c:strCache>
            </c:strRef>
          </c:cat>
          <c:val>
            <c:numRef>
              <c:f>Folha2!$F$73:$J$73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58</c:v>
                </c:pt>
                <c:pt idx="3">
                  <c:v>32</c:v>
                </c:pt>
                <c:pt idx="4">
                  <c:v>5</c:v>
                </c:pt>
              </c:numCache>
            </c:numRef>
          </c:val>
        </c:ser>
        <c:axId val="82226560"/>
        <c:axId val="82318464"/>
      </c:barChart>
      <c:catAx>
        <c:axId val="82226560"/>
        <c:scaling>
          <c:orientation val="minMax"/>
        </c:scaling>
        <c:axPos val="b"/>
        <c:tickLblPos val="nextTo"/>
        <c:crossAx val="82318464"/>
        <c:crosses val="autoZero"/>
        <c:auto val="1"/>
        <c:lblAlgn val="ctr"/>
        <c:lblOffset val="100"/>
      </c:catAx>
      <c:valAx>
        <c:axId val="823184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2.5870370370370474E-2"/>
              <c:y val="5.8000000000000033E-4"/>
            </c:manualLayout>
          </c:layout>
        </c:title>
        <c:numFmt formatCode="General" sourceLinked="1"/>
        <c:tickLblPos val="nextTo"/>
        <c:crossAx val="82226560"/>
        <c:crosses val="autoZero"/>
        <c:crossBetween val="between"/>
        <c:majorUnit val="5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"/>
  <c:chart>
    <c:plotArea>
      <c:layout>
        <c:manualLayout>
          <c:layoutTarget val="inner"/>
          <c:xMode val="edge"/>
          <c:yMode val="edge"/>
          <c:x val="0.12323667531685242"/>
          <c:y val="5.0983887430737833E-2"/>
          <c:w val="0.86733329109251278"/>
          <c:h val="0.71221857684456114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Folha3!$L$95:$P$95</c:f>
              <c:strCache>
                <c:ptCount val="5"/>
                <c:pt idx="0">
                  <c:v>Tenho a certeza que não</c:v>
                </c:pt>
                <c:pt idx="1">
                  <c:v>Acho que não</c:v>
                </c:pt>
                <c:pt idx="2">
                  <c:v>Expectantes</c:v>
                </c:pt>
                <c:pt idx="3">
                  <c:v>Tenho boas expectativas</c:v>
                </c:pt>
                <c:pt idx="4">
                  <c:v>Tenho a certeza que sim</c:v>
                </c:pt>
              </c:strCache>
            </c:strRef>
          </c:cat>
          <c:val>
            <c:numRef>
              <c:f>Folha3!$L$96:$P$96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37</c:v>
                </c:pt>
                <c:pt idx="3">
                  <c:v>37</c:v>
                </c:pt>
                <c:pt idx="4">
                  <c:v>11</c:v>
                </c:pt>
              </c:numCache>
            </c:numRef>
          </c:val>
        </c:ser>
        <c:axId val="82260736"/>
        <c:axId val="82262272"/>
      </c:barChart>
      <c:catAx>
        <c:axId val="82260736"/>
        <c:scaling>
          <c:orientation val="minMax"/>
        </c:scaling>
        <c:axPos val="b"/>
        <c:tickLblPos val="nextTo"/>
        <c:crossAx val="82262272"/>
        <c:crosses val="autoZero"/>
        <c:auto val="1"/>
        <c:lblAlgn val="ctr"/>
        <c:lblOffset val="100"/>
      </c:catAx>
      <c:valAx>
        <c:axId val="822622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1.824509920353681E-2"/>
              <c:y val="2.4594269466316716E-2"/>
            </c:manualLayout>
          </c:layout>
        </c:title>
        <c:numFmt formatCode="General" sourceLinked="1"/>
        <c:tickLblPos val="nextTo"/>
        <c:crossAx val="8226073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Folha3!$N$196:$O$196</c:f>
              <c:strCache>
                <c:ptCount val="2"/>
                <c:pt idx="0">
                  <c:v>Verificou-se comigo</c:v>
                </c:pt>
                <c:pt idx="1">
                  <c:v>Não se verificou comigo</c:v>
                </c:pt>
              </c:strCache>
            </c:strRef>
          </c:cat>
          <c:val>
            <c:numRef>
              <c:f>Folha3!$N$197:$O$197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axId val="82278272"/>
        <c:axId val="82279808"/>
      </c:barChart>
      <c:catAx>
        <c:axId val="82278272"/>
        <c:scaling>
          <c:orientation val="minMax"/>
        </c:scaling>
        <c:axPos val="b"/>
        <c:tickLblPos val="nextTo"/>
        <c:crossAx val="82279808"/>
        <c:crosses val="autoZero"/>
        <c:auto val="1"/>
        <c:lblAlgn val="ctr"/>
        <c:lblOffset val="100"/>
      </c:catAx>
      <c:valAx>
        <c:axId val="8227980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5.5430349008840314E-2"/>
              <c:y val="4.0628655639569555E-3"/>
            </c:manualLayout>
          </c:layout>
        </c:title>
        <c:numFmt formatCode="General" sourceLinked="1"/>
        <c:tickLblPos val="nextTo"/>
        <c:crossAx val="8227827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Folha3!$C$281</c:f>
              <c:strCache>
                <c:ptCount val="1"/>
                <c:pt idx="0">
                  <c:v>Depois</c:v>
                </c:pt>
              </c:strCache>
            </c:strRef>
          </c:tx>
          <c:dLbls>
            <c:showVal val="1"/>
          </c:dLbls>
          <c:cat>
            <c:strRef>
              <c:f>Folha3!$D$280:$E$280</c:f>
              <c:strCache>
                <c:ptCount val="2"/>
                <c:pt idx="0">
                  <c:v>Verificou-se comigo</c:v>
                </c:pt>
                <c:pt idx="1">
                  <c:v>Não se verificou comigo</c:v>
                </c:pt>
              </c:strCache>
            </c:strRef>
          </c:cat>
          <c:val>
            <c:numRef>
              <c:f>Folha3!$D$281:$E$281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axId val="82529280"/>
        <c:axId val="82547456"/>
      </c:barChart>
      <c:catAx>
        <c:axId val="82529280"/>
        <c:scaling>
          <c:orientation val="minMax"/>
        </c:scaling>
        <c:axPos val="b"/>
        <c:tickLblPos val="nextTo"/>
        <c:crossAx val="82547456"/>
        <c:crosses val="autoZero"/>
        <c:auto val="1"/>
        <c:lblAlgn val="ctr"/>
        <c:lblOffset val="100"/>
      </c:catAx>
      <c:valAx>
        <c:axId val="8254745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3.9215686274509803E-2"/>
              <c:y val="1.4565706168449396E-2"/>
            </c:manualLayout>
          </c:layout>
        </c:title>
        <c:numFmt formatCode="General" sourceLinked="1"/>
        <c:tickLblPos val="nextTo"/>
        <c:crossAx val="8252928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Folha3!$M$176:$Q$176</c:f>
              <c:strCache>
                <c:ptCount val="5"/>
                <c:pt idx="0">
                  <c:v>Tenho a certeza que não</c:v>
                </c:pt>
                <c:pt idx="1">
                  <c:v>Acho que não</c:v>
                </c:pt>
                <c:pt idx="2">
                  <c:v>Expectantes</c:v>
                </c:pt>
                <c:pt idx="3">
                  <c:v>Tenho boas expectativas</c:v>
                </c:pt>
                <c:pt idx="4">
                  <c:v>Tenho a certeza que sim</c:v>
                </c:pt>
              </c:strCache>
            </c:strRef>
          </c:cat>
          <c:val>
            <c:numRef>
              <c:f>Folha3!$M$177:$Q$177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37</c:v>
                </c:pt>
                <c:pt idx="3">
                  <c:v>21</c:v>
                </c:pt>
                <c:pt idx="4">
                  <c:v>37</c:v>
                </c:pt>
              </c:numCache>
            </c:numRef>
          </c:val>
        </c:ser>
        <c:axId val="82563456"/>
        <c:axId val="82564992"/>
      </c:barChart>
      <c:catAx>
        <c:axId val="82563456"/>
        <c:scaling>
          <c:orientation val="minMax"/>
        </c:scaling>
        <c:axPos val="b"/>
        <c:tickLblPos val="nextTo"/>
        <c:crossAx val="82564992"/>
        <c:crosses val="autoZero"/>
        <c:auto val="1"/>
        <c:lblAlgn val="ctr"/>
        <c:lblOffset val="100"/>
      </c:catAx>
      <c:valAx>
        <c:axId val="825649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/>
                  <a:t>%</a:t>
                </a:r>
              </a:p>
            </c:rich>
          </c:tx>
          <c:layout>
            <c:manualLayout>
              <c:xMode val="edge"/>
              <c:yMode val="edge"/>
              <c:x val="3.8364411434187617E-2"/>
              <c:y val="1.0086955107969061E-3"/>
            </c:manualLayout>
          </c:layout>
        </c:title>
        <c:numFmt formatCode="General" sourceLinked="1"/>
        <c:tickLblPos val="nextTo"/>
        <c:crossAx val="8256345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Folha3!$E$196:$F$196</c:f>
              <c:strCache>
                <c:ptCount val="2"/>
                <c:pt idx="0">
                  <c:v>Verificou-se comigo</c:v>
                </c:pt>
                <c:pt idx="1">
                  <c:v>Não se verificou comigo</c:v>
                </c:pt>
              </c:strCache>
            </c:strRef>
          </c:cat>
          <c:val>
            <c:numRef>
              <c:f>Folha3!$E$197:$F$197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axId val="82634240"/>
        <c:axId val="82635776"/>
      </c:barChart>
      <c:catAx>
        <c:axId val="82634240"/>
        <c:scaling>
          <c:orientation val="minMax"/>
        </c:scaling>
        <c:axPos val="b"/>
        <c:tickLblPos val="nextTo"/>
        <c:crossAx val="82635776"/>
        <c:crosses val="autoZero"/>
        <c:auto val="1"/>
        <c:lblAlgn val="ctr"/>
        <c:lblOffset val="100"/>
      </c:catAx>
      <c:valAx>
        <c:axId val="826357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PT" b="0" dirty="0" smtClean="0"/>
                  <a:t>%</a:t>
                </a:r>
                <a:endParaRPr lang="pt-PT" b="0" dirty="0"/>
              </a:p>
            </c:rich>
          </c:tx>
          <c:layout>
            <c:manualLayout>
              <c:xMode val="edge"/>
              <c:yMode val="edge"/>
              <c:x val="5.3896604938271926E-2"/>
              <c:y val="3.7870370370370393E-3"/>
            </c:manualLayout>
          </c:layout>
        </c:title>
        <c:numFmt formatCode="General" sourceLinked="1"/>
        <c:tickLblPos val="nextTo"/>
        <c:crossAx val="8263424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Universidade de Évora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FC37-8DA9-4885-AAA5-0A1211801E17}" type="datetimeFigureOut">
              <a:rPr lang="pt-PT" smtClean="0"/>
              <a:pPr/>
              <a:t>12-10-2012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9023-F6CF-4257-9A27-804AA0046C3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Universidade de Évora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32EA-8FB0-4D50-9288-2F3118998C38}" type="datetimeFigureOut">
              <a:rPr lang="pt-PT" smtClean="0"/>
              <a:pPr/>
              <a:t>12-10-2012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CBFC8-6503-4C5B-8D7B-F1E1422AF5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5" name="Marcador de Posição do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PT" smtClean="0"/>
              <a:t>Universidade de Évora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C8-6503-4C5B-8D7B-F1E1422AF5BA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Universidade de Évora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C8-6503-4C5B-8D7B-F1E1422AF5BA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D40D-CE9E-4D77-90B8-1DBE9053FCB8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37DA-5E39-46BB-B56F-E6AE7C744A74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E700-A954-4913-BD32-028E0AC0E41B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038D-2AF8-4F28-AE93-B531089493A9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3DAB-2192-4243-A57C-CEF37955D89F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81F-C15D-477B-AB4D-2B32BD59EC69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FE2-9520-4194-BFC1-A2D67CAF9EFD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0AD1-D7EE-476C-AEBC-C0A63C4218C1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ECB8-8062-4262-BD5E-A868E3014BE6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1DA0-D253-49CA-8511-FF5FEF2E0539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18BF-054C-4CDC-BDDA-1263C9456934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50E5-3202-47CD-A978-5020810E6AD6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99BE-8206-432D-9CF6-41B4CF2ED3E5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F9BE-E41B-48FC-BDC8-3C06FB3F535A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6479B443-A32D-46D2-B1BE-81B880D29AEE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2E2B-9CEB-491E-B0F6-10E3EAD1ADEF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A456719-045E-41E3-81DB-DA8830F1A2BB}" type="datetime1">
              <a:rPr lang="pt-PT" smtClean="0"/>
              <a:pPr/>
              <a:t>12-10-2012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CB9C48F-E0A0-48C0-8CF4-64AA1EDE8B4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539552" y="260648"/>
            <a:ext cx="8136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Universidade de Évora</a:t>
            </a:r>
          </a:p>
          <a:p>
            <a:pPr algn="ctr"/>
            <a:r>
              <a:rPr lang="pt-PT" dirty="0" smtClean="0"/>
              <a:t>Escola de Ciências e Tecnologia</a:t>
            </a:r>
          </a:p>
          <a:p>
            <a:pPr algn="ctr"/>
            <a:endParaRPr lang="pt-PT" dirty="0"/>
          </a:p>
          <a:p>
            <a:pPr algn="ctr"/>
            <a:r>
              <a:rPr lang="pt-PT" b="1" dirty="0" smtClean="0"/>
              <a:t>Mestrado em Química em Contexto Escolar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Dissertação</a:t>
            </a:r>
          </a:p>
          <a:p>
            <a:pPr algn="ctr"/>
            <a:endParaRPr lang="pt-PT" dirty="0" smtClean="0"/>
          </a:p>
          <a:p>
            <a:pPr algn="ctr"/>
            <a:r>
              <a:rPr lang="pt-P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Aprendizagem das Ciências em Contextos Não Formais e suas implicações </a:t>
            </a:r>
            <a:r>
              <a:rPr lang="pt-P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pedagógicas</a:t>
            </a:r>
            <a:endParaRPr lang="pt-P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Contributos do “Cantinho das Ciências” para o aumento da motivação na disciplina de Ciências </a:t>
            </a:r>
            <a:r>
              <a:rPr lang="pt-PT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 </a:t>
            </a:r>
            <a:r>
              <a:rPr lang="pt-PT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Químicas</a:t>
            </a:r>
            <a:endParaRPr lang="pt-P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2200" dirty="0"/>
          </a:p>
          <a:p>
            <a:pPr algn="ctr"/>
            <a:r>
              <a:rPr lang="pt-PT" dirty="0" smtClean="0"/>
              <a:t>Maria Amélia Fialho Gancho Coelho</a:t>
            </a:r>
          </a:p>
          <a:p>
            <a:pPr algn="ctr"/>
            <a:endParaRPr lang="pt-PT" sz="2200" dirty="0"/>
          </a:p>
          <a:p>
            <a:pPr algn="ctr"/>
            <a:r>
              <a:rPr lang="pt-PT" b="1" dirty="0" smtClean="0"/>
              <a:t>Orientadora:</a:t>
            </a:r>
          </a:p>
          <a:p>
            <a:pPr algn="ctr"/>
            <a:endParaRPr lang="pt-PT" sz="2200" dirty="0"/>
          </a:p>
          <a:p>
            <a:pPr algn="ctr"/>
            <a:r>
              <a:rPr lang="pt-PT" dirty="0" smtClean="0"/>
              <a:t>Profª </a:t>
            </a:r>
            <a:r>
              <a:rPr lang="pt-PT" dirty="0"/>
              <a:t>D</a:t>
            </a:r>
            <a:r>
              <a:rPr lang="pt-PT" dirty="0" smtClean="0"/>
              <a:t>outora Margarida Figueiredo</a:t>
            </a:r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r>
              <a:rPr lang="pt-PT" sz="2200" b="1" dirty="0" smtClean="0"/>
              <a:t>2012</a:t>
            </a:r>
            <a:endParaRPr lang="pt-PT" sz="2200" b="1" dirty="0"/>
          </a:p>
        </p:txBody>
      </p:sp>
      <p:pic>
        <p:nvPicPr>
          <p:cNvPr id="20" name="Imagem 19" descr="pmba-bi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5143" y="76064"/>
            <a:ext cx="1221353" cy="11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620688"/>
            <a:ext cx="8075240" cy="576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Atividades desenvolvidas: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  <a:tab pos="1077913" algn="l"/>
              </a:tabLst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Apoio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ao estudo;</a:t>
            </a: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  <a:tab pos="1077913" algn="l"/>
              </a:tabLst>
              <a:defRPr/>
            </a:pPr>
            <a:r>
              <a:rPr lang="pt-PT" sz="2800" noProof="0" dirty="0" smtClean="0"/>
              <a:t>Realização assídua de atividades prático laboratoriais, relacionadas com a matéria lecionada em vigor, </a:t>
            </a:r>
            <a:r>
              <a:rPr lang="pt-PT" sz="2800" b="1" noProof="0" dirty="0" smtClean="0"/>
              <a:t>dando especial relevo à explicação dos fenómenos observados</a:t>
            </a:r>
            <a:r>
              <a:rPr lang="pt-PT" sz="2800" noProof="0" dirty="0" smtClean="0"/>
              <a:t>;</a:t>
            </a: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  <a:tab pos="1077913" algn="l"/>
              </a:tabLst>
              <a:defRPr/>
            </a:pPr>
            <a:r>
              <a:rPr lang="pt-PT" sz="2800" baseline="0" noProof="0" dirty="0" smtClean="0"/>
              <a:t>Dinamização da atividade</a:t>
            </a:r>
            <a:r>
              <a:rPr lang="pt-PT" sz="2800" noProof="0" dirty="0" smtClean="0"/>
              <a:t> </a:t>
            </a:r>
            <a:r>
              <a:rPr lang="pt-PT" sz="2800" b="1" u="sng" noProof="0" dirty="0" smtClean="0"/>
              <a:t>“</a:t>
            </a:r>
            <a:r>
              <a:rPr lang="pt-PT" sz="2800" b="1" u="sng" dirty="0" smtClean="0"/>
              <a:t>L</a:t>
            </a:r>
            <a:r>
              <a:rPr lang="pt-PT" sz="2800" b="1" u="sng" noProof="0" dirty="0" err="1" smtClean="0"/>
              <a:t>aboratório</a:t>
            </a:r>
            <a:r>
              <a:rPr lang="pt-PT" sz="2800" b="1" u="sng" noProof="0" dirty="0" smtClean="0"/>
              <a:t> Aberto”</a:t>
            </a:r>
            <a:r>
              <a:rPr lang="pt-PT" sz="2800" noProof="0" dirty="0" smtClean="0"/>
              <a:t>.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27305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5112568" cy="648072"/>
          </a:xfrm>
        </p:spPr>
        <p:txBody>
          <a:bodyPr/>
          <a:lstStyle/>
          <a:p>
            <a:r>
              <a:rPr lang="pt-PT" sz="3200" b="1" dirty="0" smtClean="0"/>
              <a:t>Laboratório Aberto</a:t>
            </a:r>
            <a:endParaRPr lang="pt-PT" sz="3200" b="1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3312368" cy="5472608"/>
          </a:xfrm>
        </p:spPr>
        <p:txBody>
          <a:bodyPr>
            <a:normAutofit/>
          </a:bodyPr>
          <a:lstStyle/>
          <a:p>
            <a:pPr marL="27305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pt-PT" sz="2200" i="0" dirty="0" smtClean="0"/>
              <a:t> Atividade interdisciplinar;</a:t>
            </a:r>
          </a:p>
          <a:p>
            <a:pPr marL="27305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pt-PT" sz="2200" i="0" dirty="0" smtClean="0"/>
              <a:t>Visita dos alunos dos quinto e sexto anos ao laboratório de Física e Química;</a:t>
            </a:r>
          </a:p>
          <a:p>
            <a:pPr marL="27305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pt-PT" sz="2200" i="0" dirty="0" smtClean="0"/>
              <a:t>Demonstrações prático laboratoriais, realizadas e explicadas pelos alunos de nono ano.</a:t>
            </a:r>
            <a:endParaRPr lang="pt-PT" sz="2200" i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9" name="Marcador de Posição da Imagem 8" descr="DSC014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34" r="76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>
          <a:xfrm>
            <a:off x="219456" y="908720"/>
            <a:ext cx="3056400" cy="5760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PT" sz="2000" i="0" dirty="0" smtClean="0"/>
              <a:t>A explicação aos alunos mais novos dos fenómenos observados permitiu: </a:t>
            </a:r>
          </a:p>
          <a:p>
            <a:pPr marL="3556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i="0" dirty="0" smtClean="0"/>
              <a:t>O reconhecimento pelos alunos da importância de conhecer as explicações científicas;</a:t>
            </a:r>
          </a:p>
          <a:p>
            <a:pPr marL="3556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i="0" dirty="0" smtClean="0"/>
              <a:t>Relacionar  as explicações científicas com  os conteúdos programáticos das disciplinas.</a:t>
            </a:r>
            <a:endParaRPr lang="pt-PT" sz="2000" i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17" name="Marcador de Posição da Imagem 16" descr="DSC01511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7143" r="7143"/>
          <a:stretch>
            <a:fillRect/>
          </a:stretch>
        </p:blipFill>
        <p:spPr/>
      </p:pic>
      <p:pic>
        <p:nvPicPr>
          <p:cNvPr id="18" name="Marcador de Posição da Imagem 17" descr="DSC01515.JP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rcRect l="7143" r="7143"/>
          <a:stretch>
            <a:fillRect/>
          </a:stretch>
        </p:blipFill>
        <p:spPr/>
      </p:pic>
      <p:sp>
        <p:nvSpPr>
          <p:cNvPr id="19" name="Título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5112568" cy="648072"/>
          </a:xfrm>
        </p:spPr>
        <p:txBody>
          <a:bodyPr/>
          <a:lstStyle/>
          <a:p>
            <a:r>
              <a:rPr lang="pt-PT" sz="3200" b="1" dirty="0" smtClean="0"/>
              <a:t>Laboratório Aberto</a:t>
            </a:r>
            <a:endParaRPr lang="pt-PT" sz="3200" b="1" dirty="0"/>
          </a:p>
        </p:txBody>
      </p:sp>
      <p:pic>
        <p:nvPicPr>
          <p:cNvPr id="10" name="Marcador de Posição da Imagem 8" descr="DSC01502.JPG"/>
          <p:cNvPicPr>
            <a:picLocks noChangeAspect="1"/>
          </p:cNvPicPr>
          <p:nvPr/>
        </p:nvPicPr>
        <p:blipFill>
          <a:blip r:embed="rId4" cstate="print"/>
          <a:srcRect l="7143" r="7143"/>
          <a:stretch>
            <a:fillRect/>
          </a:stretch>
        </p:blipFill>
        <p:spPr>
          <a:xfrm>
            <a:off x="3851920" y="1196752"/>
            <a:ext cx="1828800" cy="1600200"/>
          </a:xfrm>
          <a:prstGeom prst="rect">
            <a:avLst/>
          </a:prstGeo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</p:pic>
      <p:pic>
        <p:nvPicPr>
          <p:cNvPr id="20" name="Marcador de Posição da Imagem 19" descr="DSC01501.JPG"/>
          <p:cNvPicPr>
            <a:picLocks noGrp="1" noChangeAspect="1"/>
          </p:cNvPicPr>
          <p:nvPr>
            <p:ph type="pic" idx="16"/>
          </p:nvPr>
        </p:nvPicPr>
        <p:blipFill>
          <a:blip r:embed="rId5" cstate="print"/>
          <a:srcRect l="7143" r="7143"/>
          <a:stretch>
            <a:fillRect/>
          </a:stretch>
        </p:blipFill>
        <p:spPr/>
      </p:pic>
      <p:pic>
        <p:nvPicPr>
          <p:cNvPr id="21" name="Marcador de Posição da Imagem 20" descr="DSC01515.JP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rcRect l="7143" r="71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347864" cy="5760640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pt-PT" sz="2000" i="0" dirty="0" smtClean="0"/>
              <a:t>Os alunos participaram com entusiasmo e responsabilidade, durante a realização das atividades.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pt-PT" sz="2000" i="0" dirty="0" smtClean="0"/>
              <a:t>Revelaram conhecimentos adequados no que se refere às regras de segurança em laboratório e reconhecimento de sinais de perigo.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pt-PT" sz="2000" i="0" dirty="0" smtClean="0"/>
              <a:t>Revelaram também, ter adquirido conhecimentos importantíssimos relacionados com as atividades, e com os conteúdos lecionados na disciplina.</a:t>
            </a:r>
            <a:endParaRPr lang="pt-PT" sz="2000" i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17" name="Marcador de Posição da Imagem 16" descr="DSC015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297" b="27297"/>
          <a:stretch>
            <a:fillRect/>
          </a:stretch>
        </p:blipFill>
        <p:spPr/>
      </p:pic>
      <p:sp>
        <p:nvSpPr>
          <p:cNvPr id="15" name="Título 5"/>
          <p:cNvSpPr>
            <a:spLocks noGrp="1"/>
          </p:cNvSpPr>
          <p:nvPr>
            <p:ph type="title"/>
          </p:nvPr>
        </p:nvSpPr>
        <p:spPr>
          <a:xfrm>
            <a:off x="395536" y="44624"/>
            <a:ext cx="5112568" cy="648072"/>
          </a:xfrm>
        </p:spPr>
        <p:txBody>
          <a:bodyPr/>
          <a:lstStyle/>
          <a:p>
            <a:r>
              <a:rPr lang="pt-PT" sz="3200" b="1" dirty="0" smtClean="0"/>
              <a:t>Laboratório Aberto</a:t>
            </a:r>
            <a:endParaRPr lang="pt-PT" sz="3200" b="1" dirty="0"/>
          </a:p>
        </p:txBody>
      </p:sp>
      <p:pic>
        <p:nvPicPr>
          <p:cNvPr id="11" name="Marcador de Posição da Imagem 14" descr="DSC01499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7115" r="7115"/>
          <a:stretch>
            <a:fillRect/>
          </a:stretch>
        </p:blipFill>
        <p:spPr/>
      </p:pic>
      <p:pic>
        <p:nvPicPr>
          <p:cNvPr id="16" name="Marcador de Posição da Imagem 15" descr="DSC01505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7143" r="71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916832"/>
            <a:ext cx="7571184" cy="403244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PT" sz="2800" b="1" dirty="0" smtClean="0"/>
              <a:t>Motivação dos alunos;</a:t>
            </a:r>
          </a:p>
          <a:p>
            <a:pPr algn="just">
              <a:lnSpc>
                <a:spcPct val="200000"/>
              </a:lnSpc>
            </a:pPr>
            <a:r>
              <a:rPr lang="pt-PT" sz="2800" b="1" dirty="0" smtClean="0"/>
              <a:t>Expetativas dos alunos;</a:t>
            </a:r>
          </a:p>
          <a:p>
            <a:pPr algn="just">
              <a:lnSpc>
                <a:spcPct val="200000"/>
              </a:lnSpc>
            </a:pPr>
            <a:r>
              <a:rPr lang="pt-PT" sz="2800" b="1" dirty="0" smtClean="0"/>
              <a:t>Resultados escolares.</a:t>
            </a:r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14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6926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Resultados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76672"/>
            <a:ext cx="807524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4400" b="1" dirty="0" smtClean="0"/>
              <a:t>Motivação dos alunos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3200" dirty="0" smtClean="0"/>
              <a:t>Análise e comparação de algumas respostas dadas pelos alunos antes e depois da participação no “Cantinho das Ciências”:</a:t>
            </a: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Procuras encontrar uma explicação científica para as observações efetuadas durante a realização do trabalho experimental?</a:t>
            </a: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>
            <a:hlinkClick r:id="" action="ppaction://noaction" highlightClick="1"/>
          </p:cNvPr>
          <p:cNvGraphicFramePr/>
          <p:nvPr/>
        </p:nvGraphicFramePr>
        <p:xfrm>
          <a:off x="1979712" y="2492896"/>
          <a:ext cx="5400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Devido ao facto de compree</a:t>
            </a:r>
            <a:r>
              <a:rPr lang="pt-PT" sz="2400" noProof="0" dirty="0" smtClean="0"/>
              <a:t>n</a:t>
            </a: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deres melhor os conceitos e leis inerentes à disciplina,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400" b="1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passaste a gostar mais de estudar para a disciplina de CFQ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P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195736" y="2492896"/>
          <a:ext cx="5400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 dificuldades em compreender os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conceitos abordados na disciplina.</a:t>
            </a:r>
            <a:endParaRPr kumimoji="0" lang="pt-P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123728" y="206084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PT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participação na atividade “Laboratório Aberto” e toda a sua preparação despertaram em mim um maior interesse pela disciplina.</a:t>
            </a:r>
            <a:endParaRPr kumimoji="0" lang="pt-P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051720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Introdução;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Revisão de Literatura;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Metodologia;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O Projeto “Cantinho das Ciências”;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Apresentação, Análise e Discussão dos Resultados;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b="1" dirty="0" smtClean="0"/>
              <a:t>Conclusões Finais.</a:t>
            </a:r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Estrutura da Dissertação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76672"/>
            <a:ext cx="807524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4400" b="1" dirty="0" smtClean="0"/>
              <a:t>Expectativas dos alunos</a:t>
            </a:r>
          </a:p>
          <a:p>
            <a:pPr algn="just">
              <a:lnSpc>
                <a:spcPct val="150000"/>
              </a:lnSpc>
              <a:spcBef>
                <a:spcPts val="1500"/>
              </a:spcBef>
              <a:defRPr/>
            </a:pPr>
            <a:r>
              <a:rPr lang="pt-PT" sz="3500" dirty="0" smtClean="0"/>
              <a:t>Análise e comparação de algumas respostas dadas pelos alunos </a:t>
            </a:r>
            <a:r>
              <a:rPr lang="pt-PT" sz="3500" b="1" dirty="0" smtClean="0"/>
              <a:t>antes </a:t>
            </a:r>
            <a:r>
              <a:rPr lang="pt-PT" sz="3500" dirty="0" smtClean="0"/>
              <a:t>e </a:t>
            </a:r>
            <a:r>
              <a:rPr lang="pt-PT" sz="3500" b="1" dirty="0" smtClean="0">
                <a:solidFill>
                  <a:srgbClr val="0070C0"/>
                </a:solidFill>
              </a:rPr>
              <a:t>depois</a:t>
            </a:r>
            <a:r>
              <a:rPr lang="pt-PT" sz="3500" dirty="0" smtClean="0"/>
              <a:t> da participação no “Cantinho das Ciências”: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79512" y="476672"/>
            <a:ext cx="4176464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2400" dirty="0" smtClean="0"/>
              <a:t>Apesar dos resultados escolares na disciplina de CFQ não terem sido os melhores, penso que </a:t>
            </a:r>
            <a:r>
              <a:rPr lang="pt-PT" sz="2400" b="1" dirty="0" smtClean="0"/>
              <a:t>vou conseguir ultrapassar essas dificuldades.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4499992" y="260648"/>
            <a:ext cx="0" cy="612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331640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Antes </a:t>
            </a:r>
            <a:endParaRPr lang="pt-PT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Depois </a:t>
            </a:r>
            <a:endParaRPr lang="pt-PT" b="1" dirty="0"/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4644008" y="476672"/>
            <a:ext cx="439248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ts val="1500"/>
              </a:spcBef>
              <a:defRPr/>
            </a:pPr>
            <a:r>
              <a:rPr lang="pt-PT" sz="2000" dirty="0" smtClean="0">
                <a:solidFill>
                  <a:srgbClr val="0070C0"/>
                </a:solidFill>
              </a:rPr>
              <a:t>Apesar dos resultados escolares na disciplina de CFQ, em anos anteriores, não terem sido os melhores, este ano com a frequência no “Cantinho das Ciências” </a:t>
            </a:r>
            <a:r>
              <a:rPr lang="pt-PT" sz="2000" b="1" dirty="0" smtClean="0">
                <a:solidFill>
                  <a:srgbClr val="0070C0"/>
                </a:solidFill>
              </a:rPr>
              <a:t>consegui ultrapassar essas dificuldades</a:t>
            </a:r>
            <a:r>
              <a:rPr lang="pt-PT" sz="2000" dirty="0" smtClean="0">
                <a:solidFill>
                  <a:srgbClr val="0070C0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1500"/>
              </a:spcBef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0" y="3861048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5724128" y="3789040"/>
          <a:ext cx="25202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476672"/>
            <a:ext cx="403244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2400" dirty="0" smtClean="0"/>
              <a:t>Com mais estudo e empenho vou conseguir ultrapassar as dificuldades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4644008" y="476672"/>
            <a:ext cx="439248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2400" dirty="0" smtClean="0">
                <a:solidFill>
                  <a:srgbClr val="0070C0"/>
                </a:solidFill>
              </a:rPr>
              <a:t>Com mais estudo e empenho consegui ultrapassar as dificuldades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1500"/>
              </a:spcBef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Antes </a:t>
            </a:r>
            <a:endParaRPr lang="pt-PT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96136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Depois </a:t>
            </a:r>
            <a:endParaRPr lang="pt-PT" b="1" dirty="0"/>
          </a:p>
        </p:txBody>
      </p:sp>
      <p:cxnSp>
        <p:nvCxnSpPr>
          <p:cNvPr id="17" name="Conexão recta 16"/>
          <p:cNvCxnSpPr/>
          <p:nvPr/>
        </p:nvCxnSpPr>
        <p:spPr>
          <a:xfrm>
            <a:off x="4499992" y="260648"/>
            <a:ext cx="0" cy="612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/>
        </p:nvGraphicFramePr>
        <p:xfrm>
          <a:off x="5292080" y="2492896"/>
          <a:ext cx="281215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/>
          <p:nvPr/>
        </p:nvGraphicFramePr>
        <p:xfrm>
          <a:off x="-180528" y="2636912"/>
          <a:ext cx="45365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9552" y="404664"/>
            <a:ext cx="80752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251520" y="476672"/>
            <a:ext cx="4104456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2400" dirty="0" smtClean="0"/>
              <a:t>Se começar a compreender melhor a matéria vou sentir-me </a:t>
            </a:r>
            <a:r>
              <a:rPr lang="pt-PT" sz="2400" b="1" dirty="0" smtClean="0"/>
              <a:t>mais confiante e obter melhores resultados</a:t>
            </a:r>
            <a:r>
              <a:rPr lang="pt-PT" sz="2400" dirty="0" smtClean="0"/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4716016" y="476672"/>
            <a:ext cx="4176464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2400" dirty="0" smtClean="0">
                <a:solidFill>
                  <a:srgbClr val="0070C0"/>
                </a:solidFill>
              </a:rPr>
              <a:t>Consegui compreender melhor a matéria e </a:t>
            </a:r>
            <a:r>
              <a:rPr lang="pt-PT" sz="2400" b="1" dirty="0" smtClean="0">
                <a:solidFill>
                  <a:srgbClr val="0070C0"/>
                </a:solidFill>
              </a:rPr>
              <a:t>senti-me mais confiante na obtenção de melhores resultados</a:t>
            </a:r>
            <a:r>
              <a:rPr lang="pt-PT" sz="2400" dirty="0" smtClean="0">
                <a:solidFill>
                  <a:srgbClr val="0070C0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1500"/>
              </a:spcBef>
              <a:defRPr/>
            </a:pPr>
            <a:endParaRPr lang="pt-PT" sz="2400" dirty="0" smtClean="0">
              <a:solidFill>
                <a:srgbClr val="0070C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2800" b="1" dirty="0" smtClean="0"/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4400" b="1" dirty="0" smtClean="0"/>
          </a:p>
          <a:p>
            <a:pPr marL="982663" marR="0" lvl="0" indent="-25876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900113" algn="l"/>
                <a:tab pos="1077913" algn="l"/>
              </a:tabLst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4499992" y="260648"/>
            <a:ext cx="0" cy="612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331640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Antes </a:t>
            </a:r>
            <a:endParaRPr lang="pt-PT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Depois </a:t>
            </a:r>
            <a:endParaRPr lang="pt-PT" b="1" dirty="0"/>
          </a:p>
        </p:txBody>
      </p:sp>
      <p:graphicFrame>
        <p:nvGraphicFramePr>
          <p:cNvPr id="16" name="Gráfico 15"/>
          <p:cNvGraphicFramePr/>
          <p:nvPr/>
        </p:nvGraphicFramePr>
        <p:xfrm>
          <a:off x="5580112" y="2924944"/>
          <a:ext cx="259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/>
        </p:nvGraphicFramePr>
        <p:xfrm>
          <a:off x="0" y="2996952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4800" cy="223224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PT" sz="2000" dirty="0" smtClean="0"/>
              <a:t>A participação na “Atividade laboratório Aberto” bem como a sua preparação e </a:t>
            </a:r>
            <a:r>
              <a:rPr lang="pt-PT" sz="2000" b="1" dirty="0" smtClean="0"/>
              <a:t>a necessidade de saber explicar as experiências, ajudaram-me a compreender melhor certos fenómenos relacionados com os conteúdos da disciplina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24</a:t>
            </a:fld>
            <a:endParaRPr lang="pt-PT"/>
          </a:p>
        </p:txBody>
      </p:sp>
      <p:graphicFrame>
        <p:nvGraphicFramePr>
          <p:cNvPr id="8" name="Gráfico 7"/>
          <p:cNvGraphicFramePr/>
          <p:nvPr/>
        </p:nvGraphicFramePr>
        <p:xfrm>
          <a:off x="2627784" y="2708920"/>
          <a:ext cx="33843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13" name="Título 5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24800" cy="864096"/>
          </a:xfrm>
        </p:spPr>
        <p:txBody>
          <a:bodyPr/>
          <a:lstStyle/>
          <a:p>
            <a:pPr algn="ctr"/>
            <a:r>
              <a:rPr lang="pt-PT" sz="4000" b="1" dirty="0" smtClean="0"/>
              <a:t>Resultados escolares </a:t>
            </a:r>
            <a:endParaRPr lang="pt-PT" sz="4000" b="1" dirty="0"/>
          </a:p>
        </p:txBody>
      </p:sp>
      <p:graphicFrame>
        <p:nvGraphicFramePr>
          <p:cNvPr id="14" name="Gráfico 13">
            <a:hlinkClick r:id="rId2" action="ppaction://hlinksldjump"/>
          </p:cNvPr>
          <p:cNvGraphicFramePr/>
          <p:nvPr/>
        </p:nvGraphicFramePr>
        <p:xfrm>
          <a:off x="1259632" y="1556792"/>
          <a:ext cx="6840000" cy="460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26</a:t>
            </a:fld>
            <a:endParaRPr lang="pt-PT"/>
          </a:p>
        </p:txBody>
      </p:sp>
      <p:graphicFrame>
        <p:nvGraphicFramePr>
          <p:cNvPr id="8" name="Gráfico 7">
            <a:hlinkClick r:id="rId2" action="ppaction://hlinksldjump"/>
          </p:cNvPr>
          <p:cNvGraphicFramePr/>
          <p:nvPr/>
        </p:nvGraphicFramePr>
        <p:xfrm>
          <a:off x="1259632" y="1052736"/>
          <a:ext cx="6840000" cy="504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27</a:t>
            </a:fld>
            <a:endParaRPr lang="pt-PT"/>
          </a:p>
        </p:txBody>
      </p:sp>
      <p:graphicFrame>
        <p:nvGraphicFramePr>
          <p:cNvPr id="8" name="Gráfico 7"/>
          <p:cNvGraphicFramePr/>
          <p:nvPr/>
        </p:nvGraphicFramePr>
        <p:xfrm>
          <a:off x="1259632" y="1052736"/>
          <a:ext cx="6840000" cy="504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/>
              <a:t>A participação dos alunos no “Cantinho das Ciências” contribuiu para:</a:t>
            </a:r>
          </a:p>
          <a:p>
            <a:pPr marL="804863" indent="-3540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/>
              <a:t>Uma melhoria na compreensão dos conteúdos da disciplina;</a:t>
            </a:r>
          </a:p>
          <a:p>
            <a:pPr marL="804863" indent="-3540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/>
              <a:t>Uma melhoria nos resultados escolares dos alunos;</a:t>
            </a:r>
          </a:p>
          <a:p>
            <a:pPr marL="804863" indent="-3540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/>
              <a:t>Um aumento da motivação intrínseca dos alunos;</a:t>
            </a:r>
          </a:p>
          <a:p>
            <a:pPr marL="804863" indent="-3540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/>
              <a:t>Uma melhoria na relação professor-aluno e no relacionamento aluno-aluno.</a:t>
            </a:r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28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Conclusões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/>
              <a:t>No contexto em que o estudo foi realizado a estratégia utilizada foi bem sucedida;</a:t>
            </a:r>
          </a:p>
          <a:p>
            <a:pPr algn="just">
              <a:lnSpc>
                <a:spcPct val="150000"/>
              </a:lnSpc>
            </a:pPr>
            <a:r>
              <a:rPr lang="pt-PT" b="1" dirty="0" smtClean="0"/>
              <a:t>Num contexto análogo a mesma estratégia permitirá obter resultados semelhantes.</a:t>
            </a:r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 algn="just">
              <a:lnSpc>
                <a:spcPct val="150000"/>
              </a:lnSpc>
            </a:pPr>
            <a:endParaRPr lang="pt-PT" b="1" dirty="0" smtClean="0"/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29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Conclusões </a:t>
            </a:r>
            <a:r>
              <a:rPr lang="pt-PT" b="1" dirty="0" smtClean="0"/>
              <a:t>(continuação)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b="1" dirty="0" smtClean="0"/>
              <a:t>Planificação , implementação e orientação de um Espaço não Formal de Aprendizagem em Contexto Escolar;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Verificar a influência que esse espaço de aprendizagem exerce, nos alunos , no que se refere:</a:t>
            </a:r>
          </a:p>
          <a:p>
            <a:pPr marL="723900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À motivação para a aprendizagem da disciplina de CFQ;</a:t>
            </a:r>
          </a:p>
          <a:p>
            <a:pPr marL="723900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Às expetativas criadas em torno da disciplina;</a:t>
            </a:r>
          </a:p>
          <a:p>
            <a:pPr marL="723900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Aos resultados escolares.</a:t>
            </a:r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Objetivos do Estudo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755576" y="155679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b="1" dirty="0" smtClean="0"/>
              <a:t>“</a:t>
            </a:r>
            <a:r>
              <a:rPr lang="pt-PT" sz="4000" b="1" dirty="0" smtClean="0"/>
              <a:t>A melhor maneira de ajudar os outros é provar-lhes que eles são capazes de pensar”.</a:t>
            </a:r>
          </a:p>
          <a:p>
            <a:pPr algn="just"/>
            <a:endParaRPr lang="pt-PT" sz="4000" b="1" dirty="0" smtClean="0"/>
          </a:p>
          <a:p>
            <a:pPr algn="r"/>
            <a:r>
              <a:rPr lang="pt-PT" sz="2800" b="1" dirty="0" err="1" smtClean="0"/>
              <a:t>Helder</a:t>
            </a:r>
            <a:r>
              <a:rPr lang="pt-PT" sz="2800" b="1" dirty="0" smtClean="0"/>
              <a:t> Câmara</a:t>
            </a:r>
            <a:endParaRPr lang="pt-P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Sensibilizar a comunidade escolar para as desigualdades sociais e económicas entre os alunos e as </a:t>
            </a:r>
            <a:r>
              <a:rPr lang="pt-PT" smtClean="0"/>
              <a:t>suas repercussões </a:t>
            </a:r>
            <a:r>
              <a:rPr lang="pt-PT" dirty="0" smtClean="0"/>
              <a:t>no processo de aprendizagem;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Avaliar a importância da implementação de Espaços Não Formais de Aprendizagem, como estratégia de remediação na falta de apoio ao estudo dos alunos mais carenciados;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Sensibilizar, através dos resultados extraídos deste estudo, os docentes e Diretores das Escolas para aderirem à implementação deste tipo de projetos.</a:t>
            </a:r>
          </a:p>
          <a:p>
            <a:pPr>
              <a:lnSpc>
                <a:spcPct val="150000"/>
              </a:lnSpc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Importância do Estudo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/>
              <a:t>Estudo qualitativo;</a:t>
            </a:r>
          </a:p>
          <a:p>
            <a:pPr algn="just">
              <a:lnSpc>
                <a:spcPct val="150000"/>
              </a:lnSpc>
            </a:pPr>
            <a:r>
              <a:rPr lang="pt-PT" sz="2800" b="1" dirty="0" smtClean="0"/>
              <a:t>Estudo de caso;</a:t>
            </a:r>
          </a:p>
          <a:p>
            <a:pPr algn="just">
              <a:lnSpc>
                <a:spcPct val="150000"/>
              </a:lnSpc>
            </a:pPr>
            <a:r>
              <a:rPr lang="pt-PT" sz="2800" b="1" dirty="0" smtClean="0"/>
              <a:t>Investigação Ação;</a:t>
            </a:r>
          </a:p>
          <a:p>
            <a:pPr algn="just">
              <a:lnSpc>
                <a:spcPct val="150000"/>
              </a:lnSpc>
            </a:pPr>
            <a:r>
              <a:rPr lang="pt-PT" sz="2800" b="1" dirty="0" smtClean="0"/>
              <a:t>Inquérito por questionário.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Metodologia do Estudo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36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/>
              <a:t>O que é?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dirty="0" smtClean="0"/>
              <a:t>	</a:t>
            </a:r>
            <a:r>
              <a:rPr lang="pt-PT" sz="2400" dirty="0" smtClean="0"/>
              <a:t>É um projeto que se concretiza na obtenção de um Espaço Não Formal de Aprendizagem, em contexto escolar, dinamizado pela autora do estudo.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Mestrado em Química em Contexto Escolar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Projeto – “Cantinho das Ciências”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611560" y="188640"/>
            <a:ext cx="8075240" cy="633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22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quem se destina?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Destina-se aos alunos do nono ano de escolaridade, com fraco aproveitamento escolar à disciplina de CFQ e que carecem de falta de apoio ao estudo fora do contexto escolar, por: </a:t>
            </a:r>
          </a:p>
          <a:p>
            <a:pPr marL="1077913" marR="0" lvl="0" indent="-35401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Alheamento dos seus encarregados de educação;</a:t>
            </a:r>
          </a:p>
          <a:p>
            <a:pPr marL="1077913" marR="0" lvl="0" indent="-35401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Estarem muitas horas fora de casa;</a:t>
            </a:r>
          </a:p>
          <a:p>
            <a:pPr marL="1077913" marR="0" lvl="0" indent="-35401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Terem que trabalhar, diariamente, após o período letivo;</a:t>
            </a:r>
          </a:p>
          <a:p>
            <a:pPr marL="1077913" marR="0" lvl="0" indent="-354013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Revelarem interesses divergentes dos escolares</a:t>
            </a:r>
            <a:r>
              <a:rPr lang="pt-PT" sz="2200" dirty="0" smtClean="0"/>
              <a:t>.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467544" y="332656"/>
            <a:ext cx="8147248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9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se desenvolve?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alunos são convidados a frequentar o “Cantinho das Ciências”, assistindo a quarenta e cinco minutos semanais de aulas de Apoio Pedagógico Acrescido (APA), durante as quais têm oportunidade de:</a:t>
            </a:r>
          </a:p>
          <a:p>
            <a:pPr marL="900113" marR="0" lvl="0" indent="-27305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exercícios</a:t>
            </a:r>
            <a:r>
              <a:rPr kumimoji="0" lang="pt-PT" sz="5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atividades para consolidação de competências entre pares ou individualmente;</a:t>
            </a:r>
          </a:p>
          <a:p>
            <a:pPr marL="900113" marR="0" lvl="0" indent="-27305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Desenvolver hábitos de trabalho regulares e eficazes;</a:t>
            </a:r>
          </a:p>
          <a:p>
            <a:pPr marL="900113" marR="0" lvl="0" indent="-27305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Aplicar os conhecimentos a novas situações, através de exercícios</a:t>
            </a:r>
            <a:r>
              <a:rPr kumimoji="0" lang="pt-PT" sz="5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atividades diversificadas;  </a:t>
            </a:r>
          </a:p>
          <a:p>
            <a:pPr marL="900113" marR="0" lvl="0" indent="-27305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Apresentar trabalhos de pesquisa relacionados sobre fenómenos físico químicos do quotidiano;</a:t>
            </a:r>
          </a:p>
          <a:p>
            <a:pPr marL="900113" marR="0" lvl="0" indent="-273050" algn="just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 jogos e outro tipo de atividades interativas.</a:t>
            </a:r>
          </a:p>
          <a:p>
            <a:pPr marL="900113" marR="0" lvl="0" indent="-27305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27305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Mestrado em Química em Contexto Escolar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C48F-E0A0-48C0-8CF4-64AA1EDE8B4B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39552" y="332656"/>
            <a:ext cx="80752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se desenvolve? </a:t>
            </a: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(continuação)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1000" b="1" dirty="0" smtClean="0"/>
          </a:p>
          <a:p>
            <a:pPr marL="804863" marR="0" lvl="0" indent="-531813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PT" sz="2400" b="1" dirty="0" smtClean="0"/>
              <a:t>Ativa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mecanismos de </a:t>
            </a:r>
            <a:r>
              <a:rPr kumimoji="0" lang="pt-P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motivação extrínseca</a:t>
            </a:r>
            <a:r>
              <a:rPr lang="pt-PT" sz="2400" b="1" dirty="0" smtClean="0"/>
              <a:t>:</a:t>
            </a:r>
          </a:p>
          <a:p>
            <a:pPr marL="1255713" marR="0" lvl="0" indent="27305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Realização</a:t>
            </a:r>
            <a:r>
              <a:rPr kumimoji="0" lang="pt-PT" sz="2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atividades experimentais.</a:t>
            </a:r>
          </a:p>
          <a:p>
            <a:pPr marL="1255713" marR="0" lvl="0" indent="27305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1200" b="1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lvl="0" indent="-449263" algn="just">
              <a:spcBef>
                <a:spcPts val="1500"/>
              </a:spcBef>
              <a:buFont typeface="Wingdings" pitchFamily="2" charset="2"/>
              <a:buChar char="ü"/>
              <a:defRPr/>
            </a:pPr>
            <a:r>
              <a:rPr lang="pt-PT" sz="2400" b="1" dirty="0" smtClean="0"/>
              <a:t>Ativa os mecanismos de </a:t>
            </a:r>
            <a:r>
              <a:rPr lang="pt-PT" sz="2400" b="1" u="sng" dirty="0" smtClean="0">
                <a:solidFill>
                  <a:srgbClr val="00B050"/>
                </a:solidFill>
              </a:rPr>
              <a:t>motivação intrínseca</a:t>
            </a:r>
            <a:r>
              <a:rPr lang="pt-PT" sz="2400" b="1" dirty="0" smtClean="0"/>
              <a:t>:</a:t>
            </a:r>
          </a:p>
          <a:p>
            <a:pPr marL="1255713" indent="273050">
              <a:spcBef>
                <a:spcPts val="1500"/>
              </a:spcBef>
              <a:buFont typeface="Arial" pitchFamily="34" charset="0"/>
              <a:buChar char="•"/>
              <a:defRPr/>
            </a:pPr>
            <a:r>
              <a:rPr lang="pt-PT" sz="2200" dirty="0" smtClean="0"/>
              <a:t>Evolução positiva nas aprendizagens;</a:t>
            </a:r>
          </a:p>
          <a:p>
            <a:pPr marL="1255713" indent="273050">
              <a:spcBef>
                <a:spcPts val="1500"/>
              </a:spcBef>
              <a:buFont typeface="Arial" pitchFamily="34" charset="0"/>
              <a:buChar char="•"/>
              <a:defRPr/>
            </a:pPr>
            <a:r>
              <a:rPr lang="pt-PT" sz="2200" dirty="0" smtClean="0"/>
              <a:t>Melhoria dos resultados escolares;</a:t>
            </a:r>
          </a:p>
          <a:p>
            <a:pPr marL="1255713" indent="273050">
              <a:spcBef>
                <a:spcPts val="1500"/>
              </a:spcBef>
              <a:buFont typeface="Arial" pitchFamily="34" charset="0"/>
              <a:buChar char="•"/>
              <a:defRPr/>
            </a:pPr>
            <a:r>
              <a:rPr lang="pt-PT" sz="2200" dirty="0" smtClean="0"/>
              <a:t>Aumento da confiança e  da auto estima.</a:t>
            </a:r>
            <a:endParaRPr lang="pt-PT" sz="2200" u="sng" dirty="0" smtClean="0"/>
          </a:p>
          <a:p>
            <a:pPr marL="1160463" marR="0" lvl="0" indent="-35560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200" b="1" u="sng" noProof="0" dirty="0" smtClean="0"/>
          </a:p>
          <a:p>
            <a:pPr marL="1160463" marR="0" lvl="0" indent="-35560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1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60463" marR="0" lvl="0" indent="-35560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defTabSz="914400" rtl="0" eaLnBrk="1" fontAlgn="auto" latinLnBrk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27305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27305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3540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Celebração</Template>
  <TotalTime>2524</TotalTime>
  <Words>1079</Words>
  <Application>Microsoft Office PowerPoint</Application>
  <PresentationFormat>Apresentação no Ecrã (4:3)</PresentationFormat>
  <Paragraphs>322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Celebration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Laboratório Aberto</vt:lpstr>
      <vt:lpstr>Laboratório Aberto</vt:lpstr>
      <vt:lpstr>Laboratório Aberto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Resultados escolares </vt:lpstr>
      <vt:lpstr>Diapositivo 26</vt:lpstr>
      <vt:lpstr>Diapositivo 27</vt:lpstr>
      <vt:lpstr>Diapositivo 28</vt:lpstr>
      <vt:lpstr>Diapositivo 29</vt:lpstr>
      <vt:lpstr>Diapositivo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Your User Name</dc:creator>
  <cp:lastModifiedBy>Your User Name</cp:lastModifiedBy>
  <cp:revision>180</cp:revision>
  <dcterms:created xsi:type="dcterms:W3CDTF">2012-05-05T11:17:01Z</dcterms:created>
  <dcterms:modified xsi:type="dcterms:W3CDTF">2012-10-11T23:03:39Z</dcterms:modified>
</cp:coreProperties>
</file>