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4407-15C3-4858-AB3B-AC680802F087}" type="datetimeFigureOut">
              <a:rPr lang="pt-PT" smtClean="0"/>
              <a:t>03-02-2011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B380-5FCB-49BB-8F1E-4CA37A916576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4407-15C3-4858-AB3B-AC680802F087}" type="datetimeFigureOut">
              <a:rPr lang="pt-PT" smtClean="0"/>
              <a:t>03-02-2011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B380-5FCB-49BB-8F1E-4CA37A91657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4407-15C3-4858-AB3B-AC680802F087}" type="datetimeFigureOut">
              <a:rPr lang="pt-PT" smtClean="0"/>
              <a:t>03-02-2011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B380-5FCB-49BB-8F1E-4CA37A91657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4407-15C3-4858-AB3B-AC680802F087}" type="datetimeFigureOut">
              <a:rPr lang="pt-PT" smtClean="0"/>
              <a:t>03-02-2011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B380-5FCB-49BB-8F1E-4CA37A91657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4407-15C3-4858-AB3B-AC680802F087}" type="datetimeFigureOut">
              <a:rPr lang="pt-PT" smtClean="0"/>
              <a:t>03-02-2011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B380-5FCB-49BB-8F1E-4CA37A916576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4407-15C3-4858-AB3B-AC680802F087}" type="datetimeFigureOut">
              <a:rPr lang="pt-PT" smtClean="0"/>
              <a:t>03-02-2011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B380-5FCB-49BB-8F1E-4CA37A91657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4407-15C3-4858-AB3B-AC680802F087}" type="datetimeFigureOut">
              <a:rPr lang="pt-PT" smtClean="0"/>
              <a:t>03-02-2011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B380-5FCB-49BB-8F1E-4CA37A91657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4407-15C3-4858-AB3B-AC680802F087}" type="datetimeFigureOut">
              <a:rPr lang="pt-PT" smtClean="0"/>
              <a:t>03-02-2011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B380-5FCB-49BB-8F1E-4CA37A91657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4407-15C3-4858-AB3B-AC680802F087}" type="datetimeFigureOut">
              <a:rPr lang="pt-PT" smtClean="0"/>
              <a:t>03-02-2011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B380-5FCB-49BB-8F1E-4CA37A91657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4407-15C3-4858-AB3B-AC680802F087}" type="datetimeFigureOut">
              <a:rPr lang="pt-PT" smtClean="0"/>
              <a:t>03-02-2011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FB380-5FCB-49BB-8F1E-4CA37A91657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4407-15C3-4858-AB3B-AC680802F087}" type="datetimeFigureOut">
              <a:rPr lang="pt-PT" smtClean="0"/>
              <a:t>03-02-2011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BFB380-5FCB-49BB-8F1E-4CA37A916576}" type="slidenum">
              <a:rPr lang="pt-PT" smtClean="0"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3A4407-15C3-4858-AB3B-AC680802F087}" type="datetimeFigureOut">
              <a:rPr lang="pt-PT" smtClean="0"/>
              <a:t>03-02-2011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BFB380-5FCB-49BB-8F1E-4CA37A916576}" type="slidenum">
              <a:rPr lang="pt-PT" smtClean="0"/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Empirismo" TargetMode="External"/><Relationship Id="rId2" Type="http://schemas.openxmlformats.org/officeDocument/2006/relationships/hyperlink" Target="http://pt.wikipedia.org/wiki/Reg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Ci%C3%AAncia" TargetMode="External"/><Relationship Id="rId4" Type="http://schemas.openxmlformats.org/officeDocument/2006/relationships/hyperlink" Target="http://pt.wikipedia.org/wiki/L%C3%B3gic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esb.ucp.pt/twt/pepino/MyFiles/MyAutoSiteFiles/TrabalhoExperimental313788688/samorais/Metodo_Cientifico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7772400" cy="2880319"/>
          </a:xfrm>
        </p:spPr>
        <p:txBody>
          <a:bodyPr>
            <a:normAutofit/>
          </a:bodyPr>
          <a:lstStyle/>
          <a:p>
            <a:pPr algn="ctr"/>
            <a:r>
              <a:rPr lang="pt-PT" sz="7200" dirty="0" smtClean="0">
                <a:latin typeface="Arial" pitchFamily="34" charset="0"/>
                <a:cs typeface="Arial" pitchFamily="34" charset="0"/>
              </a:rPr>
              <a:t>O método científico </a:t>
            </a:r>
            <a:endParaRPr lang="pt-PT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Identifique: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PT" dirty="0" smtClean="0"/>
          </a:p>
          <a:p>
            <a:r>
              <a:rPr lang="pt-PT" dirty="0" smtClean="0"/>
              <a:t>a) O problema a ser resolvido. </a:t>
            </a:r>
          </a:p>
          <a:p>
            <a:pPr>
              <a:buNone/>
            </a:pPr>
            <a:endParaRPr lang="pt-PT" dirty="0" smtClean="0"/>
          </a:p>
          <a:p>
            <a:r>
              <a:rPr lang="pt-PT" dirty="0" smtClean="0"/>
              <a:t>b) A hipótese formulada.</a:t>
            </a:r>
          </a:p>
          <a:p>
            <a:pPr>
              <a:buNone/>
            </a:pPr>
            <a:endParaRPr lang="pt-PT" dirty="0" smtClean="0"/>
          </a:p>
          <a:p>
            <a:r>
              <a:rPr lang="pt-PT" dirty="0" smtClean="0"/>
              <a:t>c</a:t>
            </a:r>
            <a:r>
              <a:rPr lang="pt-PT" dirty="0" smtClean="0"/>
              <a:t>) </a:t>
            </a:r>
            <a:r>
              <a:rPr lang="pt-PT" dirty="0" smtClean="0"/>
              <a:t>Será que a experiência realizada está correcta? Justifique.</a:t>
            </a:r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O método científico é um conjunto de </a:t>
            </a:r>
            <a:r>
              <a:rPr lang="pt-PT" dirty="0" smtClean="0">
                <a:hlinkClick r:id="rId2" tooltip="Regra"/>
              </a:rPr>
              <a:t>regras</a:t>
            </a:r>
            <a:r>
              <a:rPr lang="pt-PT" dirty="0" smtClean="0"/>
              <a:t> básicas para desenvolver uma experiência a fim de produzir novo conhecimento, bem como corrigir e integrar conhecimentos pré-existentes. Consiste em juntar evidências observáveis, </a:t>
            </a:r>
            <a:r>
              <a:rPr lang="pt-PT" dirty="0" smtClean="0">
                <a:hlinkClick r:id="rId3" tooltip="Empirismo"/>
              </a:rPr>
              <a:t>empíricas</a:t>
            </a:r>
            <a:r>
              <a:rPr lang="pt-PT" dirty="0" smtClean="0"/>
              <a:t> (ou seja, baseadas apenas na experiência) e mensuráveis e analisá-las com o uso da lógica. Para muitos autores o método científico nada mais é do que a </a:t>
            </a:r>
            <a:r>
              <a:rPr lang="pt-PT" dirty="0" smtClean="0">
                <a:hlinkClick r:id="rId4" tooltip="Lógica"/>
              </a:rPr>
              <a:t>lógica</a:t>
            </a:r>
            <a:r>
              <a:rPr lang="pt-PT" dirty="0" smtClean="0"/>
              <a:t> aplicada à </a:t>
            </a:r>
            <a:r>
              <a:rPr lang="pt-PT" dirty="0" smtClean="0">
                <a:hlinkClick r:id="rId5" tooltip="Ciência"/>
              </a:rPr>
              <a:t>ciência</a:t>
            </a:r>
            <a:r>
              <a:rPr lang="pt-PT" dirty="0" smtClean="0"/>
              <a:t>.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60848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O </a:t>
            </a:r>
            <a:r>
              <a:rPr lang="pt-PT" dirty="0" smtClean="0"/>
              <a:t>método científico inclui as seguintes etapas: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3200" b="1" dirty="0" smtClean="0"/>
              <a:t>Observação </a:t>
            </a:r>
            <a:endParaRPr lang="pt-PT" sz="3200" dirty="0" smtClean="0"/>
          </a:p>
          <a:p>
            <a:r>
              <a:rPr lang="pt-PT" sz="3200" b="1" dirty="0" smtClean="0"/>
              <a:t>Questionamento</a:t>
            </a:r>
            <a:endParaRPr lang="pt-PT" sz="3200" dirty="0" smtClean="0"/>
          </a:p>
          <a:p>
            <a:r>
              <a:rPr lang="pt-PT" sz="3200" b="1" dirty="0" smtClean="0"/>
              <a:t>Formulação </a:t>
            </a:r>
            <a:r>
              <a:rPr lang="pt-PT" sz="3200" b="1" dirty="0" smtClean="0"/>
              <a:t>da </a:t>
            </a:r>
            <a:r>
              <a:rPr lang="pt-PT" sz="3200" b="1" dirty="0" smtClean="0"/>
              <a:t>hipótese</a:t>
            </a:r>
            <a:endParaRPr lang="pt-PT" sz="3200" dirty="0" smtClean="0"/>
          </a:p>
          <a:p>
            <a:r>
              <a:rPr lang="pt-PT" sz="3200" b="1" dirty="0" smtClean="0"/>
              <a:t>Experimentação</a:t>
            </a:r>
            <a:endParaRPr lang="pt-PT" sz="3200" dirty="0" smtClean="0"/>
          </a:p>
          <a:p>
            <a:r>
              <a:rPr lang="pt-PT" sz="3200" b="1" dirty="0" smtClean="0"/>
              <a:t>Conclusão</a:t>
            </a:r>
            <a:endParaRPr lang="pt-PT" sz="3200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Marcador de Posição de Conteúdo 3" descr="http://www.esb.ucp.pt/twt/pepino/MyFiles/MyAutoSiteFiles/TrabalhoExperimental313788688/samorais/Metodo_Cientifico.JPG"/>
          <p:cNvPicPr>
            <a:picLocks noGrp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57200" y="728035"/>
            <a:ext cx="8229600" cy="520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Tanto o cientista como o detective observam cuidadosamente os factos e tentam explicá-los. Cada novo facto descoberto pode fortalecer uma explicação, ou desacreditá-la. </a:t>
            </a:r>
          </a:p>
          <a:p>
            <a:endParaRPr lang="pt-PT" dirty="0"/>
          </a:p>
        </p:txBody>
      </p:sp>
      <p:pic>
        <p:nvPicPr>
          <p:cNvPr id="4" name="Imagem 3" descr="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429000"/>
            <a:ext cx="2555776" cy="2952328"/>
          </a:xfrm>
          <a:prstGeom prst="rect">
            <a:avLst/>
          </a:prstGeom>
        </p:spPr>
      </p:pic>
      <p:pic>
        <p:nvPicPr>
          <p:cNvPr id="5" name="Imagem 4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3789040"/>
            <a:ext cx="4752528" cy="2592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Em alguma medida, podemos e devemos agir "cientificamente" na nossa vida quotidiana, recorrendo a certos procedimentos lógicos para descobrir como as coisas funcionam ou por que motivo elas acontecem</a:t>
            </a:r>
            <a:r>
              <a:rPr lang="pt-PT" dirty="0" smtClean="0"/>
              <a:t>.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 </a:t>
            </a:r>
            <a:r>
              <a:rPr lang="pt-PT" dirty="0" smtClean="0"/>
              <a:t>Agimos cientificamente quando, a partir da observação de determinado acontecimento, temos um "palpite" sobre o porquê dele estar a ocorrer; esse "palpite" é o que os cientistas chamam de </a:t>
            </a:r>
            <a:r>
              <a:rPr lang="pt-PT" dirty="0" smtClean="0"/>
              <a:t>hipótese.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Exemplo: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L</a:t>
            </a:r>
            <a:r>
              <a:rPr lang="pt-PT" dirty="0" smtClean="0"/>
              <a:t>iga </a:t>
            </a:r>
            <a:r>
              <a:rPr lang="pt-PT" dirty="0" smtClean="0"/>
              <a:t>a televisão e ela não funciona. O seu primeiro palpite será, provavelmente, que a televisão não está ligada à tomada. Para testar essa hipótese, basta olhar o cabo de alimentação. Se ele estiver ligado à tomada, você rejeitará a hipótese e formulará outra, que possivelmente será: falta energia eléctrica. Para testar essa nova hipótese, você poderia tentar acender a luz ou ligar outro aparelho eléctrico. No nosso dia-a-dia, essas atitudes podem ajudar-nos a tomar uma decisão. O procedimento científico é, portanto uma ferramenta poderosa à nossa disposição que pode ser útil para melhorar  </a:t>
            </a:r>
            <a:r>
              <a:rPr lang="pt-PT" dirty="0" smtClean="0"/>
              <a:t>a nossa </a:t>
            </a:r>
            <a:r>
              <a:rPr lang="pt-PT" dirty="0" smtClean="0"/>
              <a:t>compreensão do </a:t>
            </a:r>
            <a:r>
              <a:rPr lang="pt-PT" dirty="0" smtClean="0"/>
              <a:t>mundo.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1- Identifique </a:t>
            </a:r>
            <a:r>
              <a:rPr lang="pt-PT" dirty="0" smtClean="0"/>
              <a:t>e descreva de forma sucinta as etapas do método científico.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r>
              <a:rPr lang="pt-PT" dirty="0" smtClean="0"/>
              <a:t>2- Comente </a:t>
            </a:r>
            <a:r>
              <a:rPr lang="pt-PT" dirty="0" smtClean="0"/>
              <a:t>a afirmação:”O método científico é um processo que não tem </a:t>
            </a:r>
            <a:r>
              <a:rPr lang="pt-PT" dirty="0" smtClean="0"/>
              <a:t>fim”.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Analise a seguinte situação: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Um estudante decidiu usar o método científico para testar os resultados da falta de uma determinada vitamina na alimentação de um grupo de ratos. Colocou então cinco ratos numa gaiola e retirou da sua dieta os alimentos ricos na vitamina em questão. Após alguns dias, os pêlos dos ratos começaram a cair. Concluiu então que esta vitamina desempenha algum papel no crescimento e manutenção dos pêlos.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430</Words>
  <Application>Microsoft Office PowerPoint</Application>
  <PresentationFormat>Apresentação no Ecrã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Fluxo</vt:lpstr>
      <vt:lpstr>O método científico </vt:lpstr>
      <vt:lpstr>Diapositivo 2</vt:lpstr>
      <vt:lpstr>       O método científico inclui as seguintes etapas: </vt:lpstr>
      <vt:lpstr>Diapositivo 4</vt:lpstr>
      <vt:lpstr>Diapositivo 5</vt:lpstr>
      <vt:lpstr>Diapositivo 6</vt:lpstr>
      <vt:lpstr>Exemplo:</vt:lpstr>
      <vt:lpstr>Diapositivo 8</vt:lpstr>
      <vt:lpstr>Analise a seguinte situação:</vt:lpstr>
      <vt:lpstr>Identifique: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método científico </dc:title>
  <dc:creator>Magda Neves</dc:creator>
  <cp:lastModifiedBy>Magda Neves</cp:lastModifiedBy>
  <cp:revision>1</cp:revision>
  <dcterms:created xsi:type="dcterms:W3CDTF">2011-02-03T22:47:35Z</dcterms:created>
  <dcterms:modified xsi:type="dcterms:W3CDTF">2011-02-03T23:09:58Z</dcterms:modified>
</cp:coreProperties>
</file>