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43463" cy="43205400"/>
  <p:notesSz cx="6858000" cy="9144000"/>
  <p:defaultTextStyle>
    <a:defPPr>
      <a:defRPr lang="pt-PT"/>
    </a:defPPr>
    <a:lvl1pPr marL="0" algn="l" defTabSz="419674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098373" algn="l" defTabSz="419674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196746" algn="l" defTabSz="419674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295119" algn="l" defTabSz="419674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393492" algn="l" defTabSz="419674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491866" algn="l" defTabSz="419674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590239" algn="l" defTabSz="419674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688612" algn="l" defTabSz="419674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786985" algn="l" defTabSz="419674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dovina Neto Padre" initials="LNP" lastIdx="4" clrIdx="0"/>
  <p:cmAuthor id="1" name="Sandra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838" autoAdjust="0"/>
    <p:restoredTop sz="94660"/>
  </p:normalViewPr>
  <p:slideViewPr>
    <p:cSldViewPr>
      <p:cViewPr>
        <p:scale>
          <a:sx n="33" d="100"/>
          <a:sy n="33" d="100"/>
        </p:scale>
        <p:origin x="2400" y="6954"/>
      </p:cViewPr>
      <p:guideLst>
        <p:guide orient="horz" pos="13608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8260" y="13421682"/>
            <a:ext cx="25706944" cy="92611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36521" y="24483060"/>
            <a:ext cx="21170424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9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95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93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9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90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8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8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681E-9F22-4478-8554-08BC3E46C809}" type="datetimeFigureOut">
              <a:rPr lang="pt-PT" smtClean="0"/>
              <a:t>01-04-2014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5E46-A2EF-4B72-88F4-A3888E786E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402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681E-9F22-4478-8554-08BC3E46C809}" type="datetimeFigureOut">
              <a:rPr lang="pt-PT" smtClean="0"/>
              <a:t>01-04-2014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5E46-A2EF-4B72-88F4-A3888E786E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666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0434421" y="9081136"/>
            <a:ext cx="18755147" cy="19354419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168977" y="9081136"/>
            <a:ext cx="55761385" cy="19354419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681E-9F22-4478-8554-08BC3E46C809}" type="datetimeFigureOut">
              <a:rPr lang="pt-PT" smtClean="0"/>
              <a:t>01-04-2014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5E46-A2EF-4B72-88F4-A3888E786E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441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681E-9F22-4478-8554-08BC3E46C809}" type="datetimeFigureOut">
              <a:rPr lang="pt-PT" smtClean="0"/>
              <a:t>01-04-2014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5E46-A2EF-4B72-88F4-A3888E786E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475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25" y="27763474"/>
            <a:ext cx="25706944" cy="8581073"/>
          </a:xfr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389025" y="18312295"/>
            <a:ext cx="25706944" cy="9451178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98373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19674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9511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9349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9186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9023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8861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8698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681E-9F22-4478-8554-08BC3E46C809}" type="datetimeFigureOut">
              <a:rPr lang="pt-PT" smtClean="0"/>
              <a:t>01-04-2014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5E46-A2EF-4B72-88F4-A3888E786E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991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168978" y="52926616"/>
            <a:ext cx="37258267" cy="14969871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1931301" y="52926616"/>
            <a:ext cx="37258267" cy="14969871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681E-9F22-4478-8554-08BC3E46C809}" type="datetimeFigureOut">
              <a:rPr lang="pt-PT" smtClean="0"/>
              <a:t>01-04-2014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5E46-A2EF-4B72-88F4-A3888E786E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640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2174" y="1730220"/>
            <a:ext cx="27219117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12174" y="9671212"/>
            <a:ext cx="13362782" cy="4030501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8373" indent="0">
              <a:buNone/>
              <a:defRPr sz="9200" b="1"/>
            </a:lvl2pPr>
            <a:lvl3pPr marL="4196746" indent="0">
              <a:buNone/>
              <a:defRPr sz="8300" b="1"/>
            </a:lvl3pPr>
            <a:lvl4pPr marL="6295119" indent="0">
              <a:buNone/>
              <a:defRPr sz="7300" b="1"/>
            </a:lvl4pPr>
            <a:lvl5pPr marL="8393492" indent="0">
              <a:buNone/>
              <a:defRPr sz="7300" b="1"/>
            </a:lvl5pPr>
            <a:lvl6pPr marL="10491866" indent="0">
              <a:buNone/>
              <a:defRPr sz="7300" b="1"/>
            </a:lvl6pPr>
            <a:lvl7pPr marL="12590239" indent="0">
              <a:buNone/>
              <a:defRPr sz="7300" b="1"/>
            </a:lvl7pPr>
            <a:lvl8pPr marL="14688612" indent="0">
              <a:buNone/>
              <a:defRPr sz="7300" b="1"/>
            </a:lvl8pPr>
            <a:lvl9pPr marL="16786985" indent="0">
              <a:buNone/>
              <a:defRPr sz="73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512174" y="13701713"/>
            <a:ext cx="13362782" cy="24893114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15363262" y="9671212"/>
            <a:ext cx="13368030" cy="4030501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8373" indent="0">
              <a:buNone/>
              <a:defRPr sz="9200" b="1"/>
            </a:lvl2pPr>
            <a:lvl3pPr marL="4196746" indent="0">
              <a:buNone/>
              <a:defRPr sz="8300" b="1"/>
            </a:lvl3pPr>
            <a:lvl4pPr marL="6295119" indent="0">
              <a:buNone/>
              <a:defRPr sz="7300" b="1"/>
            </a:lvl4pPr>
            <a:lvl5pPr marL="8393492" indent="0">
              <a:buNone/>
              <a:defRPr sz="7300" b="1"/>
            </a:lvl5pPr>
            <a:lvl6pPr marL="10491866" indent="0">
              <a:buNone/>
              <a:defRPr sz="7300" b="1"/>
            </a:lvl6pPr>
            <a:lvl7pPr marL="12590239" indent="0">
              <a:buNone/>
              <a:defRPr sz="7300" b="1"/>
            </a:lvl7pPr>
            <a:lvl8pPr marL="14688612" indent="0">
              <a:buNone/>
              <a:defRPr sz="7300" b="1"/>
            </a:lvl8pPr>
            <a:lvl9pPr marL="16786985" indent="0">
              <a:buNone/>
              <a:defRPr sz="73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15363262" y="13701713"/>
            <a:ext cx="13368030" cy="24893114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681E-9F22-4478-8554-08BC3E46C809}" type="datetimeFigureOut">
              <a:rPr lang="pt-PT" smtClean="0"/>
              <a:t>01-04-2014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5E46-A2EF-4B72-88F4-A3888E786E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491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681E-9F22-4478-8554-08BC3E46C809}" type="datetimeFigureOut">
              <a:rPr lang="pt-PT" smtClean="0"/>
              <a:t>01-04-2014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5E46-A2EF-4B72-88F4-A3888E786E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602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681E-9F22-4478-8554-08BC3E46C809}" type="datetimeFigureOut">
              <a:rPr lang="pt-PT" smtClean="0"/>
              <a:t>01-04-2014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5E46-A2EF-4B72-88F4-A3888E786E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613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2176" y="1720215"/>
            <a:ext cx="9949891" cy="7320916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24355" y="1720218"/>
            <a:ext cx="16906936" cy="3687461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512176" y="9041134"/>
            <a:ext cx="9949891" cy="29553697"/>
          </a:xfrm>
        </p:spPr>
        <p:txBody>
          <a:bodyPr/>
          <a:lstStyle>
            <a:lvl1pPr marL="0" indent="0">
              <a:buNone/>
              <a:defRPr sz="6500"/>
            </a:lvl1pPr>
            <a:lvl2pPr marL="2098373" indent="0">
              <a:buNone/>
              <a:defRPr sz="5500"/>
            </a:lvl2pPr>
            <a:lvl3pPr marL="4196746" indent="0">
              <a:buNone/>
              <a:defRPr sz="4600"/>
            </a:lvl3pPr>
            <a:lvl4pPr marL="6295119" indent="0">
              <a:buNone/>
              <a:defRPr sz="4100"/>
            </a:lvl4pPr>
            <a:lvl5pPr marL="8393492" indent="0">
              <a:buNone/>
              <a:defRPr sz="4100"/>
            </a:lvl5pPr>
            <a:lvl6pPr marL="10491866" indent="0">
              <a:buNone/>
              <a:defRPr sz="4100"/>
            </a:lvl6pPr>
            <a:lvl7pPr marL="12590239" indent="0">
              <a:buNone/>
              <a:defRPr sz="4100"/>
            </a:lvl7pPr>
            <a:lvl8pPr marL="14688612" indent="0">
              <a:buNone/>
              <a:defRPr sz="4100"/>
            </a:lvl8pPr>
            <a:lvl9pPr marL="16786985" indent="0">
              <a:buNone/>
              <a:defRPr sz="41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681E-9F22-4478-8554-08BC3E46C809}" type="datetimeFigureOut">
              <a:rPr lang="pt-PT" smtClean="0"/>
              <a:t>01-04-2014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5E46-A2EF-4B72-88F4-A3888E786E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840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27931" y="30243781"/>
            <a:ext cx="18146078" cy="3570450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927931" y="3860483"/>
            <a:ext cx="18146078" cy="25923240"/>
          </a:xfrm>
        </p:spPr>
        <p:txBody>
          <a:bodyPr/>
          <a:lstStyle>
            <a:lvl1pPr marL="0" indent="0">
              <a:buNone/>
              <a:defRPr sz="14600"/>
            </a:lvl1pPr>
            <a:lvl2pPr marL="2098373" indent="0">
              <a:buNone/>
              <a:defRPr sz="12800"/>
            </a:lvl2pPr>
            <a:lvl3pPr marL="4196746" indent="0">
              <a:buNone/>
              <a:defRPr sz="11000"/>
            </a:lvl3pPr>
            <a:lvl4pPr marL="6295119" indent="0">
              <a:buNone/>
              <a:defRPr sz="9200"/>
            </a:lvl4pPr>
            <a:lvl5pPr marL="8393492" indent="0">
              <a:buNone/>
              <a:defRPr sz="9200"/>
            </a:lvl5pPr>
            <a:lvl6pPr marL="10491866" indent="0">
              <a:buNone/>
              <a:defRPr sz="9200"/>
            </a:lvl6pPr>
            <a:lvl7pPr marL="12590239" indent="0">
              <a:buNone/>
              <a:defRPr sz="9200"/>
            </a:lvl7pPr>
            <a:lvl8pPr marL="14688612" indent="0">
              <a:buNone/>
              <a:defRPr sz="9200"/>
            </a:lvl8pPr>
            <a:lvl9pPr marL="16786985" indent="0">
              <a:buNone/>
              <a:defRPr sz="92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927931" y="33814229"/>
            <a:ext cx="18146078" cy="5070631"/>
          </a:xfrm>
        </p:spPr>
        <p:txBody>
          <a:bodyPr/>
          <a:lstStyle>
            <a:lvl1pPr marL="0" indent="0">
              <a:buNone/>
              <a:defRPr sz="6500"/>
            </a:lvl1pPr>
            <a:lvl2pPr marL="2098373" indent="0">
              <a:buNone/>
              <a:defRPr sz="5500"/>
            </a:lvl2pPr>
            <a:lvl3pPr marL="4196746" indent="0">
              <a:buNone/>
              <a:defRPr sz="4600"/>
            </a:lvl3pPr>
            <a:lvl4pPr marL="6295119" indent="0">
              <a:buNone/>
              <a:defRPr sz="4100"/>
            </a:lvl4pPr>
            <a:lvl5pPr marL="8393492" indent="0">
              <a:buNone/>
              <a:defRPr sz="4100"/>
            </a:lvl5pPr>
            <a:lvl6pPr marL="10491866" indent="0">
              <a:buNone/>
              <a:defRPr sz="4100"/>
            </a:lvl6pPr>
            <a:lvl7pPr marL="12590239" indent="0">
              <a:buNone/>
              <a:defRPr sz="4100"/>
            </a:lvl7pPr>
            <a:lvl8pPr marL="14688612" indent="0">
              <a:buNone/>
              <a:defRPr sz="4100"/>
            </a:lvl8pPr>
            <a:lvl9pPr marL="16786985" indent="0">
              <a:buNone/>
              <a:defRPr sz="41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681E-9F22-4478-8554-08BC3E46C809}" type="datetimeFigureOut">
              <a:rPr lang="pt-PT" smtClean="0"/>
              <a:t>01-04-2014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5E46-A2EF-4B72-88F4-A3888E786E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85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512174" y="1730220"/>
            <a:ext cx="27219117" cy="7200900"/>
          </a:xfrm>
          <a:prstGeom prst="rect">
            <a:avLst/>
          </a:prstGeom>
        </p:spPr>
        <p:txBody>
          <a:bodyPr vert="horz" lIns="419675" tIns="209837" rIns="419675" bIns="209837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12174" y="10081264"/>
            <a:ext cx="27219117" cy="28513567"/>
          </a:xfrm>
          <a:prstGeom prst="rect">
            <a:avLst/>
          </a:prstGeom>
        </p:spPr>
        <p:txBody>
          <a:bodyPr vert="horz" lIns="419675" tIns="209837" rIns="419675" bIns="209837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512174" y="40045008"/>
            <a:ext cx="7056808" cy="2300287"/>
          </a:xfrm>
          <a:prstGeom prst="rect">
            <a:avLst/>
          </a:prstGeom>
        </p:spPr>
        <p:txBody>
          <a:bodyPr vert="horz" lIns="419675" tIns="209837" rIns="419675" bIns="20983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E681E-9F22-4478-8554-08BC3E46C809}" type="datetimeFigureOut">
              <a:rPr lang="pt-PT" smtClean="0"/>
              <a:t>01-04-2014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0333183" y="40045008"/>
            <a:ext cx="9577097" cy="2300287"/>
          </a:xfrm>
          <a:prstGeom prst="rect">
            <a:avLst/>
          </a:prstGeom>
        </p:spPr>
        <p:txBody>
          <a:bodyPr vert="horz" lIns="419675" tIns="209837" rIns="419675" bIns="20983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21674483" y="40045008"/>
            <a:ext cx="7056808" cy="2300287"/>
          </a:xfrm>
          <a:prstGeom prst="rect">
            <a:avLst/>
          </a:prstGeom>
        </p:spPr>
        <p:txBody>
          <a:bodyPr vert="horz" lIns="419675" tIns="209837" rIns="419675" bIns="20983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5E46-A2EF-4B72-88F4-A3888E786E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5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96746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3780" indent="-1573780" algn="l" defTabSz="4196746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409857" indent="-1311484" algn="l" defTabSz="4196746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45933" indent="-1049187" algn="l" defTabSz="4196746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306" indent="-1049187" algn="l" defTabSz="4196746" rtl="0" eaLnBrk="1" latinLnBrk="0" hangingPunct="1">
        <a:spcBef>
          <a:spcPct val="20000"/>
        </a:spcBef>
        <a:buFont typeface="Arial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442679" indent="-1049187" algn="l" defTabSz="4196746" rtl="0" eaLnBrk="1" latinLnBrk="0" hangingPunct="1">
        <a:spcBef>
          <a:spcPct val="20000"/>
        </a:spcBef>
        <a:buFont typeface="Arial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541052" indent="-1049187" algn="l" defTabSz="419674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639425" indent="-1049187" algn="l" defTabSz="419674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37798" indent="-1049187" algn="l" defTabSz="419674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6172" indent="-1049187" algn="l" defTabSz="419674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419674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98373" algn="l" defTabSz="419674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96746" algn="l" defTabSz="419674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95119" algn="l" defTabSz="419674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93492" algn="l" defTabSz="419674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91866" algn="l" defTabSz="419674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90239" algn="l" defTabSz="419674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88612" algn="l" defTabSz="419674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786985" algn="l" defTabSz="419674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http://www.icaam.uevora.p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33489" y="10590373"/>
            <a:ext cx="29750538" cy="22301480"/>
          </a:xfrm>
          <a:prstGeom prst="rect">
            <a:avLst/>
          </a:prstGeom>
          <a:noFill/>
        </p:spPr>
        <p:txBody>
          <a:bodyPr wrap="square" lIns="109719" tIns="54859" rIns="109719" bIns="54859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</a:rPr>
              <a:t>Introdução</a:t>
            </a:r>
            <a:endParaRPr lang="en-US" sz="5400" b="1" dirty="0" smtClean="0">
              <a:solidFill>
                <a:srgbClr val="FFFF00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err="1" smtClean="0">
                <a:solidFill>
                  <a:schemeClr val="bg1"/>
                </a:solidFill>
              </a:rPr>
              <a:t>Nos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países</a:t>
            </a:r>
            <a:r>
              <a:rPr lang="en-US" sz="4400" dirty="0" smtClean="0">
                <a:solidFill>
                  <a:schemeClr val="bg1"/>
                </a:solidFill>
              </a:rPr>
              <a:t> de </a:t>
            </a:r>
            <a:r>
              <a:rPr lang="en-US" sz="4400" dirty="0" err="1" smtClean="0">
                <a:solidFill>
                  <a:schemeClr val="bg1"/>
                </a:solidFill>
              </a:rPr>
              <a:t>clima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temperado</a:t>
            </a:r>
            <a:r>
              <a:rPr lang="en-US" sz="4400" dirty="0" smtClean="0">
                <a:solidFill>
                  <a:schemeClr val="bg1"/>
                </a:solidFill>
              </a:rPr>
              <a:t> a </a:t>
            </a:r>
            <a:r>
              <a:rPr lang="en-US" sz="4400" i="1" dirty="0" err="1" smtClean="0">
                <a:solidFill>
                  <a:schemeClr val="bg1"/>
                </a:solidFill>
              </a:rPr>
              <a:t>Ostertagia</a:t>
            </a:r>
            <a:r>
              <a:rPr lang="en-US" sz="4400" i="1" dirty="0" smtClean="0">
                <a:solidFill>
                  <a:schemeClr val="bg1"/>
                </a:solidFill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</a:rPr>
              <a:t>ostertagi</a:t>
            </a:r>
            <a:r>
              <a:rPr lang="en-US" sz="4400" dirty="0" smtClean="0">
                <a:solidFill>
                  <a:schemeClr val="bg1"/>
                </a:solidFill>
              </a:rPr>
              <a:t> é um dos </a:t>
            </a:r>
            <a:r>
              <a:rPr lang="en-US" sz="4400" dirty="0" err="1" smtClean="0">
                <a:solidFill>
                  <a:schemeClr val="bg1"/>
                </a:solidFill>
              </a:rPr>
              <a:t>parasitas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gastrointestinais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mais</a:t>
            </a:r>
            <a:r>
              <a:rPr lang="en-US" sz="4400" dirty="0" smtClean="0">
                <a:solidFill>
                  <a:schemeClr val="bg1"/>
                </a:solidFill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</a:rPr>
              <a:t>importante</a:t>
            </a:r>
            <a:r>
              <a:rPr lang="en-US" sz="4400" dirty="0" smtClean="0">
                <a:solidFill>
                  <a:schemeClr val="bg1"/>
                </a:solidFill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</a:rPr>
              <a:t>em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bovinos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baseline="30000" dirty="0" smtClean="0">
                <a:solidFill>
                  <a:schemeClr val="bg1"/>
                </a:solidFill>
              </a:rPr>
              <a:t>1</a:t>
            </a:r>
            <a:r>
              <a:rPr lang="en-US" sz="4400" dirty="0" smtClean="0">
                <a:solidFill>
                  <a:schemeClr val="bg1"/>
                </a:solidFill>
              </a:rPr>
              <a:t>  . As </a:t>
            </a:r>
            <a:r>
              <a:rPr lang="en-US" sz="4400" dirty="0" err="1" smtClean="0">
                <a:solidFill>
                  <a:schemeClr val="bg1"/>
                </a:solidFill>
              </a:rPr>
              <a:t>alterações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na</a:t>
            </a:r>
            <a:r>
              <a:rPr lang="en-US" sz="4400" dirty="0" smtClean="0">
                <a:solidFill>
                  <a:schemeClr val="bg1"/>
                </a:solidFill>
              </a:rPr>
              <a:t> mucosa </a:t>
            </a:r>
            <a:r>
              <a:rPr lang="en-US" sz="4400" dirty="0" err="1" smtClean="0">
                <a:solidFill>
                  <a:schemeClr val="bg1"/>
                </a:solidFill>
              </a:rPr>
              <a:t>abomasal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induzem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alteração</a:t>
            </a:r>
            <a:r>
              <a:rPr lang="en-US" sz="4400" dirty="0" smtClean="0">
                <a:solidFill>
                  <a:schemeClr val="bg1"/>
                </a:solidFill>
              </a:rPr>
              <a:t> no pH </a:t>
            </a:r>
            <a:r>
              <a:rPr lang="en-US" sz="4400" dirty="0" err="1" smtClean="0">
                <a:solidFill>
                  <a:schemeClr val="bg1"/>
                </a:solidFill>
              </a:rPr>
              <a:t>abomasal</a:t>
            </a:r>
            <a:r>
              <a:rPr lang="en-US" sz="4400" dirty="0" smtClean="0">
                <a:solidFill>
                  <a:schemeClr val="bg1"/>
                </a:solidFill>
              </a:rPr>
              <a:t> e </a:t>
            </a:r>
            <a:r>
              <a:rPr lang="en-US" sz="4400" dirty="0" err="1" smtClean="0">
                <a:solidFill>
                  <a:schemeClr val="bg1"/>
                </a:solidFill>
              </a:rPr>
              <a:t>consequentemente</a:t>
            </a:r>
            <a:r>
              <a:rPr lang="en-US" sz="4400" dirty="0" smtClean="0">
                <a:solidFill>
                  <a:schemeClr val="bg1"/>
                </a:solidFill>
              </a:rPr>
              <a:t> no </a:t>
            </a:r>
            <a:r>
              <a:rPr lang="en-US" sz="4400" dirty="0" err="1" smtClean="0">
                <a:solidFill>
                  <a:schemeClr val="bg1"/>
                </a:solidFill>
              </a:rPr>
              <a:t>processo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digestivo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conduzindo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ao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aprecimento</a:t>
            </a:r>
            <a:r>
              <a:rPr lang="en-US" sz="4400" dirty="0" smtClean="0">
                <a:solidFill>
                  <a:schemeClr val="bg1"/>
                </a:solidFill>
              </a:rPr>
              <a:t> de </a:t>
            </a:r>
            <a:r>
              <a:rPr lang="en-US" sz="4400" dirty="0" err="1" smtClean="0">
                <a:solidFill>
                  <a:schemeClr val="bg1"/>
                </a:solidFill>
              </a:rPr>
              <a:t>diarreia</a:t>
            </a:r>
            <a:r>
              <a:rPr lang="en-US" sz="4400" dirty="0" smtClean="0">
                <a:solidFill>
                  <a:schemeClr val="bg1"/>
                </a:solidFill>
              </a:rPr>
              <a:t> no </a:t>
            </a:r>
            <a:r>
              <a:rPr lang="en-US" sz="4400" dirty="0" err="1" smtClean="0">
                <a:solidFill>
                  <a:schemeClr val="bg1"/>
                </a:solidFill>
              </a:rPr>
              <a:t>bovinos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baseline="30000" dirty="0" smtClean="0">
                <a:solidFill>
                  <a:schemeClr val="bg1"/>
                </a:solidFill>
              </a:rPr>
              <a:t>1,2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  <a:p>
            <a:pPr algn="just"/>
            <a:r>
              <a:rPr lang="pt-PT" sz="4400" dirty="0">
                <a:solidFill>
                  <a:schemeClr val="bg1"/>
                </a:solidFill>
              </a:rPr>
              <a:t>O presente trabalho tem por objectivo reportar uma infecção por </a:t>
            </a:r>
            <a:r>
              <a:rPr lang="pt-PT" sz="4400" i="1" dirty="0" err="1" smtClean="0">
                <a:solidFill>
                  <a:schemeClr val="bg1"/>
                </a:solidFill>
              </a:rPr>
              <a:t>Ostertagia</a:t>
            </a:r>
            <a:r>
              <a:rPr lang="pt-PT" sz="4400" i="1" dirty="0" smtClean="0">
                <a:solidFill>
                  <a:schemeClr val="bg1"/>
                </a:solidFill>
              </a:rPr>
              <a:t> </a:t>
            </a:r>
            <a:r>
              <a:rPr lang="pt-PT" sz="4400" dirty="0" err="1" smtClean="0">
                <a:solidFill>
                  <a:schemeClr val="bg1"/>
                </a:solidFill>
              </a:rPr>
              <a:t>sp</a:t>
            </a:r>
            <a:r>
              <a:rPr lang="pt-PT" sz="4400" dirty="0" smtClean="0">
                <a:solidFill>
                  <a:schemeClr val="bg1"/>
                </a:solidFill>
              </a:rPr>
              <a:t>., </a:t>
            </a:r>
            <a:r>
              <a:rPr lang="pt-PT" sz="4400" dirty="0">
                <a:solidFill>
                  <a:schemeClr val="bg1"/>
                </a:solidFill>
              </a:rPr>
              <a:t>com sintomatologia clínica severa e elevada mortalidade, num grupo de novilhas de raça brava nos meses de Setembro e Outubro. Num efectivo de cerca de 40 animais observou-se uma </a:t>
            </a:r>
            <a:r>
              <a:rPr lang="pt-PT" sz="4400" dirty="0" smtClean="0">
                <a:solidFill>
                  <a:schemeClr val="bg1"/>
                </a:solidFill>
              </a:rPr>
              <a:t>mortalidade aproximadamente de</a:t>
            </a:r>
            <a:r>
              <a:rPr lang="pt-PT" sz="4400" dirty="0" smtClean="0">
                <a:solidFill>
                  <a:srgbClr val="FF0000"/>
                </a:solidFill>
              </a:rPr>
              <a:t> </a:t>
            </a:r>
            <a:r>
              <a:rPr lang="pt-PT" sz="4400" dirty="0">
                <a:solidFill>
                  <a:schemeClr val="bg1"/>
                </a:solidFill>
              </a:rPr>
              <a:t>40% ao longo de cerca de 2 meses. A infecção parasitária foi confirmada pela contagem de ovos nas </a:t>
            </a:r>
            <a:r>
              <a:rPr lang="pt-PT" sz="4400" dirty="0" smtClean="0">
                <a:solidFill>
                  <a:schemeClr val="bg1"/>
                </a:solidFill>
              </a:rPr>
              <a:t>fezes</a:t>
            </a:r>
            <a:r>
              <a:rPr lang="pt-PT" sz="4400" dirty="0" smtClean="0">
                <a:solidFill>
                  <a:schemeClr val="bg1"/>
                </a:solidFill>
              </a:rPr>
              <a:t>,</a:t>
            </a:r>
            <a:r>
              <a:rPr lang="pt-PT" sz="4400" dirty="0" smtClean="0">
                <a:solidFill>
                  <a:srgbClr val="FF0000"/>
                </a:solidFill>
              </a:rPr>
              <a:t> </a:t>
            </a:r>
            <a:r>
              <a:rPr lang="pt-PT" sz="4400" dirty="0" smtClean="0">
                <a:solidFill>
                  <a:schemeClr val="bg1"/>
                </a:solidFill>
              </a:rPr>
              <a:t>com eliminação média de</a:t>
            </a:r>
            <a:r>
              <a:rPr lang="pt-PT" sz="4400" dirty="0" smtClean="0">
                <a:solidFill>
                  <a:schemeClr val="bg1"/>
                </a:solidFill>
              </a:rPr>
              <a:t> </a:t>
            </a:r>
            <a:r>
              <a:rPr lang="pt-PT" sz="4400" dirty="0">
                <a:solidFill>
                  <a:schemeClr val="bg1"/>
                </a:solidFill>
              </a:rPr>
              <a:t>1000 OPG (ovos por grama de fezes</a:t>
            </a:r>
            <a:r>
              <a:rPr lang="pt-PT" sz="4400" dirty="0" smtClean="0">
                <a:solidFill>
                  <a:schemeClr val="bg1"/>
                </a:solidFill>
              </a:rPr>
              <a:t>), </a:t>
            </a:r>
            <a:r>
              <a:rPr lang="pt-PT" sz="4400" dirty="0">
                <a:solidFill>
                  <a:schemeClr val="bg1"/>
                </a:solidFill>
              </a:rPr>
              <a:t>e pela observação, em cortes histológicos, de formas larvares na mucosa gástrica. </a:t>
            </a:r>
            <a:endParaRPr lang="en-US" sz="44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bg1"/>
              </a:solidFill>
            </a:endParaRPr>
          </a:p>
          <a:p>
            <a:pPr algn="just"/>
            <a:r>
              <a:rPr lang="pt-PT" sz="5400" b="1" dirty="0" smtClean="0">
                <a:solidFill>
                  <a:srgbClr val="FFFF00"/>
                </a:solidFill>
              </a:rPr>
              <a:t>Materiais </a:t>
            </a:r>
            <a:r>
              <a:rPr lang="pt-PT" sz="5400" b="1" dirty="0">
                <a:solidFill>
                  <a:srgbClr val="FFFF00"/>
                </a:solidFill>
              </a:rPr>
              <a:t>e métodos: </a:t>
            </a:r>
            <a:endParaRPr lang="pt-PT" sz="5400" b="1" dirty="0" smtClean="0">
              <a:solidFill>
                <a:srgbClr val="FFFF00"/>
              </a:solidFill>
            </a:endParaRPr>
          </a:p>
          <a:p>
            <a:pPr algn="just"/>
            <a:r>
              <a:rPr lang="pt-PT" sz="4400" dirty="0" smtClean="0">
                <a:solidFill>
                  <a:schemeClr val="bg1"/>
                </a:solidFill>
              </a:rPr>
              <a:t>As </a:t>
            </a:r>
            <a:r>
              <a:rPr lang="pt-PT" sz="4400" dirty="0">
                <a:solidFill>
                  <a:schemeClr val="bg1"/>
                </a:solidFill>
              </a:rPr>
              <a:t>novilhas pertenciam a uma exploração localizada no distrito de Alcácer do Sal</a:t>
            </a:r>
            <a:r>
              <a:rPr lang="pt-PT" sz="4400" dirty="0" smtClean="0">
                <a:solidFill>
                  <a:schemeClr val="bg1"/>
                </a:solidFill>
              </a:rPr>
              <a:t>. </a:t>
            </a:r>
            <a:r>
              <a:rPr lang="pt-PT" sz="4400" dirty="0">
                <a:solidFill>
                  <a:schemeClr val="bg1"/>
                </a:solidFill>
              </a:rPr>
              <a:t>Foi realizada </a:t>
            </a:r>
            <a:r>
              <a:rPr lang="pt-PT" sz="4400" dirty="0" err="1">
                <a:solidFill>
                  <a:schemeClr val="bg1"/>
                </a:solidFill>
              </a:rPr>
              <a:t>necrópsia</a:t>
            </a:r>
            <a:r>
              <a:rPr lang="pt-PT" sz="4400" dirty="0">
                <a:solidFill>
                  <a:schemeClr val="bg1"/>
                </a:solidFill>
              </a:rPr>
              <a:t> em dois animais e colheita de fezes a 3 animais vivos, do género feminino, com cerca de 1 ano de idade. </a:t>
            </a:r>
            <a:r>
              <a:rPr lang="pt-PT" sz="4400" dirty="0" smtClean="0">
                <a:solidFill>
                  <a:schemeClr val="bg1"/>
                </a:solidFill>
              </a:rPr>
              <a:t>Procedeu-se, pelo método de </a:t>
            </a:r>
            <a:r>
              <a:rPr lang="pt-PT" sz="4400" dirty="0" err="1" smtClean="0">
                <a:solidFill>
                  <a:schemeClr val="bg1"/>
                </a:solidFill>
              </a:rPr>
              <a:t>Mackmaster</a:t>
            </a:r>
            <a:r>
              <a:rPr lang="pt-PT" sz="4400" dirty="0" smtClean="0">
                <a:solidFill>
                  <a:schemeClr val="bg1"/>
                </a:solidFill>
              </a:rPr>
              <a:t>, à </a:t>
            </a:r>
            <a:r>
              <a:rPr lang="pt-PT" sz="4400" dirty="0">
                <a:solidFill>
                  <a:schemeClr val="bg1"/>
                </a:solidFill>
              </a:rPr>
              <a:t>contagem de ovos por grama de </a:t>
            </a:r>
            <a:r>
              <a:rPr lang="pt-PT" sz="4400" dirty="0" smtClean="0">
                <a:solidFill>
                  <a:schemeClr val="bg1"/>
                </a:solidFill>
              </a:rPr>
              <a:t>fezes (OPG) </a:t>
            </a:r>
            <a:r>
              <a:rPr lang="pt-PT" sz="4400" dirty="0">
                <a:solidFill>
                  <a:schemeClr val="bg1"/>
                </a:solidFill>
              </a:rPr>
              <a:t>nas amostras recolhidas. Os fragmentos de ó</a:t>
            </a:r>
            <a:r>
              <a:rPr lang="pt-PT" sz="4400" dirty="0" smtClean="0">
                <a:solidFill>
                  <a:schemeClr val="bg1"/>
                </a:solidFill>
              </a:rPr>
              <a:t>rgãos </a:t>
            </a:r>
            <a:r>
              <a:rPr lang="pt-PT" sz="4400" dirty="0">
                <a:solidFill>
                  <a:schemeClr val="bg1"/>
                </a:solidFill>
              </a:rPr>
              <a:t>e tecidos colhidos na </a:t>
            </a:r>
            <a:r>
              <a:rPr lang="pt-PT" sz="4400" dirty="0" err="1">
                <a:solidFill>
                  <a:schemeClr val="bg1"/>
                </a:solidFill>
              </a:rPr>
              <a:t>necrópsia</a:t>
            </a:r>
            <a:r>
              <a:rPr lang="pt-PT" sz="4400" dirty="0">
                <a:solidFill>
                  <a:schemeClr val="bg1"/>
                </a:solidFill>
              </a:rPr>
              <a:t> do segundo animal foram fixados em formol a 10% e submetidos a técnica histológica de rotina. Realizaram-se cortes histológicos com 3 µm de espessura, que foram corados com </a:t>
            </a:r>
            <a:r>
              <a:rPr lang="pt-PT" sz="4400" dirty="0" err="1" smtClean="0">
                <a:solidFill>
                  <a:schemeClr val="bg1"/>
                </a:solidFill>
              </a:rPr>
              <a:t>hematoxilina-eosina</a:t>
            </a:r>
            <a:r>
              <a:rPr lang="pt-PT" sz="4400" smtClean="0">
                <a:solidFill>
                  <a:schemeClr val="bg1"/>
                </a:solidFill>
              </a:rPr>
              <a:t> (HE).</a:t>
            </a:r>
            <a:endParaRPr lang="pt-PT" sz="4400" dirty="0" smtClean="0">
              <a:solidFill>
                <a:schemeClr val="bg1"/>
              </a:solidFill>
            </a:endParaRPr>
          </a:p>
          <a:p>
            <a:pPr algn="just"/>
            <a:endParaRPr lang="pt-PT" sz="4800" b="1" dirty="0">
              <a:solidFill>
                <a:schemeClr val="bg1"/>
              </a:solidFill>
            </a:endParaRPr>
          </a:p>
          <a:p>
            <a:pPr algn="just"/>
            <a:r>
              <a:rPr lang="en-US" sz="5400" b="1" dirty="0" err="1" smtClean="0">
                <a:solidFill>
                  <a:srgbClr val="FFFF00"/>
                </a:solidFill>
              </a:rPr>
              <a:t>Resultados</a:t>
            </a:r>
            <a:r>
              <a:rPr lang="en-US" sz="5400" b="1" dirty="0" smtClean="0">
                <a:solidFill>
                  <a:srgbClr val="FFFF00"/>
                </a:solidFill>
              </a:rPr>
              <a:t> e </a:t>
            </a:r>
            <a:r>
              <a:rPr lang="en-US" sz="5400" b="1" dirty="0" err="1" smtClean="0">
                <a:solidFill>
                  <a:srgbClr val="FFFF00"/>
                </a:solidFill>
              </a:rPr>
              <a:t>conclusão</a:t>
            </a:r>
            <a:r>
              <a:rPr lang="en-US" sz="5400" b="1" dirty="0" smtClean="0">
                <a:solidFill>
                  <a:srgbClr val="FFFF00"/>
                </a:solidFill>
              </a:rPr>
              <a:t>:</a:t>
            </a:r>
          </a:p>
          <a:p>
            <a:pPr algn="just"/>
            <a:r>
              <a:rPr lang="pt-PT" sz="4400" dirty="0">
                <a:solidFill>
                  <a:schemeClr val="bg1"/>
                </a:solidFill>
              </a:rPr>
              <a:t>E</a:t>
            </a:r>
            <a:r>
              <a:rPr lang="pt-PT" sz="4400" dirty="0" smtClean="0">
                <a:solidFill>
                  <a:schemeClr val="bg1"/>
                </a:solidFill>
              </a:rPr>
              <a:t>m </a:t>
            </a:r>
            <a:r>
              <a:rPr lang="pt-PT" sz="4400" dirty="0">
                <a:solidFill>
                  <a:schemeClr val="bg1"/>
                </a:solidFill>
              </a:rPr>
              <a:t>vida as novilhas apresentavam caquexia moderada a acentuada, diarreia profusa não responsiva a tratamento, acabando por morrer em estado de caquexia severa. Alguns animais apresentavam edema </a:t>
            </a:r>
            <a:r>
              <a:rPr lang="pt-PT" sz="4400" dirty="0" err="1">
                <a:solidFill>
                  <a:schemeClr val="bg1"/>
                </a:solidFill>
              </a:rPr>
              <a:t>submandibular</a:t>
            </a:r>
            <a:r>
              <a:rPr lang="pt-PT" sz="4400" dirty="0">
                <a:solidFill>
                  <a:schemeClr val="bg1"/>
                </a:solidFill>
              </a:rPr>
              <a:t>. Os animais tinham sido desparasitados com </a:t>
            </a:r>
            <a:r>
              <a:rPr lang="pt-PT" sz="4400" dirty="0" err="1">
                <a:solidFill>
                  <a:schemeClr val="bg1"/>
                </a:solidFill>
              </a:rPr>
              <a:t>closantel</a:t>
            </a:r>
            <a:r>
              <a:rPr lang="pt-PT" sz="4400" dirty="0">
                <a:solidFill>
                  <a:schemeClr val="bg1"/>
                </a:solidFill>
              </a:rPr>
              <a:t> sódico e vacinados para </a:t>
            </a:r>
            <a:r>
              <a:rPr lang="pt-PT" sz="4400" i="1" dirty="0" err="1">
                <a:solidFill>
                  <a:schemeClr val="bg1"/>
                </a:solidFill>
              </a:rPr>
              <a:t>Clostridium</a:t>
            </a:r>
            <a:r>
              <a:rPr lang="pt-PT" sz="4400" i="1" dirty="0">
                <a:solidFill>
                  <a:schemeClr val="bg1"/>
                </a:solidFill>
              </a:rPr>
              <a:t> </a:t>
            </a:r>
            <a:r>
              <a:rPr lang="pt-PT" sz="4400" i="1" dirty="0" err="1">
                <a:solidFill>
                  <a:schemeClr val="bg1"/>
                </a:solidFill>
              </a:rPr>
              <a:t>spp</a:t>
            </a:r>
            <a:r>
              <a:rPr lang="pt-PT" sz="4400" i="1" dirty="0">
                <a:solidFill>
                  <a:schemeClr val="bg1"/>
                </a:solidFill>
              </a:rPr>
              <a:t>. </a:t>
            </a:r>
            <a:r>
              <a:rPr lang="pt-PT" sz="4400" dirty="0">
                <a:solidFill>
                  <a:schemeClr val="bg1"/>
                </a:solidFill>
              </a:rPr>
              <a:t>em Março do mesmo ano.   A observação do exterior do cadáver permitiu identificar caquexia acentuada, coloração anémica generalizada das mucosas, e </a:t>
            </a:r>
            <a:r>
              <a:rPr lang="pt-PT" sz="4400" dirty="0" smtClean="0">
                <a:solidFill>
                  <a:schemeClr val="bg1"/>
                </a:solidFill>
              </a:rPr>
              <a:t>vestígios </a:t>
            </a:r>
            <a:r>
              <a:rPr lang="pt-PT" sz="4400" dirty="0">
                <a:solidFill>
                  <a:schemeClr val="bg1"/>
                </a:solidFill>
              </a:rPr>
              <a:t>de fezes diarreicas na zona perianal. À abertura do cadáver observou-se  presença ligeira de ascite, atrofia serosa da gordura, espessamento e </a:t>
            </a:r>
            <a:r>
              <a:rPr lang="pt-PT" sz="4400" dirty="0" err="1">
                <a:solidFill>
                  <a:schemeClr val="bg1"/>
                </a:solidFill>
              </a:rPr>
              <a:t>pregueamento</a:t>
            </a:r>
            <a:r>
              <a:rPr lang="pt-PT" sz="4400" dirty="0">
                <a:solidFill>
                  <a:schemeClr val="bg1"/>
                </a:solidFill>
              </a:rPr>
              <a:t> (semelhante a circunvoluções) generalizado da mucosa </a:t>
            </a:r>
            <a:r>
              <a:rPr lang="pt-PT" sz="4400" dirty="0" err="1" smtClean="0">
                <a:solidFill>
                  <a:schemeClr val="bg1"/>
                </a:solidFill>
              </a:rPr>
              <a:t>abomasal</a:t>
            </a:r>
            <a:r>
              <a:rPr lang="pt-PT" sz="4400" dirty="0" smtClean="0">
                <a:solidFill>
                  <a:schemeClr val="bg1"/>
                </a:solidFill>
              </a:rPr>
              <a:t>, </a:t>
            </a:r>
            <a:r>
              <a:rPr lang="pt-PT" sz="4400" dirty="0">
                <a:solidFill>
                  <a:schemeClr val="bg1"/>
                </a:solidFill>
              </a:rPr>
              <a:t>que também apresentava coloração </a:t>
            </a:r>
            <a:r>
              <a:rPr lang="pt-PT" sz="4400" dirty="0" smtClean="0">
                <a:solidFill>
                  <a:schemeClr val="bg1"/>
                </a:solidFill>
              </a:rPr>
              <a:t>acinzentada, compatível com as lesões associadas a </a:t>
            </a:r>
            <a:r>
              <a:rPr lang="pt-PT" sz="4400" dirty="0" err="1" smtClean="0">
                <a:solidFill>
                  <a:schemeClr val="bg1"/>
                </a:solidFill>
              </a:rPr>
              <a:t>ostertagiose</a:t>
            </a:r>
            <a:r>
              <a:rPr lang="pt-PT" sz="4400" dirty="0" smtClean="0">
                <a:solidFill>
                  <a:schemeClr val="bg1"/>
                </a:solidFill>
              </a:rPr>
              <a:t> tipo I (fig. 1). </a:t>
            </a:r>
            <a:r>
              <a:rPr lang="pt-PT" sz="4400" dirty="0">
                <a:solidFill>
                  <a:schemeClr val="bg1"/>
                </a:solidFill>
              </a:rPr>
              <a:t>Ao exame microscópico foi mais evidente a lesão da mucosa gástrica, onde se identificou infiltração celular inflamatória intersticial, entre as glândulas da lâmina própria, por células </a:t>
            </a:r>
            <a:r>
              <a:rPr lang="pt-PT" sz="4400" dirty="0" err="1">
                <a:solidFill>
                  <a:schemeClr val="bg1"/>
                </a:solidFill>
              </a:rPr>
              <a:t>mononucleadas</a:t>
            </a:r>
            <a:r>
              <a:rPr lang="pt-PT" sz="4400" dirty="0">
                <a:solidFill>
                  <a:schemeClr val="bg1"/>
                </a:solidFill>
              </a:rPr>
              <a:t> e a presença de formas larvares, no lúmen destas </a:t>
            </a:r>
            <a:r>
              <a:rPr lang="pt-PT" sz="4400" dirty="0" smtClean="0">
                <a:solidFill>
                  <a:schemeClr val="bg1"/>
                </a:solidFill>
              </a:rPr>
              <a:t>glândulas (fig. 2). </a:t>
            </a:r>
            <a:r>
              <a:rPr lang="pt-PT" sz="4400" dirty="0">
                <a:solidFill>
                  <a:schemeClr val="bg1"/>
                </a:solidFill>
              </a:rPr>
              <a:t>Estas formas larvares cortadas transversalmente apresentavam uma cutícula e pequenas </a:t>
            </a:r>
            <a:r>
              <a:rPr lang="pt-PT" sz="4400" dirty="0" err="1">
                <a:solidFill>
                  <a:schemeClr val="bg1"/>
                </a:solidFill>
              </a:rPr>
              <a:t>projeções</a:t>
            </a:r>
            <a:r>
              <a:rPr lang="pt-PT" sz="4400" dirty="0">
                <a:solidFill>
                  <a:schemeClr val="bg1"/>
                </a:solidFill>
              </a:rPr>
              <a:t> transversais, compatíveis com formas larvares de </a:t>
            </a:r>
            <a:r>
              <a:rPr lang="pt-PT" sz="4400" i="1" dirty="0" err="1" smtClean="0">
                <a:solidFill>
                  <a:schemeClr val="bg1"/>
                </a:solidFill>
              </a:rPr>
              <a:t>Ostertagia</a:t>
            </a:r>
            <a:r>
              <a:rPr lang="pt-PT" sz="4400" dirty="0" smtClean="0">
                <a:solidFill>
                  <a:schemeClr val="bg1"/>
                </a:solidFill>
              </a:rPr>
              <a:t> </a:t>
            </a:r>
            <a:r>
              <a:rPr lang="pt-PT" sz="4400" dirty="0" err="1" smtClean="0">
                <a:solidFill>
                  <a:schemeClr val="bg1"/>
                </a:solidFill>
              </a:rPr>
              <a:t>spp</a:t>
            </a:r>
            <a:r>
              <a:rPr lang="pt-PT" sz="4400" dirty="0" smtClean="0">
                <a:solidFill>
                  <a:schemeClr val="bg1"/>
                </a:solidFill>
              </a:rPr>
              <a:t>.. A </a:t>
            </a:r>
            <a:r>
              <a:rPr lang="pt-PT" sz="4400" dirty="0">
                <a:solidFill>
                  <a:schemeClr val="bg1"/>
                </a:solidFill>
              </a:rPr>
              <a:t>contagem de OPG nos três animais indicou a presença de 1000, 700 e 1500 OPG de estrongilídeos </a:t>
            </a:r>
            <a:r>
              <a:rPr lang="pt-PT" sz="4400" dirty="0" smtClean="0">
                <a:solidFill>
                  <a:schemeClr val="bg1"/>
                </a:solidFill>
              </a:rPr>
              <a:t>gastrointestinais. O diagnóstico definitivo de </a:t>
            </a:r>
            <a:r>
              <a:rPr lang="pt-PT" sz="4400" dirty="0" err="1" smtClean="0">
                <a:solidFill>
                  <a:schemeClr val="bg1"/>
                </a:solidFill>
              </a:rPr>
              <a:t>ostertagiose</a:t>
            </a:r>
            <a:r>
              <a:rPr lang="pt-PT" sz="4400" dirty="0" smtClean="0">
                <a:solidFill>
                  <a:schemeClr val="bg1"/>
                </a:solidFill>
              </a:rPr>
              <a:t> clínica foi feito pela </a:t>
            </a:r>
            <a:r>
              <a:rPr lang="pt-PT" sz="4400" dirty="0">
                <a:solidFill>
                  <a:schemeClr val="bg1"/>
                </a:solidFill>
              </a:rPr>
              <a:t>observação das formas larvares nos cortes </a:t>
            </a:r>
            <a:r>
              <a:rPr lang="pt-PT" sz="4400" dirty="0" smtClean="0">
                <a:solidFill>
                  <a:schemeClr val="bg1"/>
                </a:solidFill>
              </a:rPr>
              <a:t>histológicos.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3098" y="6135381"/>
            <a:ext cx="30575470" cy="1865116"/>
          </a:xfrm>
          <a:prstGeom prst="rect">
            <a:avLst/>
          </a:prstGeom>
          <a:noFill/>
        </p:spPr>
        <p:txBody>
          <a:bodyPr wrap="square" lIns="109719" tIns="54859" rIns="109719" bIns="54859" rtlCol="0">
            <a:spAutoFit/>
          </a:bodyPr>
          <a:lstStyle/>
          <a:p>
            <a:r>
              <a:rPr lang="pt-PT" sz="3800" i="1" baseline="30000" dirty="0">
                <a:solidFill>
                  <a:schemeClr val="bg1"/>
                </a:solidFill>
              </a:rPr>
              <a:t>1</a:t>
            </a:r>
            <a:r>
              <a:rPr lang="pt-PT" sz="3800" i="1" dirty="0">
                <a:solidFill>
                  <a:schemeClr val="bg1"/>
                </a:solidFill>
              </a:rPr>
              <a:t>ICAAM - Instituto de Ciências Agrárias e Ambientais Mediterrânicas, </a:t>
            </a:r>
            <a:r>
              <a:rPr lang="pt-PT" sz="3800" i="1" dirty="0" smtClean="0">
                <a:solidFill>
                  <a:schemeClr val="bg1"/>
                </a:solidFill>
              </a:rPr>
              <a:t>Departamento de Medicina Veterinária Escola </a:t>
            </a:r>
            <a:r>
              <a:rPr lang="pt-PT" sz="3800" i="1" dirty="0">
                <a:solidFill>
                  <a:schemeClr val="bg1"/>
                </a:solidFill>
              </a:rPr>
              <a:t>de Ciências e Tecnologia, Universidade de Évora Núcleo da Mitra, Ap. 94, 7002- Évora, </a:t>
            </a:r>
            <a:r>
              <a:rPr lang="pt-PT" sz="3800" i="1" dirty="0" smtClean="0">
                <a:solidFill>
                  <a:schemeClr val="bg1"/>
                </a:solidFill>
              </a:rPr>
              <a:t>Portugal</a:t>
            </a:r>
          </a:p>
          <a:p>
            <a:r>
              <a:rPr lang="pt-PT" sz="3800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85297" y="2932834"/>
            <a:ext cx="30522233" cy="83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333" tIns="48166" rIns="96333" bIns="48166">
            <a:spAutoFit/>
          </a:bodyPr>
          <a:lstStyle>
            <a:lvl1pPr defTabSz="3251200">
              <a:defRPr>
                <a:solidFill>
                  <a:schemeClr val="tx1"/>
                </a:solidFill>
                <a:latin typeface="Arial" charset="0"/>
              </a:defRPr>
            </a:lvl1pPr>
            <a:lvl2pPr marL="401638" defTabSz="3251200">
              <a:defRPr>
                <a:solidFill>
                  <a:schemeClr val="tx1"/>
                </a:solidFill>
                <a:latin typeface="Arial" charset="0"/>
              </a:defRPr>
            </a:lvl2pPr>
            <a:lvl3pPr marL="803275" defTabSz="3251200">
              <a:defRPr>
                <a:solidFill>
                  <a:schemeClr val="tx1"/>
                </a:solidFill>
                <a:latin typeface="Arial" charset="0"/>
              </a:defRPr>
            </a:lvl3pPr>
            <a:lvl4pPr marL="1204913" defTabSz="3251200">
              <a:defRPr>
                <a:solidFill>
                  <a:schemeClr val="tx1"/>
                </a:solidFill>
                <a:latin typeface="Arial" charset="0"/>
              </a:defRPr>
            </a:lvl4pPr>
            <a:lvl5pPr marL="1604963" defTabSz="3251200">
              <a:defRPr>
                <a:solidFill>
                  <a:schemeClr val="tx1"/>
                </a:solidFill>
                <a:latin typeface="Arial" charset="0"/>
              </a:defRPr>
            </a:lvl5pPr>
            <a:lvl6pPr marL="2062163" defTabSz="325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19363" defTabSz="325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76563" defTabSz="325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33763" defTabSz="325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PT" sz="4800" dirty="0">
                <a:solidFill>
                  <a:schemeClr val="bg1"/>
                </a:solidFill>
              </a:rPr>
              <a:t>Branco, S</a:t>
            </a:r>
            <a:r>
              <a:rPr lang="pt-PT" sz="4800" baseline="30000" dirty="0">
                <a:solidFill>
                  <a:schemeClr val="bg1"/>
                </a:solidFill>
              </a:rPr>
              <a:t>1</a:t>
            </a:r>
            <a:r>
              <a:rPr lang="pt-PT" sz="4800" dirty="0">
                <a:solidFill>
                  <a:schemeClr val="bg1"/>
                </a:solidFill>
              </a:rPr>
              <a:t>; Mariano, I</a:t>
            </a:r>
            <a:r>
              <a:rPr lang="pt-PT" sz="4800" baseline="30000" dirty="0">
                <a:solidFill>
                  <a:schemeClr val="bg1"/>
                </a:solidFill>
              </a:rPr>
              <a:t>2</a:t>
            </a:r>
            <a:r>
              <a:rPr lang="pt-PT" sz="4800" dirty="0">
                <a:solidFill>
                  <a:schemeClr val="bg1"/>
                </a:solidFill>
              </a:rPr>
              <a:t>, Ludovina P</a:t>
            </a:r>
            <a:r>
              <a:rPr lang="pt-PT" sz="4800" baseline="30000" dirty="0">
                <a:solidFill>
                  <a:schemeClr val="bg1"/>
                </a:solidFill>
              </a:rPr>
              <a:t>1</a:t>
            </a:r>
            <a:r>
              <a:rPr lang="pt-PT" sz="4800" dirty="0">
                <a:solidFill>
                  <a:schemeClr val="bg1"/>
                </a:solidFill>
              </a:rPr>
              <a:t>, Bettencourt, E. </a:t>
            </a:r>
            <a:r>
              <a:rPr lang="pt-PT" sz="4800" baseline="30000" dirty="0">
                <a:solidFill>
                  <a:schemeClr val="bg1"/>
                </a:solidFill>
              </a:rPr>
              <a:t>1</a:t>
            </a:r>
            <a:endParaRPr lang="pt-PT" sz="4800" dirty="0">
              <a:solidFill>
                <a:schemeClr val="bg1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73098" y="-37041"/>
            <a:ext cx="29710930" cy="305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333" tIns="48166" rIns="96333" bIns="48166">
            <a:spAutoFit/>
          </a:bodyPr>
          <a:lstStyle>
            <a:lvl1pPr defTabSz="3251200">
              <a:defRPr>
                <a:solidFill>
                  <a:schemeClr val="tx1"/>
                </a:solidFill>
                <a:latin typeface="Arial" charset="0"/>
              </a:defRPr>
            </a:lvl1pPr>
            <a:lvl2pPr marL="401638" defTabSz="3251200">
              <a:defRPr>
                <a:solidFill>
                  <a:schemeClr val="tx1"/>
                </a:solidFill>
                <a:latin typeface="Arial" charset="0"/>
              </a:defRPr>
            </a:lvl2pPr>
            <a:lvl3pPr marL="803275" defTabSz="3251200">
              <a:defRPr>
                <a:solidFill>
                  <a:schemeClr val="tx1"/>
                </a:solidFill>
                <a:latin typeface="Arial" charset="0"/>
              </a:defRPr>
            </a:lvl3pPr>
            <a:lvl4pPr marL="1204913" defTabSz="3251200">
              <a:defRPr>
                <a:solidFill>
                  <a:schemeClr val="tx1"/>
                </a:solidFill>
                <a:latin typeface="Arial" charset="0"/>
              </a:defRPr>
            </a:lvl4pPr>
            <a:lvl5pPr marL="1604963" defTabSz="3251200">
              <a:defRPr>
                <a:solidFill>
                  <a:schemeClr val="tx1"/>
                </a:solidFill>
                <a:latin typeface="Arial" charset="0"/>
              </a:defRPr>
            </a:lvl5pPr>
            <a:lvl6pPr marL="2062163" defTabSz="325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19363" defTabSz="325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76563" defTabSz="325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33763" defTabSz="325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PT" sz="9600" b="1" dirty="0" err="1">
                <a:solidFill>
                  <a:srgbClr val="FFFF00"/>
                </a:solidFill>
              </a:rPr>
              <a:t>Ostertagiose</a:t>
            </a:r>
            <a:r>
              <a:rPr lang="pt-PT" sz="9600" b="1" dirty="0">
                <a:solidFill>
                  <a:srgbClr val="FFFF00"/>
                </a:solidFill>
              </a:rPr>
              <a:t> clínica em bovinos de raça brava na região de Alcácer do sal</a:t>
            </a:r>
            <a:endParaRPr lang="pt-PT" sz="9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001051" y="39820724"/>
            <a:ext cx="20982977" cy="3957996"/>
          </a:xfrm>
          <a:prstGeom prst="rect">
            <a:avLst/>
          </a:prstGeom>
          <a:noFill/>
        </p:spPr>
        <p:txBody>
          <a:bodyPr wrap="square" lIns="109719" tIns="54859" rIns="109719" bIns="54859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Referências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bibliográficas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</a:rPr>
              <a:t>Rinaldi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smtClean="0">
                <a:solidFill>
                  <a:schemeClr val="bg1"/>
                </a:solidFill>
              </a:rPr>
              <a:t>M; Geldof, P (2012).Immunologically </a:t>
            </a:r>
            <a:r>
              <a:rPr lang="en-US" sz="3600" dirty="0">
                <a:solidFill>
                  <a:schemeClr val="bg1"/>
                </a:solidFill>
              </a:rPr>
              <a:t>based control strategies for </a:t>
            </a:r>
            <a:r>
              <a:rPr lang="en-US" sz="3600" dirty="0" err="1">
                <a:solidFill>
                  <a:schemeClr val="bg1"/>
                </a:solidFill>
              </a:rPr>
              <a:t>ostertagiosis</a:t>
            </a:r>
            <a:r>
              <a:rPr lang="en-US" sz="3600" dirty="0">
                <a:solidFill>
                  <a:schemeClr val="bg1"/>
                </a:solidFill>
              </a:rPr>
              <a:t> in cattle: where do we </a:t>
            </a:r>
            <a:r>
              <a:rPr lang="en-US" sz="3600" dirty="0" smtClean="0">
                <a:solidFill>
                  <a:schemeClr val="bg1"/>
                </a:solidFill>
              </a:rPr>
              <a:t>stand? Parasite Immunology 34: 254–264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Otter, A; </a:t>
            </a:r>
            <a:r>
              <a:rPr lang="en-US" sz="3600" dirty="0" err="1" smtClean="0">
                <a:solidFill>
                  <a:schemeClr val="bg1"/>
                </a:solidFill>
              </a:rPr>
              <a:t>Cranwell</a:t>
            </a:r>
            <a:r>
              <a:rPr lang="en-US" sz="3600" dirty="0" smtClean="0">
                <a:solidFill>
                  <a:schemeClr val="bg1"/>
                </a:solidFill>
              </a:rPr>
              <a:t>, M (2007). Differential diagnosis of </a:t>
            </a:r>
            <a:r>
              <a:rPr lang="en-US" sz="3600" dirty="0" err="1" smtClean="0">
                <a:solidFill>
                  <a:schemeClr val="bg1"/>
                </a:solidFill>
              </a:rPr>
              <a:t>diarrhoea</a:t>
            </a:r>
            <a:r>
              <a:rPr lang="en-US" sz="3600" dirty="0" smtClean="0">
                <a:solidFill>
                  <a:schemeClr val="bg1"/>
                </a:solidFill>
              </a:rPr>
              <a:t> in adult cattle. In Practice 29: 9-19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</a:rPr>
              <a:t>Larraillet</a:t>
            </a:r>
            <a:r>
              <a:rPr lang="en-US" sz="3600" dirty="0" smtClean="0">
                <a:solidFill>
                  <a:schemeClr val="bg1"/>
                </a:solidFill>
              </a:rPr>
              <a:t>, L ;Forbes, AB;  </a:t>
            </a:r>
            <a:r>
              <a:rPr lang="en-US" sz="3600" dirty="0" err="1" smtClean="0">
                <a:solidFill>
                  <a:schemeClr val="bg1"/>
                </a:solidFill>
              </a:rPr>
              <a:t>Pravieux</a:t>
            </a:r>
            <a:r>
              <a:rPr lang="en-US" sz="3600" dirty="0" smtClean="0">
                <a:solidFill>
                  <a:schemeClr val="bg1"/>
                </a:solidFill>
              </a:rPr>
              <a:t>, J-J (2012). Abattoir survey of </a:t>
            </a:r>
            <a:r>
              <a:rPr lang="en-US" sz="3600" dirty="0" err="1" smtClean="0">
                <a:solidFill>
                  <a:schemeClr val="bg1"/>
                </a:solidFill>
              </a:rPr>
              <a:t>abomasal</a:t>
            </a:r>
            <a:r>
              <a:rPr lang="en-US" sz="3600" dirty="0" smtClean="0">
                <a:solidFill>
                  <a:schemeClr val="bg1"/>
                </a:solidFill>
              </a:rPr>
              <a:t> lesions associated with </a:t>
            </a:r>
            <a:r>
              <a:rPr lang="en-US" sz="3600" dirty="0" err="1" smtClean="0">
                <a:solidFill>
                  <a:schemeClr val="bg1"/>
                </a:solidFill>
              </a:rPr>
              <a:t>ostertagiosies</a:t>
            </a:r>
            <a:r>
              <a:rPr lang="en-US" sz="3600" dirty="0" smtClean="0">
                <a:solidFill>
                  <a:schemeClr val="bg1"/>
                </a:solidFill>
              </a:rPr>
              <a:t> in adult cattle. Veterinary record, </a:t>
            </a:r>
            <a:r>
              <a:rPr lang="pt-PT" sz="3600" dirty="0" smtClean="0">
                <a:solidFill>
                  <a:schemeClr val="bg1"/>
                </a:solidFill>
              </a:rPr>
              <a:t>171(12</a:t>
            </a:r>
            <a:r>
              <a:rPr lang="pt-PT" sz="3600" dirty="0">
                <a:solidFill>
                  <a:schemeClr val="bg1"/>
                </a:solidFill>
              </a:rPr>
              <a:t>):299.</a:t>
            </a:r>
            <a:endParaRPr lang="en-US" sz="3600" dirty="0">
              <a:solidFill>
                <a:schemeClr val="bg1"/>
              </a:solidFill>
            </a:endParaRPr>
          </a:p>
          <a:p>
            <a:endParaRPr lang="pt-PT" sz="3400" dirty="0">
              <a:solidFill>
                <a:schemeClr val="bg1"/>
              </a:solidFill>
            </a:endParaRPr>
          </a:p>
        </p:txBody>
      </p:sp>
      <p:pic>
        <p:nvPicPr>
          <p:cNvPr id="40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1" y="4360730"/>
            <a:ext cx="2588586" cy="103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 descr="ECT-DM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71" y="4394873"/>
            <a:ext cx="3873337" cy="103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urdus.fmv.utl.pt/congressospcv/images/stories/congresso2014/logo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7266"/>
            <a:ext cx="8509057" cy="26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Barra Total Pequena com F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11" y="4388555"/>
            <a:ext cx="6552728" cy="10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363" y="32079864"/>
            <a:ext cx="8496944" cy="637270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918349" y="38552345"/>
            <a:ext cx="8785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Figura 2: Presença de formas larvares compatíveis com </a:t>
            </a:r>
            <a:r>
              <a:rPr lang="pt-PT" sz="2800" dirty="0" err="1" smtClean="0">
                <a:solidFill>
                  <a:schemeClr val="bg1"/>
                </a:solidFill>
              </a:rPr>
              <a:t>Ostertagia</a:t>
            </a:r>
            <a:r>
              <a:rPr lang="pt-PT" sz="2800" dirty="0" smtClean="0">
                <a:solidFill>
                  <a:schemeClr val="bg1"/>
                </a:solidFill>
              </a:rPr>
              <a:t> (*) em corte histológico de </a:t>
            </a:r>
            <a:r>
              <a:rPr lang="pt-PT" sz="2800" dirty="0" smtClean="0">
                <a:solidFill>
                  <a:schemeClr val="bg1"/>
                </a:solidFill>
              </a:rPr>
              <a:t>abomaso (HE, 100x)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310863" y="34369263"/>
            <a:ext cx="756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/>
              <a:t>*</a:t>
            </a:r>
            <a:endParaRPr lang="pt-PT" sz="40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25310863" y="32835948"/>
            <a:ext cx="756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/>
              <a:t>*</a:t>
            </a:r>
            <a:endParaRPr lang="pt-PT" sz="40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26283044" y="32835948"/>
            <a:ext cx="756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/>
              <a:t>*</a:t>
            </a:r>
            <a:endParaRPr lang="pt-PT" sz="4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16" y="32188422"/>
            <a:ext cx="6204917" cy="72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9797654" y="38552345"/>
            <a:ext cx="1101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Figura 1: Espessamento e </a:t>
            </a:r>
            <a:r>
              <a:rPr lang="pt-PT" sz="2800" dirty="0" err="1" smtClean="0">
                <a:solidFill>
                  <a:schemeClr val="bg1"/>
                </a:solidFill>
              </a:rPr>
              <a:t>pregueamento</a:t>
            </a:r>
            <a:r>
              <a:rPr lang="pt-PT" sz="2800" dirty="0" smtClean="0">
                <a:solidFill>
                  <a:schemeClr val="bg1"/>
                </a:solidFill>
              </a:rPr>
              <a:t> da mucosa </a:t>
            </a:r>
            <a:r>
              <a:rPr lang="pt-PT" sz="2800" dirty="0" err="1" smtClean="0">
                <a:solidFill>
                  <a:schemeClr val="bg1"/>
                </a:solidFill>
              </a:rPr>
              <a:t>abomasa</a:t>
            </a:r>
            <a:r>
              <a:rPr lang="pt-PT" sz="2800" dirty="0" err="1">
                <a:solidFill>
                  <a:schemeClr val="bg1"/>
                </a:solidFill>
              </a:rPr>
              <a:t>l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2" r="50000"/>
          <a:stretch/>
        </p:blipFill>
        <p:spPr bwMode="auto">
          <a:xfrm>
            <a:off x="11600171" y="32355989"/>
            <a:ext cx="7056784" cy="610125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30543" y="37821685"/>
            <a:ext cx="2016224" cy="13696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9" name="Conexão recta unidireccional 8"/>
          <p:cNvCxnSpPr/>
          <p:nvPr/>
        </p:nvCxnSpPr>
        <p:spPr>
          <a:xfrm flipV="1">
            <a:off x="6246767" y="35811342"/>
            <a:ext cx="4914524" cy="201034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672</Words>
  <Application>Microsoft Office PowerPoint</Application>
  <PresentationFormat>Personalizados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Sandra</cp:lastModifiedBy>
  <cp:revision>47</cp:revision>
  <dcterms:created xsi:type="dcterms:W3CDTF">2013-07-06T16:17:28Z</dcterms:created>
  <dcterms:modified xsi:type="dcterms:W3CDTF">2014-04-01T11:40:39Z</dcterms:modified>
</cp:coreProperties>
</file>