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76" r:id="rId4"/>
    <p:sldId id="259" r:id="rId5"/>
    <p:sldId id="279" r:id="rId6"/>
    <p:sldId id="264" r:id="rId7"/>
    <p:sldId id="265" r:id="rId8"/>
    <p:sldId id="266" r:id="rId9"/>
    <p:sldId id="267" r:id="rId10"/>
    <p:sldId id="268" r:id="rId11"/>
    <p:sldId id="269" r:id="rId12"/>
    <p:sldId id="271" r:id="rId13"/>
    <p:sldId id="270" r:id="rId14"/>
    <p:sldId id="273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9" r:id="rId23"/>
    <p:sldId id="290" r:id="rId24"/>
    <p:sldId id="291" r:id="rId25"/>
    <p:sldId id="292" r:id="rId26"/>
    <p:sldId id="293" r:id="rId27"/>
    <p:sldId id="294" r:id="rId28"/>
    <p:sldId id="295" r:id="rId29"/>
    <p:sldId id="296" r:id="rId30"/>
    <p:sldId id="297" r:id="rId31"/>
    <p:sldId id="298" r:id="rId32"/>
    <p:sldId id="299" r:id="rId33"/>
    <p:sldId id="300" r:id="rId34"/>
    <p:sldId id="301" r:id="rId35"/>
    <p:sldId id="302" r:id="rId36"/>
    <p:sldId id="303" r:id="rId37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582" autoAdjust="0"/>
  </p:normalViewPr>
  <p:slideViewPr>
    <p:cSldViewPr>
      <p:cViewPr varScale="1">
        <p:scale>
          <a:sx n="65" d="100"/>
          <a:sy n="65" d="100"/>
        </p:scale>
        <p:origin x="-57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D2E2D-2673-40B5-954C-7214EF72500F}" type="datetimeFigureOut">
              <a:rPr lang="pt-PT" smtClean="0"/>
              <a:pPr/>
              <a:t>17-03-2011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B6B5D-B829-4567-92C0-33E10A39F3E1}" type="slidenum">
              <a:rPr lang="pt-PT" smtClean="0"/>
              <a:pPr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D2E2D-2673-40B5-954C-7214EF72500F}" type="datetimeFigureOut">
              <a:rPr lang="pt-PT" smtClean="0"/>
              <a:pPr/>
              <a:t>17-03-2011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B6B5D-B829-4567-92C0-33E10A39F3E1}" type="slidenum">
              <a:rPr lang="pt-PT" smtClean="0"/>
              <a:pPr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D2E2D-2673-40B5-954C-7214EF72500F}" type="datetimeFigureOut">
              <a:rPr lang="pt-PT" smtClean="0"/>
              <a:pPr/>
              <a:t>17-03-2011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B6B5D-B829-4567-92C0-33E10A39F3E1}" type="slidenum">
              <a:rPr lang="pt-PT" smtClean="0"/>
              <a:pPr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D2E2D-2673-40B5-954C-7214EF72500F}" type="datetimeFigureOut">
              <a:rPr lang="pt-PT" smtClean="0"/>
              <a:pPr/>
              <a:t>17-03-2011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B6B5D-B829-4567-92C0-33E10A39F3E1}" type="slidenum">
              <a:rPr lang="pt-PT" smtClean="0"/>
              <a:pPr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D2E2D-2673-40B5-954C-7214EF72500F}" type="datetimeFigureOut">
              <a:rPr lang="pt-PT" smtClean="0"/>
              <a:pPr/>
              <a:t>17-03-2011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B6B5D-B829-4567-92C0-33E10A39F3E1}" type="slidenum">
              <a:rPr lang="pt-PT" smtClean="0"/>
              <a:pPr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D2E2D-2673-40B5-954C-7214EF72500F}" type="datetimeFigureOut">
              <a:rPr lang="pt-PT" smtClean="0"/>
              <a:pPr/>
              <a:t>17-03-2011</a:t>
            </a:fld>
            <a:endParaRPr lang="pt-PT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B6B5D-B829-4567-92C0-33E10A39F3E1}" type="slidenum">
              <a:rPr lang="pt-PT" smtClean="0"/>
              <a:pPr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D2E2D-2673-40B5-954C-7214EF72500F}" type="datetimeFigureOut">
              <a:rPr lang="pt-PT" smtClean="0"/>
              <a:pPr/>
              <a:t>17-03-2011</a:t>
            </a:fld>
            <a:endParaRPr lang="pt-PT" dirty="0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B6B5D-B829-4567-92C0-33E10A39F3E1}" type="slidenum">
              <a:rPr lang="pt-PT" smtClean="0"/>
              <a:pPr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D2E2D-2673-40B5-954C-7214EF72500F}" type="datetimeFigureOut">
              <a:rPr lang="pt-PT" smtClean="0"/>
              <a:pPr/>
              <a:t>17-03-2011</a:t>
            </a:fld>
            <a:endParaRPr lang="pt-PT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B6B5D-B829-4567-92C0-33E10A39F3E1}" type="slidenum">
              <a:rPr lang="pt-PT" smtClean="0"/>
              <a:pPr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D2E2D-2673-40B5-954C-7214EF72500F}" type="datetimeFigureOut">
              <a:rPr lang="pt-PT" smtClean="0"/>
              <a:pPr/>
              <a:t>17-03-2011</a:t>
            </a:fld>
            <a:endParaRPr lang="pt-PT" dirty="0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B6B5D-B829-4567-92C0-33E10A39F3E1}" type="slidenum">
              <a:rPr lang="pt-PT" smtClean="0"/>
              <a:pPr/>
              <a:t>‹nº›</a:t>
            </a:fld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D2E2D-2673-40B5-954C-7214EF72500F}" type="datetimeFigureOut">
              <a:rPr lang="pt-PT" smtClean="0"/>
              <a:pPr/>
              <a:t>17-03-2011</a:t>
            </a:fld>
            <a:endParaRPr lang="pt-PT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B6B5D-B829-4567-92C0-33E10A39F3E1}" type="slidenum">
              <a:rPr lang="pt-PT" smtClean="0"/>
              <a:pPr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D2E2D-2673-40B5-954C-7214EF72500F}" type="datetimeFigureOut">
              <a:rPr lang="pt-PT" smtClean="0"/>
              <a:pPr/>
              <a:t>17-03-2011</a:t>
            </a:fld>
            <a:endParaRPr lang="pt-PT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B6B5D-B829-4567-92C0-33E10A39F3E1}" type="slidenum">
              <a:rPr lang="pt-PT" smtClean="0"/>
              <a:pPr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D2E2D-2673-40B5-954C-7214EF72500F}" type="datetimeFigureOut">
              <a:rPr lang="pt-PT" smtClean="0"/>
              <a:pPr/>
              <a:t>17-03-2011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5B6B5D-B829-4567-92C0-33E10A39F3E1}" type="slidenum">
              <a:rPr lang="pt-PT" smtClean="0"/>
              <a:pPr/>
              <a:t>‹nº›</a:t>
            </a:fld>
            <a:endParaRPr lang="pt-P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logou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364" y="500042"/>
            <a:ext cx="3124200" cy="914400"/>
          </a:xfrm>
          <a:prstGeom prst="rect">
            <a:avLst/>
          </a:prstGeom>
        </p:spPr>
      </p:pic>
      <p:sp>
        <p:nvSpPr>
          <p:cNvPr id="10" name="Título 1"/>
          <p:cNvSpPr txBox="1">
            <a:spLocks/>
          </p:cNvSpPr>
          <p:nvPr/>
        </p:nvSpPr>
        <p:spPr>
          <a:xfrm>
            <a:off x="685800" y="2630493"/>
            <a:ext cx="7772400" cy="129857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algn="ctr">
              <a:lnSpc>
                <a:spcPct val="150000"/>
              </a:lnSpc>
            </a:pPr>
            <a:r>
              <a:rPr lang="pt-PT" sz="2800" b="1" dirty="0"/>
              <a:t>ESTRATÉGIA DE REABILITAÇÃO </a:t>
            </a:r>
            <a:r>
              <a:rPr lang="pt-PT" sz="2800" b="1" dirty="0" smtClean="0"/>
              <a:t>DO SISTEMA PÚBLICO </a:t>
            </a:r>
            <a:r>
              <a:rPr lang="pt-PT" sz="2800" b="1" dirty="0"/>
              <a:t>DE ABASTECIMENTO DE ÁGUA AO CONCELHO DE ESTREMOZ</a:t>
            </a:r>
            <a:endParaRPr kumimoji="0" lang="pt-PT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2214546" y="1500174"/>
            <a:ext cx="4714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dirty="0"/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1428728" y="1711099"/>
            <a:ext cx="664373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Apresentação de Dissertação para obtenção do Grau de Mestre em</a:t>
            </a:r>
            <a:r>
              <a:rPr lang="pt-PT" b="1" dirty="0">
                <a:ea typeface="Times New Roman" pitchFamily="18" charset="0"/>
                <a:cs typeface="Arial" pitchFamily="34" charset="0"/>
              </a:rPr>
              <a:t> </a:t>
            </a:r>
            <a:r>
              <a:rPr kumimoji="0" lang="pt-PT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Engenharia Civil</a:t>
            </a:r>
            <a:r>
              <a:rPr kumimoji="0" lang="pt-P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2571736" y="4957716"/>
            <a:ext cx="4286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 smtClean="0"/>
              <a:t>Paulo Jorge da Cunha Catarino Silva</a:t>
            </a:r>
            <a:endParaRPr lang="pt-PT" sz="2000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6215074" y="5844621"/>
            <a:ext cx="2500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 smtClean="0"/>
              <a:t>Colégio do Espírito Santo </a:t>
            </a:r>
          </a:p>
          <a:p>
            <a:pPr algn="ctr"/>
            <a:r>
              <a:rPr lang="pt-PT" sz="1600" dirty="0" smtClean="0"/>
              <a:t>2010/03/17</a:t>
            </a:r>
            <a:endParaRPr lang="pt-PT" sz="16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xão recta 4"/>
          <p:cNvCxnSpPr/>
          <p:nvPr/>
        </p:nvCxnSpPr>
        <p:spPr>
          <a:xfrm rot="5400000">
            <a:off x="-1499412" y="3429000"/>
            <a:ext cx="6858000" cy="1588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71406" y="59272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dirty="0"/>
          </a:p>
        </p:txBody>
      </p:sp>
      <p:sp>
        <p:nvSpPr>
          <p:cNvPr id="9" name="CaixaDeTexto 8"/>
          <p:cNvSpPr txBox="1"/>
          <p:nvPr/>
        </p:nvSpPr>
        <p:spPr>
          <a:xfrm>
            <a:off x="2000232" y="1142984"/>
            <a:ext cx="692948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2600" b="1" dirty="0" smtClean="0"/>
              <a:t>Características dos Órgãos Constituintes do SAA</a:t>
            </a:r>
            <a:endParaRPr lang="pt-PT" sz="2600" b="1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-32" y="6049052"/>
            <a:ext cx="2500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 smtClean="0"/>
              <a:t>Colégio do Espírito Santo </a:t>
            </a:r>
          </a:p>
          <a:p>
            <a:pPr algn="ctr"/>
            <a:r>
              <a:rPr lang="pt-PT" sz="1400" dirty="0" smtClean="0"/>
              <a:t>2010/03/17</a:t>
            </a:r>
            <a:endParaRPr lang="pt-PT" sz="1400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2000232" y="6000768"/>
            <a:ext cx="7000924" cy="630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just">
              <a:lnSpc>
                <a:spcPct val="150000"/>
              </a:lnSpc>
            </a:pPr>
            <a:r>
              <a:rPr lang="pt-PT" sz="2600" dirty="0" smtClean="0"/>
              <a:t>	</a:t>
            </a:r>
            <a:endParaRPr lang="pt-PT" sz="2600" dirty="0"/>
          </a:p>
        </p:txBody>
      </p:sp>
      <p:graphicFrame>
        <p:nvGraphicFramePr>
          <p:cNvPr id="20" name="Tabela 19"/>
          <p:cNvGraphicFramePr>
            <a:graphicFrameLocks noGrp="1"/>
          </p:cNvGraphicFramePr>
          <p:nvPr/>
        </p:nvGraphicFramePr>
        <p:xfrm>
          <a:off x="2143108" y="2428868"/>
          <a:ext cx="6715172" cy="3214949"/>
        </p:xfrm>
        <a:graphic>
          <a:graphicData uri="http://schemas.openxmlformats.org/drawingml/2006/table">
            <a:tbl>
              <a:tblPr/>
              <a:tblGrid>
                <a:gridCol w="2000264"/>
                <a:gridCol w="1714512"/>
                <a:gridCol w="1643074"/>
                <a:gridCol w="1357322"/>
              </a:tblGrid>
              <a:tr h="193378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Subsistemas</a:t>
                      </a:r>
                      <a:endParaRPr lang="pt-PT" sz="1400" dirty="0">
                        <a:latin typeface="Times New Roman"/>
                        <a:ea typeface="Times New Roman"/>
                      </a:endParaRPr>
                    </a:p>
                  </a:txBody>
                  <a:tcPr marL="32230" marR="322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Condutas</a:t>
                      </a:r>
                      <a:endParaRPr lang="pt-PT" sz="1400" dirty="0">
                        <a:latin typeface="Times New Roman"/>
                        <a:ea typeface="Times New Roman"/>
                      </a:endParaRPr>
                    </a:p>
                  </a:txBody>
                  <a:tcPr marL="32230" marR="322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227909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Fibrocimento (Ø</a:t>
                      </a:r>
                      <a:r>
                        <a:rPr lang="pt-PT" sz="1400" baseline="-25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mm</a:t>
                      </a:r>
                      <a:r>
                        <a:rPr lang="pt-PT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)</a:t>
                      </a:r>
                      <a:endParaRPr lang="pt-PT" sz="1400" dirty="0">
                        <a:latin typeface="Times New Roman"/>
                        <a:ea typeface="Times New Roman"/>
                      </a:endParaRPr>
                    </a:p>
                  </a:txBody>
                  <a:tcPr marL="32230" marR="322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PVC (Ø</a:t>
                      </a:r>
                      <a:r>
                        <a:rPr lang="pt-PT" sz="1400" baseline="-25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mm</a:t>
                      </a:r>
                      <a:r>
                        <a:rPr lang="pt-PT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)</a:t>
                      </a:r>
                      <a:endParaRPr lang="pt-PT" sz="1400" dirty="0">
                        <a:latin typeface="Times New Roman"/>
                        <a:ea typeface="Times New Roman"/>
                      </a:endParaRPr>
                    </a:p>
                  </a:txBody>
                  <a:tcPr marL="32230" marR="322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PEAD (Ø</a:t>
                      </a:r>
                      <a:r>
                        <a:rPr lang="pt-PT" sz="1400" baseline="-25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mm</a:t>
                      </a:r>
                      <a:r>
                        <a:rPr lang="pt-PT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)</a:t>
                      </a:r>
                      <a:endParaRPr lang="pt-PT" sz="1400" dirty="0">
                        <a:latin typeface="Times New Roman"/>
                        <a:ea typeface="Times New Roman"/>
                      </a:endParaRPr>
                    </a:p>
                  </a:txBody>
                  <a:tcPr marL="32230" marR="322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60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Subsistema das Techocas/Estremoz</a:t>
                      </a:r>
                      <a:endParaRPr lang="pt-PT" sz="1400" dirty="0">
                        <a:latin typeface="Times New Roman"/>
                        <a:ea typeface="Times New Roman"/>
                      </a:endParaRPr>
                    </a:p>
                  </a:txBody>
                  <a:tcPr marL="32230" marR="322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250; 150; 100; 80; 60</a:t>
                      </a:r>
                      <a:endParaRPr lang="pt-PT" sz="1400" dirty="0">
                        <a:latin typeface="Times New Roman"/>
                        <a:ea typeface="Times New Roman"/>
                      </a:endParaRPr>
                    </a:p>
                  </a:txBody>
                  <a:tcPr marL="32230" marR="322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90; 75; 63; 32; 25; 20</a:t>
                      </a:r>
                      <a:endParaRPr lang="pt-PT" sz="1400" dirty="0">
                        <a:latin typeface="Times New Roman"/>
                        <a:ea typeface="Times New Roman"/>
                      </a:endParaRPr>
                    </a:p>
                  </a:txBody>
                  <a:tcPr marL="32230" marR="322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200; 160; 110; 90</a:t>
                      </a:r>
                      <a:endParaRPr lang="pt-PT" sz="1400" dirty="0">
                        <a:latin typeface="Times New Roman"/>
                        <a:ea typeface="Times New Roman"/>
                      </a:endParaRPr>
                    </a:p>
                  </a:txBody>
                  <a:tcPr marL="32230" marR="322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0212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Subsistema do Álamo</a:t>
                      </a:r>
                      <a:endParaRPr lang="pt-PT" sz="1400" dirty="0">
                        <a:latin typeface="Times New Roman"/>
                        <a:ea typeface="Times New Roman"/>
                      </a:endParaRPr>
                    </a:p>
                  </a:txBody>
                  <a:tcPr marL="32230" marR="322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150; 60</a:t>
                      </a:r>
                      <a:endParaRPr lang="pt-PT" sz="1400" dirty="0">
                        <a:latin typeface="Times New Roman"/>
                        <a:ea typeface="Times New Roman"/>
                      </a:endParaRPr>
                    </a:p>
                  </a:txBody>
                  <a:tcPr marL="32230" marR="322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63; 25; 20</a:t>
                      </a:r>
                      <a:endParaRPr lang="pt-PT" sz="1400" dirty="0">
                        <a:latin typeface="Times New Roman"/>
                        <a:ea typeface="Times New Roman"/>
                      </a:endParaRPr>
                    </a:p>
                  </a:txBody>
                  <a:tcPr marL="32230" marR="322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60</a:t>
                      </a:r>
                      <a:endParaRPr lang="pt-PT" sz="1400" dirty="0">
                        <a:latin typeface="Times New Roman"/>
                        <a:ea typeface="Times New Roman"/>
                      </a:endParaRPr>
                    </a:p>
                  </a:txBody>
                  <a:tcPr marL="32230" marR="322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212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Subsistema de Arcos</a:t>
                      </a:r>
                      <a:endParaRPr lang="pt-PT" sz="1400" dirty="0">
                        <a:latin typeface="Times New Roman"/>
                        <a:ea typeface="Times New Roman"/>
                      </a:endParaRPr>
                    </a:p>
                  </a:txBody>
                  <a:tcPr marL="32230" marR="322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100</a:t>
                      </a:r>
                      <a:endParaRPr lang="pt-PT" sz="1400" dirty="0">
                        <a:latin typeface="Times New Roman"/>
                        <a:ea typeface="Times New Roman"/>
                      </a:endParaRPr>
                    </a:p>
                  </a:txBody>
                  <a:tcPr marL="32230" marR="322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75; 63; 25; 20</a:t>
                      </a:r>
                      <a:endParaRPr lang="pt-PT" sz="1400" dirty="0">
                        <a:latin typeface="Times New Roman"/>
                        <a:ea typeface="Times New Roman"/>
                      </a:endParaRPr>
                    </a:p>
                  </a:txBody>
                  <a:tcPr marL="32230" marR="322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110; 90</a:t>
                      </a:r>
                      <a:endParaRPr lang="pt-PT" sz="1400" dirty="0">
                        <a:latin typeface="Times New Roman"/>
                        <a:ea typeface="Times New Roman"/>
                      </a:endParaRPr>
                    </a:p>
                  </a:txBody>
                  <a:tcPr marL="32230" marR="322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212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Subsistema de S. Lour. de Mamporcão</a:t>
                      </a:r>
                      <a:endParaRPr lang="pt-PT" sz="1400" dirty="0">
                        <a:latin typeface="Times New Roman"/>
                        <a:ea typeface="Times New Roman"/>
                      </a:endParaRPr>
                    </a:p>
                  </a:txBody>
                  <a:tcPr marL="32230" marR="322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125</a:t>
                      </a:r>
                      <a:endParaRPr lang="pt-PT" sz="1400" dirty="0">
                        <a:latin typeface="Times New Roman"/>
                        <a:ea typeface="Times New Roman"/>
                      </a:endParaRPr>
                    </a:p>
                  </a:txBody>
                  <a:tcPr marL="32230" marR="322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90; 63; 25; 20</a:t>
                      </a:r>
                      <a:endParaRPr lang="pt-PT" sz="1400" dirty="0">
                        <a:latin typeface="Times New Roman"/>
                        <a:ea typeface="Times New Roman"/>
                      </a:endParaRPr>
                    </a:p>
                  </a:txBody>
                  <a:tcPr marL="32230" marR="322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-</a:t>
                      </a:r>
                      <a:endParaRPr lang="pt-PT" sz="1400" dirty="0">
                        <a:latin typeface="Times New Roman"/>
                        <a:ea typeface="Times New Roman"/>
                      </a:endParaRPr>
                    </a:p>
                  </a:txBody>
                  <a:tcPr marL="32230" marR="322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212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Subsistema de S. Vit. Ameixial</a:t>
                      </a:r>
                      <a:endParaRPr lang="pt-PT" sz="1400" dirty="0">
                        <a:latin typeface="Times New Roman"/>
                        <a:ea typeface="Times New Roman"/>
                      </a:endParaRPr>
                    </a:p>
                  </a:txBody>
                  <a:tcPr marL="32230" marR="322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60; 50</a:t>
                      </a:r>
                      <a:endParaRPr lang="pt-PT" sz="1400" dirty="0">
                        <a:latin typeface="Times New Roman"/>
                        <a:ea typeface="Times New Roman"/>
                      </a:endParaRPr>
                    </a:p>
                  </a:txBody>
                  <a:tcPr marL="32230" marR="322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63; 25; 20</a:t>
                      </a:r>
                      <a:endParaRPr lang="pt-PT" sz="1400" dirty="0">
                        <a:latin typeface="Times New Roman"/>
                        <a:ea typeface="Times New Roman"/>
                      </a:endParaRPr>
                    </a:p>
                  </a:txBody>
                  <a:tcPr marL="32230" marR="322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-</a:t>
                      </a:r>
                      <a:endParaRPr lang="pt-PT" sz="1400" dirty="0">
                        <a:latin typeface="Times New Roman"/>
                        <a:ea typeface="Times New Roman"/>
                      </a:endParaRPr>
                    </a:p>
                  </a:txBody>
                  <a:tcPr marL="32230" marR="322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212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Subsistema de S. Estevão</a:t>
                      </a:r>
                      <a:endParaRPr lang="pt-PT" sz="1400" dirty="0">
                        <a:latin typeface="Times New Roman"/>
                        <a:ea typeface="Times New Roman"/>
                      </a:endParaRPr>
                    </a:p>
                  </a:txBody>
                  <a:tcPr marL="32230" marR="322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60; 50</a:t>
                      </a:r>
                      <a:endParaRPr lang="pt-PT" sz="1400" dirty="0">
                        <a:latin typeface="Times New Roman"/>
                        <a:ea typeface="Times New Roman"/>
                      </a:endParaRPr>
                    </a:p>
                  </a:txBody>
                  <a:tcPr marL="32230" marR="322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63; 25; 20</a:t>
                      </a:r>
                      <a:endParaRPr lang="pt-PT" sz="1400" dirty="0">
                        <a:latin typeface="Times New Roman"/>
                        <a:ea typeface="Times New Roman"/>
                      </a:endParaRPr>
                    </a:p>
                  </a:txBody>
                  <a:tcPr marL="32230" marR="322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-</a:t>
                      </a:r>
                      <a:endParaRPr lang="pt-PT" sz="1400" dirty="0">
                        <a:latin typeface="Times New Roman"/>
                        <a:ea typeface="Times New Roman"/>
                      </a:endParaRPr>
                    </a:p>
                  </a:txBody>
                  <a:tcPr marL="32230" marR="322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212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Subsistema de Glória</a:t>
                      </a:r>
                      <a:endParaRPr lang="pt-PT" sz="1400" dirty="0">
                        <a:latin typeface="Times New Roman"/>
                        <a:ea typeface="Times New Roman"/>
                      </a:endParaRPr>
                    </a:p>
                  </a:txBody>
                  <a:tcPr marL="32230" marR="322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-</a:t>
                      </a:r>
                      <a:endParaRPr lang="pt-PT" sz="1400" dirty="0">
                        <a:latin typeface="Times New Roman"/>
                        <a:ea typeface="Times New Roman"/>
                      </a:endParaRPr>
                    </a:p>
                  </a:txBody>
                  <a:tcPr marL="32230" marR="322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110; 90; 63; 25; 20</a:t>
                      </a:r>
                      <a:endParaRPr lang="pt-PT" sz="1400" dirty="0">
                        <a:latin typeface="Times New Roman"/>
                        <a:ea typeface="Times New Roman"/>
                      </a:endParaRPr>
                    </a:p>
                  </a:txBody>
                  <a:tcPr marL="32230" marR="322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-</a:t>
                      </a:r>
                      <a:endParaRPr lang="pt-PT" sz="1400" dirty="0">
                        <a:latin typeface="Times New Roman"/>
                        <a:ea typeface="Times New Roman"/>
                      </a:endParaRPr>
                    </a:p>
                  </a:txBody>
                  <a:tcPr marL="32230" marR="322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212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Subsistema de Evoramonte</a:t>
                      </a:r>
                      <a:endParaRPr lang="pt-PT" sz="1400" dirty="0">
                        <a:latin typeface="Times New Roman"/>
                        <a:ea typeface="Times New Roman"/>
                      </a:endParaRPr>
                    </a:p>
                  </a:txBody>
                  <a:tcPr marL="32230" marR="322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70; 60; 50</a:t>
                      </a:r>
                      <a:endParaRPr lang="pt-PT" sz="1400" dirty="0">
                        <a:latin typeface="Times New Roman"/>
                        <a:ea typeface="Times New Roman"/>
                      </a:endParaRPr>
                    </a:p>
                  </a:txBody>
                  <a:tcPr marL="32230" marR="322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90; 63; 25; 20</a:t>
                      </a:r>
                      <a:endParaRPr lang="pt-PT" sz="1400" dirty="0">
                        <a:latin typeface="Times New Roman"/>
                        <a:ea typeface="Times New Roman"/>
                      </a:endParaRPr>
                    </a:p>
                  </a:txBody>
                  <a:tcPr marL="32230" marR="322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63</a:t>
                      </a:r>
                      <a:endParaRPr lang="pt-PT" sz="1400" dirty="0">
                        <a:latin typeface="Times New Roman"/>
                        <a:ea typeface="Times New Roman"/>
                      </a:endParaRPr>
                    </a:p>
                  </a:txBody>
                  <a:tcPr marL="32230" marR="322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212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Subsistema de Veiros</a:t>
                      </a:r>
                      <a:endParaRPr lang="pt-PT" sz="1400" dirty="0">
                        <a:latin typeface="Times New Roman"/>
                        <a:ea typeface="Times New Roman"/>
                      </a:endParaRPr>
                    </a:p>
                  </a:txBody>
                  <a:tcPr marL="32230" marR="322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100; 60; 50</a:t>
                      </a:r>
                      <a:endParaRPr lang="pt-PT" sz="1400" dirty="0">
                        <a:latin typeface="Times New Roman"/>
                        <a:ea typeface="Times New Roman"/>
                      </a:endParaRPr>
                    </a:p>
                  </a:txBody>
                  <a:tcPr marL="32230" marR="322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63; 25; 20</a:t>
                      </a:r>
                      <a:endParaRPr lang="pt-PT" sz="1400" dirty="0">
                        <a:latin typeface="Times New Roman"/>
                        <a:ea typeface="Times New Roman"/>
                      </a:endParaRPr>
                    </a:p>
                  </a:txBody>
                  <a:tcPr marL="32230" marR="322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110; 90; 63</a:t>
                      </a:r>
                      <a:endParaRPr lang="pt-PT" sz="1400" dirty="0">
                        <a:latin typeface="Times New Roman"/>
                        <a:ea typeface="Times New Roman"/>
                      </a:endParaRPr>
                    </a:p>
                  </a:txBody>
                  <a:tcPr marL="32230" marR="322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1" name="CaixaDeTexto 20"/>
          <p:cNvSpPr txBox="1"/>
          <p:nvPr/>
        </p:nvSpPr>
        <p:spPr>
          <a:xfrm>
            <a:off x="2000232" y="1785926"/>
            <a:ext cx="692948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2600" b="1" dirty="0" smtClean="0"/>
              <a:t>- </a:t>
            </a:r>
            <a:r>
              <a:rPr lang="pt-PT" sz="2400" b="1" dirty="0" smtClean="0"/>
              <a:t>Condutas</a:t>
            </a:r>
            <a:endParaRPr lang="pt-PT" sz="2400" b="1" dirty="0"/>
          </a:p>
        </p:txBody>
      </p:sp>
      <p:cxnSp>
        <p:nvCxnSpPr>
          <p:cNvPr id="22" name="Conexão recta 21"/>
          <p:cNvCxnSpPr/>
          <p:nvPr/>
        </p:nvCxnSpPr>
        <p:spPr>
          <a:xfrm>
            <a:off x="0" y="928670"/>
            <a:ext cx="9144000" cy="1588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3" name="Imagem 22" descr="logou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08" y="214290"/>
            <a:ext cx="1770380" cy="518160"/>
          </a:xfrm>
          <a:prstGeom prst="rect">
            <a:avLst/>
          </a:prstGeom>
        </p:spPr>
      </p:pic>
      <p:sp>
        <p:nvSpPr>
          <p:cNvPr id="24" name="CaixaDeTexto 23"/>
          <p:cNvSpPr txBox="1"/>
          <p:nvPr/>
        </p:nvSpPr>
        <p:spPr>
          <a:xfrm>
            <a:off x="2143108" y="285728"/>
            <a:ext cx="642942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b="1" dirty="0" smtClean="0"/>
              <a:t>Estratégia de Reabilitação do SAA ao Concelho de Estremoz</a:t>
            </a:r>
            <a:endParaRPr lang="pt-PT" sz="2000" b="1" dirty="0"/>
          </a:p>
          <a:p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xão recta 4"/>
          <p:cNvCxnSpPr/>
          <p:nvPr/>
        </p:nvCxnSpPr>
        <p:spPr>
          <a:xfrm rot="5400000">
            <a:off x="-1499412" y="3429000"/>
            <a:ext cx="6858000" cy="1588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71406" y="59272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-32" y="6049052"/>
            <a:ext cx="2500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 smtClean="0"/>
              <a:t>Colégio do Espírito Santo </a:t>
            </a:r>
          </a:p>
          <a:p>
            <a:pPr algn="ctr"/>
            <a:r>
              <a:rPr lang="pt-PT" sz="1400" dirty="0" smtClean="0"/>
              <a:t>2010/03/17</a:t>
            </a:r>
            <a:endParaRPr lang="pt-PT" sz="1400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2000232" y="6000768"/>
            <a:ext cx="7000924" cy="630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just">
              <a:lnSpc>
                <a:spcPct val="150000"/>
              </a:lnSpc>
            </a:pPr>
            <a:r>
              <a:rPr lang="pt-PT" sz="2600" dirty="0" smtClean="0"/>
              <a:t>	</a:t>
            </a:r>
            <a:endParaRPr lang="pt-PT" sz="2600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2000232" y="1142984"/>
            <a:ext cx="692948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2600" b="1" dirty="0" smtClean="0"/>
              <a:t>- </a:t>
            </a:r>
            <a:r>
              <a:rPr lang="pt-PT" sz="2400" b="1" dirty="0" smtClean="0"/>
              <a:t>Reservatórios</a:t>
            </a:r>
            <a:endParaRPr lang="pt-PT" sz="2400" b="1" dirty="0"/>
          </a:p>
        </p:txBody>
      </p:sp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2706706" y="2000240"/>
          <a:ext cx="4508500" cy="3642360"/>
        </p:xfrm>
        <a:graphic>
          <a:graphicData uri="http://schemas.openxmlformats.org/drawingml/2006/table">
            <a:tbl>
              <a:tblPr/>
              <a:tblGrid>
                <a:gridCol w="2079608"/>
                <a:gridCol w="1079842"/>
                <a:gridCol w="1349050"/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Reservatórios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Volume (m</a:t>
                      </a:r>
                      <a:r>
                        <a:rPr lang="pt-PT" sz="1400" b="0" i="0" u="none" strike="noStrike" baseline="30000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Soleira (m)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just" fontAlgn="ctr"/>
                      <a:r>
                        <a:rPr lang="pt-PT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R</a:t>
                      </a:r>
                      <a:r>
                        <a:rPr lang="pt-PT" sz="1400" b="0" i="0" u="none" strike="noStrike" baseline="-2500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techocas </a:t>
                      </a:r>
                      <a:r>
                        <a:rPr lang="pt-PT" sz="1400" b="0" i="0" u="none" strike="noStrike" baseline="-25000" dirty="0">
                          <a:solidFill>
                            <a:srgbClr val="000000"/>
                          </a:solidFill>
                          <a:latin typeface="Calibri"/>
                        </a:rPr>
                        <a:t>(betão armado)</a:t>
                      </a:r>
                      <a:endParaRPr lang="pt-PT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500,000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369,00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just" fontAlgn="ctr"/>
                      <a:r>
                        <a:rPr lang="pt-PT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R</a:t>
                      </a:r>
                      <a:r>
                        <a:rPr lang="pt-PT" sz="1400" b="0" i="0" u="none" strike="noStrike" baseline="-2500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campo </a:t>
                      </a:r>
                      <a:r>
                        <a:rPr lang="pt-PT" sz="1400" b="0" i="0" u="none" strike="noStrike" baseline="-25000" dirty="0">
                          <a:solidFill>
                            <a:srgbClr val="000000"/>
                          </a:solidFill>
                          <a:latin typeface="Calibri"/>
                        </a:rPr>
                        <a:t>Futebol  (betão armado)</a:t>
                      </a:r>
                      <a:endParaRPr lang="pt-PT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3.500,000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463,50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just" fontAlgn="ctr"/>
                      <a:r>
                        <a:rPr lang="pt-PT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R</a:t>
                      </a:r>
                      <a:r>
                        <a:rPr lang="pt-PT" sz="1400" b="0" i="0" u="none" strike="noStrike" baseline="-2500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castelo  </a:t>
                      </a:r>
                      <a:r>
                        <a:rPr lang="pt-PT" sz="1400" b="0" i="0" u="none" strike="noStrike" baseline="-25000" dirty="0">
                          <a:solidFill>
                            <a:srgbClr val="000000"/>
                          </a:solidFill>
                          <a:latin typeface="Calibri"/>
                        </a:rPr>
                        <a:t>(betão armado)</a:t>
                      </a:r>
                      <a:endParaRPr lang="pt-PT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474,00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just" fontAlgn="ctr"/>
                      <a:r>
                        <a:rPr lang="pt-PT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R</a:t>
                      </a:r>
                      <a:r>
                        <a:rPr lang="pt-PT" sz="1400" b="0" i="0" u="none" strike="noStrike" baseline="-2500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calçada </a:t>
                      </a:r>
                      <a:r>
                        <a:rPr lang="pt-PT" sz="1400" b="0" i="0" u="none" strike="noStrike" baseline="-25000" dirty="0">
                          <a:solidFill>
                            <a:srgbClr val="000000"/>
                          </a:solidFill>
                          <a:latin typeface="Calibri"/>
                        </a:rPr>
                        <a:t>Frandina  (betão armado)</a:t>
                      </a:r>
                      <a:endParaRPr lang="pt-PT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380,000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435,00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just" fontAlgn="ctr"/>
                      <a:r>
                        <a:rPr lang="pt-PT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R</a:t>
                      </a:r>
                      <a:r>
                        <a:rPr lang="pt-PT" sz="1400" b="0" i="0" u="none" strike="noStrike" baseline="-2500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picadeiro  </a:t>
                      </a:r>
                      <a:r>
                        <a:rPr lang="pt-PT" sz="1400" b="0" i="0" u="none" strike="noStrike" baseline="-25000" dirty="0">
                          <a:solidFill>
                            <a:srgbClr val="000000"/>
                          </a:solidFill>
                          <a:latin typeface="Calibri"/>
                        </a:rPr>
                        <a:t>(betão ciclópico)</a:t>
                      </a:r>
                      <a:endParaRPr lang="pt-PT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1.000,000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440,00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just" fontAlgn="ctr"/>
                      <a:r>
                        <a:rPr lang="pt-PT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R</a:t>
                      </a:r>
                      <a:r>
                        <a:rPr lang="pt-PT" sz="1400" b="0" i="0" u="none" strike="noStrike" baseline="-2500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arcos  </a:t>
                      </a:r>
                      <a:r>
                        <a:rPr lang="pt-PT" sz="1400" b="0" i="0" u="none" strike="noStrike" baseline="-25000" dirty="0">
                          <a:solidFill>
                            <a:srgbClr val="000000"/>
                          </a:solidFill>
                          <a:latin typeface="Calibri"/>
                        </a:rPr>
                        <a:t>(betão ciclópico)</a:t>
                      </a:r>
                      <a:endParaRPr lang="pt-PT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475,00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just" fontAlgn="ctr"/>
                      <a:r>
                        <a:rPr lang="pt-PT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R</a:t>
                      </a:r>
                      <a:r>
                        <a:rPr lang="pt-PT" sz="1400" b="0" i="0" u="none" strike="noStrike" baseline="-2500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S.Lourenço </a:t>
                      </a:r>
                      <a:r>
                        <a:rPr lang="pt-PT" sz="1400" b="0" i="0" u="none" strike="noStrike" baseline="-25000" dirty="0">
                          <a:solidFill>
                            <a:srgbClr val="000000"/>
                          </a:solidFill>
                          <a:latin typeface="Calibri"/>
                        </a:rPr>
                        <a:t>Mamp  (betão armado)</a:t>
                      </a:r>
                      <a:endParaRPr lang="pt-PT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349,00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just" fontAlgn="ctr"/>
                      <a:r>
                        <a:rPr lang="pt-PT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R</a:t>
                      </a:r>
                      <a:r>
                        <a:rPr lang="pt-PT" sz="1400" b="0" i="0" u="none" strike="noStrike" baseline="-2500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granja  </a:t>
                      </a:r>
                      <a:r>
                        <a:rPr lang="pt-PT" sz="1400" b="0" i="0" u="none" strike="noStrike" baseline="-25000" dirty="0">
                          <a:solidFill>
                            <a:srgbClr val="000000"/>
                          </a:solidFill>
                          <a:latin typeface="Calibri"/>
                        </a:rPr>
                        <a:t>(betão ciclópico)</a:t>
                      </a:r>
                      <a:endParaRPr lang="pt-PT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337,00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just" fontAlgn="ctr"/>
                      <a:r>
                        <a:rPr lang="pt-PT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R</a:t>
                      </a:r>
                      <a:r>
                        <a:rPr lang="pt-PT" sz="1400" b="0" i="0" u="none" strike="noStrike" baseline="-2500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S.Estevão  </a:t>
                      </a:r>
                      <a:r>
                        <a:rPr lang="pt-PT" sz="1400" b="0" i="0" u="none" strike="noStrike" baseline="-25000" dirty="0">
                          <a:solidFill>
                            <a:srgbClr val="000000"/>
                          </a:solidFill>
                          <a:latin typeface="Calibri"/>
                        </a:rPr>
                        <a:t>(betão ciclópico)</a:t>
                      </a:r>
                      <a:endParaRPr lang="pt-PT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371,00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just" fontAlgn="ctr"/>
                      <a:r>
                        <a:rPr lang="pt-PT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R</a:t>
                      </a:r>
                      <a:r>
                        <a:rPr lang="pt-PT" sz="1400" b="0" i="0" u="none" strike="noStrike" baseline="-2500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Glória2  </a:t>
                      </a:r>
                      <a:r>
                        <a:rPr lang="pt-PT" sz="1400" b="0" i="0" u="none" strike="noStrike" baseline="-25000" dirty="0">
                          <a:solidFill>
                            <a:srgbClr val="000000"/>
                          </a:solidFill>
                          <a:latin typeface="Calibri"/>
                        </a:rPr>
                        <a:t>(betão armado)</a:t>
                      </a:r>
                      <a:endParaRPr lang="pt-PT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445,00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just" fontAlgn="ctr"/>
                      <a:r>
                        <a:rPr lang="pt-PT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R</a:t>
                      </a:r>
                      <a:r>
                        <a:rPr lang="pt-PT" sz="1400" b="0" i="0" u="none" strike="noStrike" baseline="-2500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Glória </a:t>
                      </a:r>
                      <a:r>
                        <a:rPr lang="pt-PT" sz="1400" b="0" i="0" u="none" strike="noStrike" baseline="-25000" dirty="0">
                          <a:solidFill>
                            <a:srgbClr val="000000"/>
                          </a:solidFill>
                          <a:latin typeface="Calibri"/>
                        </a:rPr>
                        <a:t>Maria Dona  (betão armado)</a:t>
                      </a:r>
                      <a:endParaRPr lang="pt-PT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475,00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just" fontAlgn="ctr"/>
                      <a:r>
                        <a:rPr lang="pt-PT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R</a:t>
                      </a:r>
                      <a:r>
                        <a:rPr lang="pt-PT" sz="1400" b="0" i="0" u="none" strike="noStrike" baseline="-2500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Evoramonte </a:t>
                      </a:r>
                      <a:r>
                        <a:rPr lang="pt-PT" sz="1400" b="0" i="0" u="none" strike="noStrike" baseline="-25000" dirty="0">
                          <a:solidFill>
                            <a:srgbClr val="000000"/>
                          </a:solidFill>
                          <a:latin typeface="Calibri"/>
                        </a:rPr>
                        <a:t>Interm  (betão ciclópico)</a:t>
                      </a:r>
                      <a:endParaRPr lang="pt-PT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400,00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just" fontAlgn="ctr"/>
                      <a:r>
                        <a:rPr lang="pt-PT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R</a:t>
                      </a:r>
                      <a:r>
                        <a:rPr lang="pt-PT" sz="1400" b="0" i="0" u="none" strike="noStrike" baseline="-2500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Evoramonte </a:t>
                      </a:r>
                      <a:r>
                        <a:rPr lang="pt-PT" sz="1400" b="0" i="0" u="none" strike="noStrike" baseline="-25000" dirty="0">
                          <a:solidFill>
                            <a:srgbClr val="000000"/>
                          </a:solidFill>
                          <a:latin typeface="Calibri"/>
                        </a:rPr>
                        <a:t>Castelo  (betão ciclópico)</a:t>
                      </a:r>
                      <a:endParaRPr lang="pt-PT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475,00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just" fontAlgn="ctr"/>
                      <a:r>
                        <a:rPr lang="pt-PT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R</a:t>
                      </a:r>
                      <a:r>
                        <a:rPr lang="pt-PT" sz="1400" b="0" i="0" u="none" strike="noStrike" baseline="-2500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veiros  </a:t>
                      </a:r>
                      <a:r>
                        <a:rPr lang="pt-PT" sz="1400" b="0" i="0" u="none" strike="noStrike" baseline="-25000" dirty="0">
                          <a:solidFill>
                            <a:srgbClr val="000000"/>
                          </a:solidFill>
                          <a:latin typeface="Calibri"/>
                        </a:rPr>
                        <a:t>(betão armado)</a:t>
                      </a:r>
                      <a:endParaRPr lang="pt-PT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316,00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just" fontAlgn="ctr"/>
                      <a:r>
                        <a:rPr lang="pt-PT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R</a:t>
                      </a:r>
                      <a:r>
                        <a:rPr lang="pt-PT" sz="1400" b="0" i="0" u="none" strike="noStrike" baseline="-2500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</a:t>
                      </a:r>
                      <a:r>
                        <a:rPr lang="pt-PT" sz="1400" b="0" i="0" u="none" strike="noStrike" baseline="-25000" dirty="0">
                          <a:solidFill>
                            <a:srgbClr val="000000"/>
                          </a:solidFill>
                          <a:latin typeface="Calibri"/>
                        </a:rPr>
                        <a:t>. Bento Ameixial  (betão ciclópico)</a:t>
                      </a:r>
                      <a:endParaRPr lang="pt-PT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318,00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14" name="Conexão recta 13"/>
          <p:cNvCxnSpPr/>
          <p:nvPr/>
        </p:nvCxnSpPr>
        <p:spPr>
          <a:xfrm>
            <a:off x="0" y="928670"/>
            <a:ext cx="9144000" cy="1588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5" name="Imagem 14" descr="logou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08" y="214290"/>
            <a:ext cx="1770380" cy="518160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2143108" y="285728"/>
            <a:ext cx="642942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b="1" dirty="0" smtClean="0"/>
              <a:t>Estratégia de Reabilitação do SAA ao Concelho de Estremoz</a:t>
            </a:r>
            <a:endParaRPr lang="pt-PT" sz="2000" b="1" dirty="0"/>
          </a:p>
          <a:p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xão recta 4"/>
          <p:cNvCxnSpPr/>
          <p:nvPr/>
        </p:nvCxnSpPr>
        <p:spPr>
          <a:xfrm rot="5400000">
            <a:off x="-1499412" y="3429000"/>
            <a:ext cx="6858000" cy="1588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71406" y="59272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-32" y="6049052"/>
            <a:ext cx="2500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 smtClean="0"/>
              <a:t>Colégio do Espírito Santo </a:t>
            </a:r>
          </a:p>
          <a:p>
            <a:pPr algn="ctr"/>
            <a:r>
              <a:rPr lang="pt-PT" sz="1400" dirty="0" smtClean="0"/>
              <a:t>2010/03/17</a:t>
            </a:r>
            <a:endParaRPr lang="pt-PT" sz="1400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2000232" y="6000768"/>
            <a:ext cx="7000924" cy="630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just">
              <a:lnSpc>
                <a:spcPct val="150000"/>
              </a:lnSpc>
            </a:pPr>
            <a:r>
              <a:rPr lang="pt-PT" sz="2600" dirty="0" smtClean="0"/>
              <a:t>	</a:t>
            </a:r>
            <a:endParaRPr lang="pt-PT" sz="2600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2000232" y="1000108"/>
            <a:ext cx="6929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pt-PT" sz="2800" b="1" dirty="0" smtClean="0"/>
              <a:t>Acessórios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2000232" y="1643050"/>
            <a:ext cx="692948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2600" dirty="0" smtClean="0"/>
              <a:t>As infra-estruturas e estações elevatórias que existem no sistema são acopladas pelos seguintes acessórios: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2571736" y="3071810"/>
            <a:ext cx="692948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indent="-358775" algn="just">
              <a:buFont typeface="+mj-lt"/>
              <a:buAutoNum type="romanLcPeriod"/>
            </a:pPr>
            <a:r>
              <a:rPr lang="pt-PT" sz="2600" dirty="0" smtClean="0"/>
              <a:t>Uniões;</a:t>
            </a:r>
          </a:p>
          <a:p>
            <a:pPr marL="358775" indent="-358775" algn="just">
              <a:buFont typeface="+mj-lt"/>
              <a:buAutoNum type="romanLcPeriod"/>
            </a:pPr>
            <a:r>
              <a:rPr lang="pt-PT" sz="2600" dirty="0" smtClean="0"/>
              <a:t>Válvulas de seccionamento;</a:t>
            </a:r>
          </a:p>
          <a:p>
            <a:pPr marL="358775" indent="-358775" algn="just">
              <a:buFont typeface="+mj-lt"/>
              <a:buAutoNum type="romanLcPeriod"/>
            </a:pPr>
            <a:r>
              <a:rPr lang="pt-PT" sz="2600" dirty="0" smtClean="0"/>
              <a:t>Válvulas de retenção;</a:t>
            </a:r>
          </a:p>
          <a:p>
            <a:pPr marL="358775" indent="-358775" algn="just">
              <a:buFont typeface="+mj-lt"/>
              <a:buAutoNum type="romanLcPeriod"/>
            </a:pPr>
            <a:r>
              <a:rPr lang="pt-PT" sz="2600" dirty="0" smtClean="0"/>
              <a:t>Válvulas redutoras de pressão;</a:t>
            </a:r>
          </a:p>
          <a:p>
            <a:pPr marL="358775" indent="-358775" algn="just">
              <a:buFont typeface="+mj-lt"/>
              <a:buAutoNum type="romanLcPeriod"/>
            </a:pPr>
            <a:r>
              <a:rPr lang="pt-PT" sz="2600" dirty="0" smtClean="0"/>
              <a:t>Ventusas;</a:t>
            </a:r>
          </a:p>
          <a:p>
            <a:pPr marL="358775" indent="-358775" algn="just">
              <a:buFont typeface="+mj-lt"/>
              <a:buAutoNum type="romanLcPeriod"/>
            </a:pPr>
            <a:r>
              <a:rPr lang="pt-PT" sz="2600" dirty="0" smtClean="0"/>
              <a:t>Bombas hidráulicas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2000232" y="5715016"/>
            <a:ext cx="692948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2600" dirty="0" smtClean="0"/>
              <a:t>A escolha dos acessórios é feita em função do tipo de material utilizado nas condutas.</a:t>
            </a:r>
          </a:p>
        </p:txBody>
      </p:sp>
      <p:cxnSp>
        <p:nvCxnSpPr>
          <p:cNvPr id="19" name="Conexão recta 18"/>
          <p:cNvCxnSpPr/>
          <p:nvPr/>
        </p:nvCxnSpPr>
        <p:spPr>
          <a:xfrm>
            <a:off x="0" y="928670"/>
            <a:ext cx="9144000" cy="1588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0" name="Imagem 19" descr="logou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08" y="214290"/>
            <a:ext cx="1770380" cy="518160"/>
          </a:xfrm>
          <a:prstGeom prst="rect">
            <a:avLst/>
          </a:prstGeom>
        </p:spPr>
      </p:pic>
      <p:sp>
        <p:nvSpPr>
          <p:cNvPr id="22" name="CaixaDeTexto 21"/>
          <p:cNvSpPr txBox="1"/>
          <p:nvPr/>
        </p:nvSpPr>
        <p:spPr>
          <a:xfrm>
            <a:off x="2143108" y="285728"/>
            <a:ext cx="642942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b="1" dirty="0" smtClean="0"/>
              <a:t>Estratégia de Reabilitação do SAA ao Concelho de Estremoz</a:t>
            </a:r>
            <a:endParaRPr lang="pt-PT" sz="2000" b="1" dirty="0"/>
          </a:p>
          <a:p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xão recta 4"/>
          <p:cNvCxnSpPr/>
          <p:nvPr/>
        </p:nvCxnSpPr>
        <p:spPr>
          <a:xfrm rot="5400000">
            <a:off x="-1499412" y="3429000"/>
            <a:ext cx="6858000" cy="1588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71406" y="59272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dirty="0"/>
          </a:p>
        </p:txBody>
      </p:sp>
      <p:sp>
        <p:nvSpPr>
          <p:cNvPr id="9" name="CaixaDeTexto 8"/>
          <p:cNvSpPr txBox="1"/>
          <p:nvPr/>
        </p:nvSpPr>
        <p:spPr>
          <a:xfrm>
            <a:off x="2000232" y="928670"/>
            <a:ext cx="70009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0850" lvl="0" indent="-450850">
              <a:lnSpc>
                <a:spcPct val="150000"/>
              </a:lnSpc>
              <a:tabLst>
                <a:tab pos="450850" algn="l"/>
              </a:tabLst>
            </a:pPr>
            <a:r>
              <a:rPr lang="pt-PT" sz="2800" b="1" dirty="0" smtClean="0">
                <a:solidFill>
                  <a:srgbClr val="C00000"/>
                </a:solidFill>
              </a:rPr>
              <a:t>3-	ANÁLISE E DIAGNÓSTICO DO SAA 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-32" y="6049052"/>
            <a:ext cx="2500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 smtClean="0"/>
              <a:t>Colégio do Espírito Santo </a:t>
            </a:r>
          </a:p>
          <a:p>
            <a:pPr algn="ctr"/>
            <a:r>
              <a:rPr lang="pt-PT" sz="1400" dirty="0" smtClean="0"/>
              <a:t>2010/03/17</a:t>
            </a:r>
            <a:endParaRPr lang="pt-PT" sz="1400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2000232" y="6000768"/>
            <a:ext cx="7000924" cy="630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just">
              <a:lnSpc>
                <a:spcPct val="150000"/>
              </a:lnSpc>
            </a:pPr>
            <a:r>
              <a:rPr lang="pt-PT" sz="2600" dirty="0" smtClean="0"/>
              <a:t>	</a:t>
            </a:r>
            <a:endParaRPr lang="pt-PT" sz="2600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2000232" y="1698341"/>
            <a:ext cx="6929486" cy="1230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pt-PT" sz="2600" dirty="0" smtClean="0"/>
              <a:t>Realizou-se uma análise do desempenho do SAA e identificou-se as anomalias do sistema com base :</a:t>
            </a:r>
          </a:p>
        </p:txBody>
      </p:sp>
      <p:sp>
        <p:nvSpPr>
          <p:cNvPr id="20" name="Rectângulo 19"/>
          <p:cNvSpPr/>
          <p:nvPr/>
        </p:nvSpPr>
        <p:spPr>
          <a:xfrm>
            <a:off x="2000232" y="3071810"/>
            <a:ext cx="6858048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95350" lvl="1" indent="-363538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PT" sz="2600" dirty="0" smtClean="0"/>
              <a:t>nos sintomas conhecidos empiricamente pelos técnicos e operadores responsáveis pelo sistema de abastecimento;</a:t>
            </a:r>
          </a:p>
        </p:txBody>
      </p:sp>
      <p:cxnSp>
        <p:nvCxnSpPr>
          <p:cNvPr id="21" name="Conexão recta 20"/>
          <p:cNvCxnSpPr/>
          <p:nvPr/>
        </p:nvCxnSpPr>
        <p:spPr>
          <a:xfrm>
            <a:off x="0" y="928670"/>
            <a:ext cx="9144000" cy="1588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2" name="Imagem 21" descr="logou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08" y="214290"/>
            <a:ext cx="1770380" cy="518160"/>
          </a:xfrm>
          <a:prstGeom prst="rect">
            <a:avLst/>
          </a:prstGeom>
        </p:spPr>
      </p:pic>
      <p:sp>
        <p:nvSpPr>
          <p:cNvPr id="23" name="CaixaDeTexto 22"/>
          <p:cNvSpPr txBox="1"/>
          <p:nvPr/>
        </p:nvSpPr>
        <p:spPr>
          <a:xfrm>
            <a:off x="2143108" y="285728"/>
            <a:ext cx="642942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b="1" dirty="0" smtClean="0"/>
              <a:t>Estratégia de Reabilitação do SAA ao Concelho de Estremoz</a:t>
            </a:r>
            <a:endParaRPr lang="pt-PT" sz="2000" b="1" dirty="0"/>
          </a:p>
          <a:p>
            <a:endParaRPr lang="pt-PT" dirty="0"/>
          </a:p>
        </p:txBody>
      </p:sp>
      <p:sp>
        <p:nvSpPr>
          <p:cNvPr id="13" name="Rectângulo 12"/>
          <p:cNvSpPr/>
          <p:nvPr/>
        </p:nvSpPr>
        <p:spPr>
          <a:xfrm>
            <a:off x="2000264" y="5000636"/>
            <a:ext cx="6858016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95350" lvl="1" indent="-363538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PT" sz="2600" dirty="0" smtClean="0"/>
              <a:t>indirectamente por avaliação do desempenho</a:t>
            </a:r>
            <a:r>
              <a:rPr lang="pt-PT" sz="2800" dirty="0" smtClean="0"/>
              <a:t>.</a:t>
            </a:r>
            <a:endParaRPr lang="pt-PT" sz="2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xão recta 4"/>
          <p:cNvCxnSpPr/>
          <p:nvPr/>
        </p:nvCxnSpPr>
        <p:spPr>
          <a:xfrm rot="5400000">
            <a:off x="-1499412" y="3429000"/>
            <a:ext cx="6858000" cy="1588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71406" y="59272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dirty="0"/>
          </a:p>
        </p:txBody>
      </p:sp>
      <p:sp>
        <p:nvSpPr>
          <p:cNvPr id="9" name="CaixaDeTexto 8"/>
          <p:cNvSpPr txBox="1"/>
          <p:nvPr/>
        </p:nvSpPr>
        <p:spPr>
          <a:xfrm>
            <a:off x="2000232" y="928670"/>
            <a:ext cx="750099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pt-PT" sz="2600" b="1" dirty="0" smtClean="0"/>
              <a:t>Auditoria de Perdas 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-32" y="6049052"/>
            <a:ext cx="2500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 smtClean="0"/>
              <a:t>Colégio do Espírito Santo </a:t>
            </a:r>
          </a:p>
          <a:p>
            <a:pPr algn="ctr"/>
            <a:r>
              <a:rPr lang="pt-PT" sz="1400" dirty="0" smtClean="0"/>
              <a:t>2010/03/17</a:t>
            </a:r>
            <a:endParaRPr lang="pt-PT" sz="1400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2000232" y="6000768"/>
            <a:ext cx="7000924" cy="630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just">
              <a:lnSpc>
                <a:spcPct val="150000"/>
              </a:lnSpc>
            </a:pPr>
            <a:r>
              <a:rPr lang="pt-PT" sz="2600" dirty="0" smtClean="0"/>
              <a:t>	</a:t>
            </a:r>
            <a:endParaRPr lang="pt-PT" sz="2600" dirty="0"/>
          </a:p>
        </p:txBody>
      </p:sp>
      <p:cxnSp>
        <p:nvCxnSpPr>
          <p:cNvPr id="13" name="Conexão recta 12"/>
          <p:cNvCxnSpPr/>
          <p:nvPr/>
        </p:nvCxnSpPr>
        <p:spPr>
          <a:xfrm>
            <a:off x="0" y="928670"/>
            <a:ext cx="9144000" cy="1588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4" name="Imagem 13" descr="logou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08" y="214290"/>
            <a:ext cx="1770380" cy="518160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2143108" y="285728"/>
            <a:ext cx="642942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b="1" dirty="0" smtClean="0"/>
              <a:t>Estratégia de Reabilitação do SAA ao Concelho de Estremoz</a:t>
            </a:r>
            <a:endParaRPr lang="pt-PT" sz="2000" b="1" dirty="0"/>
          </a:p>
          <a:p>
            <a:endParaRPr lang="pt-PT" dirty="0"/>
          </a:p>
        </p:txBody>
      </p:sp>
      <p:sp>
        <p:nvSpPr>
          <p:cNvPr id="11" name="Rectângulo 10"/>
          <p:cNvSpPr/>
          <p:nvPr/>
        </p:nvSpPr>
        <p:spPr>
          <a:xfrm>
            <a:off x="2000232" y="1714488"/>
            <a:ext cx="66437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400" dirty="0" smtClean="0"/>
              <a:t>Volume e percentagem de perdas reais no sistema</a:t>
            </a:r>
            <a:endParaRPr lang="pt-PT" sz="2400" dirty="0"/>
          </a:p>
        </p:txBody>
      </p:sp>
      <p:graphicFrame>
        <p:nvGraphicFramePr>
          <p:cNvPr id="15" name="Tabela 14"/>
          <p:cNvGraphicFramePr>
            <a:graphicFrameLocks noGrp="1"/>
          </p:cNvGraphicFramePr>
          <p:nvPr/>
        </p:nvGraphicFramePr>
        <p:xfrm>
          <a:off x="2295232" y="2357430"/>
          <a:ext cx="5991544" cy="3171825"/>
        </p:xfrm>
        <a:graphic>
          <a:graphicData uri="http://schemas.openxmlformats.org/drawingml/2006/table">
            <a:tbl>
              <a:tblPr/>
              <a:tblGrid>
                <a:gridCol w="233680"/>
                <a:gridCol w="233680"/>
                <a:gridCol w="233680"/>
                <a:gridCol w="2647298"/>
                <a:gridCol w="1214446"/>
                <a:gridCol w="1428760"/>
              </a:tblGrid>
              <a:tr h="266700">
                <a:tc gridSpan="6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pt-PT" sz="10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4381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15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 </a:t>
                      </a:r>
                      <a:endParaRPr lang="pt-PT" sz="1500" dirty="0"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15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 </a:t>
                      </a:r>
                      <a:endParaRPr lang="pt-PT" sz="1500" dirty="0"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15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 </a:t>
                      </a:r>
                      <a:endParaRPr lang="pt-PT" sz="1500" dirty="0"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15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 </a:t>
                      </a:r>
                      <a:endParaRPr lang="pt-PT" sz="1500" dirty="0"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5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Volume (m</a:t>
                      </a:r>
                      <a:r>
                        <a:rPr lang="pt-PT" sz="1500" baseline="30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3</a:t>
                      </a:r>
                      <a:r>
                        <a:rPr lang="pt-PT" sz="15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)</a:t>
                      </a:r>
                      <a:endParaRPr lang="pt-PT" sz="1500" dirty="0"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5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Percentagem (%)</a:t>
                      </a:r>
                      <a:endParaRPr lang="pt-PT" sz="1500" dirty="0"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475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15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volume de água captada)</a:t>
                      </a:r>
                      <a:endParaRPr lang="pt-PT" sz="1500" dirty="0"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5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2.159.281,800</a:t>
                      </a:r>
                      <a:endParaRPr lang="pt-PT" sz="1500" dirty="0"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5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100,00%</a:t>
                      </a:r>
                      <a:endParaRPr lang="pt-PT" sz="1500" dirty="0"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475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15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volume de água facturado</a:t>
                      </a:r>
                      <a:endParaRPr lang="pt-PT" sz="1500" dirty="0"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5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565.324,000</a:t>
                      </a:r>
                      <a:endParaRPr lang="pt-PT" sz="1500" dirty="0"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5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26,18%</a:t>
                      </a:r>
                      <a:endParaRPr lang="pt-PT" sz="1500" dirty="0"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475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15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volume de água não facturado</a:t>
                      </a:r>
                      <a:endParaRPr lang="pt-PT" sz="1500" dirty="0"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5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1.593.957,800</a:t>
                      </a:r>
                      <a:endParaRPr lang="pt-PT" sz="1500" dirty="0"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5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73,82%</a:t>
                      </a:r>
                      <a:endParaRPr lang="pt-PT" sz="1500" dirty="0"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375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15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volume de água não facturado e não medido</a:t>
                      </a:r>
                      <a:endParaRPr lang="pt-PT" sz="1500" dirty="0"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5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215.928,180</a:t>
                      </a:r>
                      <a:endParaRPr lang="pt-PT" sz="1500" dirty="0"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5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10,00%</a:t>
                      </a:r>
                      <a:endParaRPr lang="pt-PT" sz="1500" dirty="0"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375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15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volume de água não facturado e medido </a:t>
                      </a:r>
                      <a:endParaRPr lang="pt-PT" sz="1500" dirty="0"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5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87.708,335</a:t>
                      </a:r>
                      <a:endParaRPr lang="pt-PT" sz="1500" dirty="0"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5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4,06%</a:t>
                      </a:r>
                      <a:endParaRPr lang="pt-PT" sz="1500" dirty="0"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375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15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volume de água de perdas aparentes</a:t>
                      </a:r>
                      <a:endParaRPr lang="pt-PT" sz="1500" dirty="0"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5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55.056,600</a:t>
                      </a:r>
                      <a:endParaRPr lang="pt-PT" sz="1500" dirty="0"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5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2,55%</a:t>
                      </a:r>
                      <a:endParaRPr lang="pt-PT" sz="1500" dirty="0"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15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Perdas reais de água</a:t>
                      </a:r>
                      <a:endParaRPr lang="pt-PT" sz="1500" dirty="0"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5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1.235.264,685</a:t>
                      </a:r>
                      <a:endParaRPr lang="pt-PT" sz="1500" dirty="0"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5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57,21%</a:t>
                      </a:r>
                      <a:endParaRPr lang="pt-PT" sz="1500" dirty="0"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xão recta 4"/>
          <p:cNvCxnSpPr/>
          <p:nvPr/>
        </p:nvCxnSpPr>
        <p:spPr>
          <a:xfrm rot="5400000">
            <a:off x="-1499412" y="3429000"/>
            <a:ext cx="6858000" cy="1588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71406" y="59272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dirty="0"/>
          </a:p>
        </p:txBody>
      </p:sp>
      <p:sp>
        <p:nvSpPr>
          <p:cNvPr id="9" name="CaixaDeTexto 8"/>
          <p:cNvSpPr txBox="1"/>
          <p:nvPr/>
        </p:nvSpPr>
        <p:spPr>
          <a:xfrm>
            <a:off x="2000232" y="928670"/>
            <a:ext cx="7500990" cy="630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pt-PT" sz="2600" b="1" dirty="0" smtClean="0"/>
              <a:t>Capitação Estimada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-32" y="6049052"/>
            <a:ext cx="2500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 smtClean="0"/>
              <a:t>Colégio do Espírito Santo </a:t>
            </a:r>
          </a:p>
          <a:p>
            <a:pPr algn="ctr"/>
            <a:r>
              <a:rPr lang="pt-PT" sz="1400" dirty="0" smtClean="0"/>
              <a:t>2010/03/17</a:t>
            </a:r>
            <a:endParaRPr lang="pt-PT" sz="1400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2000232" y="6000768"/>
            <a:ext cx="7000924" cy="630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just">
              <a:lnSpc>
                <a:spcPct val="150000"/>
              </a:lnSpc>
            </a:pPr>
            <a:r>
              <a:rPr lang="pt-PT" sz="2600" dirty="0" smtClean="0"/>
              <a:t>	</a:t>
            </a:r>
            <a:endParaRPr lang="pt-PT" sz="2600" dirty="0"/>
          </a:p>
        </p:txBody>
      </p:sp>
      <p:cxnSp>
        <p:nvCxnSpPr>
          <p:cNvPr id="13" name="Conexão recta 12"/>
          <p:cNvCxnSpPr/>
          <p:nvPr/>
        </p:nvCxnSpPr>
        <p:spPr>
          <a:xfrm>
            <a:off x="0" y="928670"/>
            <a:ext cx="9144000" cy="1588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4" name="Imagem 13" descr="logou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08" y="214290"/>
            <a:ext cx="1770380" cy="518160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2143108" y="285728"/>
            <a:ext cx="642942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b="1" dirty="0" smtClean="0"/>
              <a:t>Estratégia de Reabilitação do SAA ao Concelho de Estremoz</a:t>
            </a:r>
            <a:endParaRPr lang="pt-PT" sz="2000" b="1" dirty="0"/>
          </a:p>
          <a:p>
            <a:endParaRPr lang="pt-PT" dirty="0"/>
          </a:p>
        </p:txBody>
      </p:sp>
      <p:graphicFrame>
        <p:nvGraphicFramePr>
          <p:cNvPr id="18" name="Tabela 17"/>
          <p:cNvGraphicFramePr>
            <a:graphicFrameLocks noGrp="1"/>
          </p:cNvGraphicFramePr>
          <p:nvPr/>
        </p:nvGraphicFramePr>
        <p:xfrm>
          <a:off x="2533660" y="2522222"/>
          <a:ext cx="3467100" cy="1131570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1028700"/>
                <a:gridCol w="1219200"/>
              </a:tblGrid>
              <a:tr h="3714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PT" sz="1400" dirty="0">
                        <a:solidFill>
                          <a:srgbClr val="000000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PT" sz="1400" dirty="0">
                        <a:solidFill>
                          <a:srgbClr val="000000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PT" sz="1400" dirty="0">
                        <a:solidFill>
                          <a:srgbClr val="0000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ANO 2008</a:t>
                      </a:r>
                      <a:endParaRPr lang="pt-PT" sz="1400" dirty="0"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375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volume de água consumida (m</a:t>
                      </a:r>
                      <a:r>
                        <a:rPr lang="pt-PT" sz="1400" baseline="30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3</a:t>
                      </a:r>
                      <a:r>
                        <a:rPr lang="pt-PT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/ano)</a:t>
                      </a:r>
                      <a:endParaRPr lang="pt-PT" sz="1400" dirty="0"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924.017,115</a:t>
                      </a:r>
                      <a:endParaRPr lang="pt-PT" sz="1400" dirty="0"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375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capitação (L/hab./dia)</a:t>
                      </a:r>
                      <a:endParaRPr lang="pt-PT" sz="1400" dirty="0"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161,534</a:t>
                      </a:r>
                      <a:endParaRPr lang="pt-PT" sz="1400" dirty="0"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9" name="CaixaDeTexto 18"/>
          <p:cNvSpPr txBox="1"/>
          <p:nvPr/>
        </p:nvSpPr>
        <p:spPr>
          <a:xfrm>
            <a:off x="2000232" y="1696920"/>
            <a:ext cx="7500990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173038">
              <a:lnSpc>
                <a:spcPct val="150000"/>
              </a:lnSpc>
              <a:tabLst>
                <a:tab pos="450850" algn="l"/>
              </a:tabLst>
            </a:pPr>
            <a:r>
              <a:rPr lang="pt-PT" sz="2400" dirty="0" smtClean="0"/>
              <a:t>-	Capitação no consumidor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2000232" y="4071942"/>
            <a:ext cx="7500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173038">
              <a:lnSpc>
                <a:spcPct val="150000"/>
              </a:lnSpc>
              <a:tabLst>
                <a:tab pos="531813" algn="l"/>
              </a:tabLst>
            </a:pPr>
            <a:r>
              <a:rPr lang="pt-PT" sz="2400" dirty="0" smtClean="0"/>
              <a:t>-	Capitação na captação</a:t>
            </a:r>
          </a:p>
        </p:txBody>
      </p:sp>
      <p:graphicFrame>
        <p:nvGraphicFramePr>
          <p:cNvPr id="23" name="Tabela 22"/>
          <p:cNvGraphicFramePr>
            <a:graphicFrameLocks noGrp="1"/>
          </p:cNvGraphicFramePr>
          <p:nvPr/>
        </p:nvGraphicFramePr>
        <p:xfrm>
          <a:off x="2285984" y="4929198"/>
          <a:ext cx="6143668" cy="853440"/>
        </p:xfrm>
        <a:graphic>
          <a:graphicData uri="http://schemas.openxmlformats.org/drawingml/2006/table">
            <a:tbl>
              <a:tblPr/>
              <a:tblGrid>
                <a:gridCol w="1683860"/>
                <a:gridCol w="767329"/>
                <a:gridCol w="192017"/>
                <a:gridCol w="1143008"/>
                <a:gridCol w="1174739"/>
                <a:gridCol w="1182715"/>
              </a:tblGrid>
              <a:tr h="1598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PT" sz="1400" dirty="0">
                        <a:solidFill>
                          <a:srgbClr val="0000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37301" marR="3730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PT" sz="1400" dirty="0">
                        <a:solidFill>
                          <a:srgbClr val="0000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37301" marR="3730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PT" sz="1400" dirty="0">
                        <a:solidFill>
                          <a:srgbClr val="0000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37301" marR="37301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ANO 2007</a:t>
                      </a:r>
                      <a:endParaRPr lang="pt-PT" sz="1400" dirty="0">
                        <a:latin typeface="+mn-lt"/>
                        <a:ea typeface="Times New Roman"/>
                      </a:endParaRPr>
                    </a:p>
                  </a:txBody>
                  <a:tcPr marL="37301" marR="37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ANO 2008</a:t>
                      </a:r>
                      <a:endParaRPr lang="pt-PT" sz="1400" dirty="0">
                        <a:latin typeface="+mn-lt"/>
                        <a:ea typeface="Times New Roman"/>
                      </a:endParaRPr>
                    </a:p>
                  </a:txBody>
                  <a:tcPr marL="37301" marR="37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ANO 2009</a:t>
                      </a:r>
                      <a:endParaRPr lang="pt-PT" sz="1400" dirty="0">
                        <a:latin typeface="+mn-lt"/>
                        <a:ea typeface="Times New Roman"/>
                      </a:endParaRPr>
                    </a:p>
                  </a:txBody>
                  <a:tcPr marL="37301" marR="37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776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963863" algn="l"/>
                        </a:tabLst>
                      </a:pPr>
                      <a:r>
                        <a:rPr lang="pt-PT" sz="14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volume de água captada no concelho estremoz (m</a:t>
                      </a:r>
                      <a:r>
                        <a:rPr lang="pt-PT" sz="1400" baseline="300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3</a:t>
                      </a:r>
                      <a:r>
                        <a:rPr lang="pt-PT" sz="14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)</a:t>
                      </a:r>
                      <a:endParaRPr lang="pt-PT" sz="1400" dirty="0">
                        <a:latin typeface="+mn-lt"/>
                        <a:ea typeface="Times New Roman"/>
                      </a:endParaRPr>
                    </a:p>
                  </a:txBody>
                  <a:tcPr marL="37301" marR="37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1.856.510,800</a:t>
                      </a:r>
                      <a:endParaRPr lang="pt-PT" sz="1400" dirty="0">
                        <a:latin typeface="+mn-lt"/>
                        <a:ea typeface="Times New Roman"/>
                      </a:endParaRPr>
                    </a:p>
                  </a:txBody>
                  <a:tcPr marL="37301" marR="37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2.159.281,800</a:t>
                      </a:r>
                      <a:endParaRPr lang="pt-PT" sz="1400" dirty="0">
                        <a:latin typeface="+mn-lt"/>
                        <a:ea typeface="Times New Roman"/>
                      </a:endParaRPr>
                    </a:p>
                  </a:txBody>
                  <a:tcPr marL="37301" marR="37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1.921.009,800</a:t>
                      </a:r>
                      <a:endParaRPr lang="pt-PT" sz="1400" dirty="0">
                        <a:latin typeface="+mn-lt"/>
                        <a:ea typeface="Times New Roman"/>
                      </a:endParaRPr>
                    </a:p>
                  </a:txBody>
                  <a:tcPr marL="37301" marR="37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839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14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capitação (l/hab./dia)</a:t>
                      </a:r>
                      <a:endParaRPr lang="pt-PT" sz="1400" dirty="0">
                        <a:latin typeface="+mn-lt"/>
                        <a:ea typeface="Times New Roman"/>
                      </a:endParaRPr>
                    </a:p>
                  </a:txBody>
                  <a:tcPr marL="37301" marR="37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324,549</a:t>
                      </a:r>
                      <a:endParaRPr lang="pt-PT" sz="1400" dirty="0">
                        <a:latin typeface="+mn-lt"/>
                        <a:ea typeface="Times New Roman"/>
                      </a:endParaRPr>
                    </a:p>
                  </a:txBody>
                  <a:tcPr marL="37301" marR="37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377,478</a:t>
                      </a:r>
                      <a:endParaRPr lang="pt-PT" sz="1400" dirty="0">
                        <a:latin typeface="+mn-lt"/>
                        <a:ea typeface="Times New Roman"/>
                      </a:endParaRPr>
                    </a:p>
                  </a:txBody>
                  <a:tcPr marL="37301" marR="37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335,824</a:t>
                      </a:r>
                      <a:endParaRPr lang="pt-PT" sz="1400" dirty="0">
                        <a:latin typeface="+mn-lt"/>
                        <a:ea typeface="Times New Roman"/>
                      </a:endParaRPr>
                    </a:p>
                  </a:txBody>
                  <a:tcPr marL="37301" marR="37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xão recta 4"/>
          <p:cNvCxnSpPr/>
          <p:nvPr/>
        </p:nvCxnSpPr>
        <p:spPr>
          <a:xfrm rot="5400000">
            <a:off x="-1499412" y="3429000"/>
            <a:ext cx="6858000" cy="1588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71406" y="59272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dirty="0"/>
          </a:p>
        </p:txBody>
      </p:sp>
      <p:sp>
        <p:nvSpPr>
          <p:cNvPr id="9" name="CaixaDeTexto 8"/>
          <p:cNvSpPr txBox="1"/>
          <p:nvPr/>
        </p:nvSpPr>
        <p:spPr>
          <a:xfrm>
            <a:off x="2000232" y="928670"/>
            <a:ext cx="7500990" cy="630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pt-PT" sz="2600" b="1" dirty="0" smtClean="0"/>
              <a:t>Custos de energia e de cloro/m</a:t>
            </a:r>
            <a:r>
              <a:rPr lang="pt-PT" sz="2600" b="1" baseline="30000" dirty="0" smtClean="0"/>
              <a:t>3</a:t>
            </a:r>
            <a:r>
              <a:rPr lang="pt-PT" sz="2600" b="1" dirty="0" smtClean="0"/>
              <a:t> de água em 2008</a:t>
            </a:r>
            <a:r>
              <a:rPr lang="pt-PT" sz="2600" b="1" baseline="30000" dirty="0" smtClean="0"/>
              <a:t>  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-32" y="6049052"/>
            <a:ext cx="2500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 smtClean="0"/>
              <a:t>Colégio do Espírito Santo </a:t>
            </a:r>
          </a:p>
          <a:p>
            <a:pPr algn="ctr"/>
            <a:r>
              <a:rPr lang="pt-PT" sz="1400" dirty="0" smtClean="0"/>
              <a:t>2010/03/17</a:t>
            </a:r>
            <a:endParaRPr lang="pt-PT" sz="1400" dirty="0"/>
          </a:p>
        </p:txBody>
      </p:sp>
      <p:cxnSp>
        <p:nvCxnSpPr>
          <p:cNvPr id="13" name="Conexão recta 12"/>
          <p:cNvCxnSpPr/>
          <p:nvPr/>
        </p:nvCxnSpPr>
        <p:spPr>
          <a:xfrm>
            <a:off x="0" y="928670"/>
            <a:ext cx="9144000" cy="1588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4" name="Imagem 13" descr="logou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08" y="214290"/>
            <a:ext cx="1770380" cy="518160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2143108" y="285728"/>
            <a:ext cx="642942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b="1" dirty="0" smtClean="0"/>
              <a:t>Estratégia de Reabilitação do SAA ao Concelho de Estremoz</a:t>
            </a:r>
            <a:endParaRPr lang="pt-PT" sz="2000" b="1" dirty="0"/>
          </a:p>
          <a:p>
            <a:endParaRPr lang="pt-PT" dirty="0"/>
          </a:p>
        </p:txBody>
      </p:sp>
      <p:graphicFrame>
        <p:nvGraphicFramePr>
          <p:cNvPr id="15" name="Tabela 14"/>
          <p:cNvGraphicFramePr>
            <a:graphicFrameLocks noGrp="1"/>
          </p:cNvGraphicFramePr>
          <p:nvPr/>
        </p:nvGraphicFramePr>
        <p:xfrm>
          <a:off x="2181228" y="1965960"/>
          <a:ext cx="5105416" cy="1463040"/>
        </p:xfrm>
        <a:graphic>
          <a:graphicData uri="http://schemas.openxmlformats.org/drawingml/2006/table">
            <a:tbl>
              <a:tblPr/>
              <a:tblGrid>
                <a:gridCol w="3533780"/>
                <a:gridCol w="1571636"/>
              </a:tblGrid>
              <a:tr h="2000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16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Volume de água captada ano 2008 (m</a:t>
                      </a:r>
                      <a:r>
                        <a:rPr lang="pt-PT" sz="1600" baseline="30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3</a:t>
                      </a:r>
                      <a:r>
                        <a:rPr lang="pt-PT" sz="16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)</a:t>
                      </a:r>
                      <a:endParaRPr lang="pt-PT" sz="1600" dirty="0"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6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2.159.281,800</a:t>
                      </a:r>
                      <a:endParaRPr lang="pt-PT" sz="1600" dirty="0"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16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custos energéticos associado ao vol. captado(€)  </a:t>
                      </a:r>
                      <a:endParaRPr lang="pt-PT" sz="1600" dirty="0"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6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142.509,330</a:t>
                      </a:r>
                      <a:endParaRPr lang="pt-PT" sz="1600" dirty="0"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16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custos cloro associado (€)   </a:t>
                      </a:r>
                      <a:endParaRPr lang="pt-PT" sz="1600" dirty="0"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6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2.500,960</a:t>
                      </a:r>
                      <a:endParaRPr lang="pt-PT" sz="1600" dirty="0"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16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custo energia/m</a:t>
                      </a:r>
                      <a:r>
                        <a:rPr lang="pt-PT" sz="1600" b="1" baseline="30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3</a:t>
                      </a:r>
                      <a:r>
                        <a:rPr lang="pt-PT" sz="16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 de água (€/m</a:t>
                      </a:r>
                      <a:r>
                        <a:rPr lang="pt-PT" sz="1600" b="1" baseline="30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3</a:t>
                      </a:r>
                      <a:r>
                        <a:rPr lang="pt-PT" sz="16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)   </a:t>
                      </a:r>
                      <a:endParaRPr lang="pt-PT" sz="1600" dirty="0"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6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0,07</a:t>
                      </a:r>
                      <a:endParaRPr lang="pt-PT" sz="1600" dirty="0"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16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custo cloro/m</a:t>
                      </a:r>
                      <a:r>
                        <a:rPr lang="pt-PT" sz="1600" b="1" baseline="30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3</a:t>
                      </a:r>
                      <a:r>
                        <a:rPr lang="pt-PT" sz="16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 de água (€/m</a:t>
                      </a:r>
                      <a:r>
                        <a:rPr lang="pt-PT" sz="1600" b="1" baseline="30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3</a:t>
                      </a:r>
                      <a:r>
                        <a:rPr lang="pt-PT" sz="16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)   </a:t>
                      </a:r>
                      <a:endParaRPr lang="pt-PT" sz="1600" dirty="0"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6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0,0012</a:t>
                      </a:r>
                      <a:endParaRPr lang="pt-PT" sz="1600" dirty="0"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1747" name="Object 3"/>
          <p:cNvGraphicFramePr>
            <a:graphicFrameLocks noChangeAspect="1"/>
          </p:cNvGraphicFramePr>
          <p:nvPr/>
        </p:nvGraphicFramePr>
        <p:xfrm>
          <a:off x="2120900" y="3863980"/>
          <a:ext cx="7023100" cy="279400"/>
        </p:xfrm>
        <a:graphic>
          <a:graphicData uri="http://schemas.openxmlformats.org/presentationml/2006/ole">
            <p:oleObj spid="_x0000_s31747" name="Equação" r:id="rId4" imgW="7022880" imgH="2793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xão recta 4"/>
          <p:cNvCxnSpPr/>
          <p:nvPr/>
        </p:nvCxnSpPr>
        <p:spPr>
          <a:xfrm rot="5400000">
            <a:off x="-1499412" y="3429000"/>
            <a:ext cx="6858000" cy="1588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71406" y="59272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-32" y="6049052"/>
            <a:ext cx="2500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 smtClean="0"/>
              <a:t>Colégio do Espírito Santo </a:t>
            </a:r>
          </a:p>
          <a:p>
            <a:pPr algn="ctr"/>
            <a:r>
              <a:rPr lang="pt-PT" sz="1400" dirty="0" smtClean="0"/>
              <a:t>2010/03/17</a:t>
            </a:r>
            <a:endParaRPr lang="pt-PT" sz="1400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2000232" y="6000768"/>
            <a:ext cx="7000924" cy="630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just">
              <a:lnSpc>
                <a:spcPct val="150000"/>
              </a:lnSpc>
            </a:pPr>
            <a:r>
              <a:rPr lang="pt-PT" sz="2600" dirty="0" smtClean="0"/>
              <a:t>	</a:t>
            </a:r>
            <a:endParaRPr lang="pt-PT" sz="2600" dirty="0"/>
          </a:p>
        </p:txBody>
      </p:sp>
      <p:cxnSp>
        <p:nvCxnSpPr>
          <p:cNvPr id="13" name="Conexão recta 12"/>
          <p:cNvCxnSpPr/>
          <p:nvPr/>
        </p:nvCxnSpPr>
        <p:spPr>
          <a:xfrm>
            <a:off x="0" y="928670"/>
            <a:ext cx="9144000" cy="1588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4" name="Imagem 13" descr="logou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08" y="214290"/>
            <a:ext cx="1770380" cy="518160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2143108" y="285728"/>
            <a:ext cx="642942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b="1" dirty="0" smtClean="0"/>
              <a:t>Estratégia de Reabilitação do SAA ao Concelho de Estremoz</a:t>
            </a:r>
            <a:endParaRPr lang="pt-PT" sz="2000" b="1" dirty="0"/>
          </a:p>
          <a:p>
            <a:endParaRPr lang="pt-PT" dirty="0"/>
          </a:p>
        </p:txBody>
      </p:sp>
      <p:sp>
        <p:nvSpPr>
          <p:cNvPr id="18" name="Rectângulo 17"/>
          <p:cNvSpPr/>
          <p:nvPr/>
        </p:nvSpPr>
        <p:spPr>
          <a:xfrm>
            <a:off x="1928794" y="1252823"/>
            <a:ext cx="56198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400" b="1" dirty="0" smtClean="0"/>
              <a:t>Envelhecimento Natural dos Componentes</a:t>
            </a:r>
            <a:endParaRPr lang="pt-PT" sz="2400" b="1" dirty="0"/>
          </a:p>
        </p:txBody>
      </p:sp>
      <p:sp>
        <p:nvSpPr>
          <p:cNvPr id="19" name="Rectângulo 18"/>
          <p:cNvSpPr/>
          <p:nvPr/>
        </p:nvSpPr>
        <p:spPr>
          <a:xfrm>
            <a:off x="1928810" y="2038641"/>
            <a:ext cx="67151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400" dirty="0" smtClean="0"/>
              <a:t>O envelhecimento é inevitável, podendo dever-se a:</a:t>
            </a:r>
            <a:endParaRPr lang="pt-PT" sz="2400" dirty="0"/>
          </a:p>
        </p:txBody>
      </p:sp>
      <p:sp>
        <p:nvSpPr>
          <p:cNvPr id="20" name="Rectângulo 19"/>
          <p:cNvSpPr/>
          <p:nvPr/>
        </p:nvSpPr>
        <p:spPr>
          <a:xfrm>
            <a:off x="1928794" y="2571682"/>
            <a:ext cx="6715156" cy="114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indent="-382588" algn="just" defTabSz="531813">
              <a:lnSpc>
                <a:spcPct val="150000"/>
              </a:lnSpc>
              <a:buFont typeface="Wingdings" pitchFamily="2" charset="2"/>
              <a:buChar char="ü"/>
            </a:pPr>
            <a:r>
              <a:rPr lang="pt-PT" sz="2400" dirty="0" smtClean="0"/>
              <a:t>Desgaste ou incrustação dos elementos constituintes dos componentes;	</a:t>
            </a:r>
            <a:endParaRPr lang="pt-PT" sz="2400" dirty="0"/>
          </a:p>
        </p:txBody>
      </p:sp>
      <p:sp>
        <p:nvSpPr>
          <p:cNvPr id="21" name="Rectângulo 20"/>
          <p:cNvSpPr/>
          <p:nvPr/>
        </p:nvSpPr>
        <p:spPr>
          <a:xfrm>
            <a:off x="1928794" y="3714690"/>
            <a:ext cx="6715156" cy="114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indent="-382588" algn="just" defTabSz="531813">
              <a:lnSpc>
                <a:spcPct val="150000"/>
              </a:lnSpc>
              <a:buFont typeface="Wingdings" pitchFamily="2" charset="2"/>
              <a:buChar char="ü"/>
            </a:pPr>
            <a:r>
              <a:rPr lang="pt-PT" sz="2400" dirty="0" smtClean="0"/>
              <a:t>Degradação natural dos materiais constituintes dos componentes;	</a:t>
            </a:r>
            <a:endParaRPr lang="pt-PT" sz="2400" dirty="0"/>
          </a:p>
        </p:txBody>
      </p:sp>
      <p:sp>
        <p:nvSpPr>
          <p:cNvPr id="22" name="Rectângulo 21"/>
          <p:cNvSpPr/>
          <p:nvPr/>
        </p:nvSpPr>
        <p:spPr>
          <a:xfrm>
            <a:off x="1928794" y="5039037"/>
            <a:ext cx="67151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indent="-382588" algn="just" defTabSz="531813">
              <a:buFont typeface="Wingdings" pitchFamily="2" charset="2"/>
              <a:buChar char="ü"/>
            </a:pPr>
            <a:r>
              <a:rPr lang="pt-PT" sz="2400" dirty="0" smtClean="0"/>
              <a:t>Desactualização tecnológica;</a:t>
            </a:r>
            <a:endParaRPr lang="pt-PT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xão recta 4"/>
          <p:cNvCxnSpPr/>
          <p:nvPr/>
        </p:nvCxnSpPr>
        <p:spPr>
          <a:xfrm rot="5400000">
            <a:off x="-1499412" y="3429000"/>
            <a:ext cx="6858000" cy="1588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71406" y="59272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-32" y="6049052"/>
            <a:ext cx="2500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 smtClean="0"/>
              <a:t>Colégio do Espírito Santo </a:t>
            </a:r>
          </a:p>
          <a:p>
            <a:pPr algn="ctr"/>
            <a:r>
              <a:rPr lang="pt-PT" sz="1400" dirty="0" smtClean="0"/>
              <a:t>2010/03/17</a:t>
            </a:r>
            <a:endParaRPr lang="pt-PT" sz="1400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2000232" y="6000768"/>
            <a:ext cx="7000924" cy="630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just">
              <a:lnSpc>
                <a:spcPct val="150000"/>
              </a:lnSpc>
            </a:pPr>
            <a:r>
              <a:rPr lang="pt-PT" sz="2600" dirty="0" smtClean="0"/>
              <a:t>	</a:t>
            </a:r>
            <a:endParaRPr lang="pt-PT" sz="2600" dirty="0"/>
          </a:p>
        </p:txBody>
      </p:sp>
      <p:cxnSp>
        <p:nvCxnSpPr>
          <p:cNvPr id="13" name="Conexão recta 12"/>
          <p:cNvCxnSpPr/>
          <p:nvPr/>
        </p:nvCxnSpPr>
        <p:spPr>
          <a:xfrm>
            <a:off x="0" y="928670"/>
            <a:ext cx="9144000" cy="1588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4" name="Imagem 13" descr="logou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08" y="214290"/>
            <a:ext cx="1770380" cy="518160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2143108" y="285728"/>
            <a:ext cx="642942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b="1" dirty="0" smtClean="0"/>
              <a:t>Estratégia de Reabilitação do SAA ao Concelho de Estremoz</a:t>
            </a:r>
            <a:endParaRPr lang="pt-PT" sz="2000" b="1" dirty="0"/>
          </a:p>
          <a:p>
            <a:endParaRPr lang="pt-PT" dirty="0"/>
          </a:p>
        </p:txBody>
      </p:sp>
      <p:sp>
        <p:nvSpPr>
          <p:cNvPr id="18" name="Rectângulo 17"/>
          <p:cNvSpPr/>
          <p:nvPr/>
        </p:nvSpPr>
        <p:spPr>
          <a:xfrm>
            <a:off x="1928794" y="1000108"/>
            <a:ext cx="65244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400" b="1" dirty="0" smtClean="0"/>
              <a:t>Envelhecimento Natural dos Componentes (cont.)</a:t>
            </a:r>
            <a:endParaRPr lang="pt-PT" sz="2400" b="1" dirty="0"/>
          </a:p>
        </p:txBody>
      </p:sp>
      <p:pic>
        <p:nvPicPr>
          <p:cNvPr id="33794" name="Picture 2" descr="SBC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47929" y="1603376"/>
            <a:ext cx="2624137" cy="196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3" descr="SBC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34077" y="1571612"/>
            <a:ext cx="2624137" cy="196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CaixaDeTexto 22"/>
          <p:cNvSpPr txBox="1"/>
          <p:nvPr/>
        </p:nvSpPr>
        <p:spPr>
          <a:xfrm>
            <a:off x="2071670" y="3643314"/>
            <a:ext cx="707233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300" dirty="0" smtClean="0"/>
              <a:t>Desgaste de anel de borracha em uniões simplex de fibrocimento na conduta de São Bento do Cortiço</a:t>
            </a:r>
            <a:endParaRPr lang="pt-PT" sz="1300" dirty="0"/>
          </a:p>
        </p:txBody>
      </p:sp>
      <p:pic>
        <p:nvPicPr>
          <p:cNvPr id="33796" name="Picture 4" descr="gloria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14590" y="4071942"/>
            <a:ext cx="2514600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5" descr="gloria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29300" y="4010043"/>
            <a:ext cx="2514600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CaixaDeTexto 23"/>
          <p:cNvSpPr txBox="1"/>
          <p:nvPr/>
        </p:nvSpPr>
        <p:spPr>
          <a:xfrm>
            <a:off x="3214710" y="5994132"/>
            <a:ext cx="707233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300" dirty="0" smtClean="0"/>
              <a:t>Exemplos de incrustação numa conduta em PVC na Glória</a:t>
            </a:r>
            <a:endParaRPr lang="pt-PT" sz="1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xão recta 4"/>
          <p:cNvCxnSpPr/>
          <p:nvPr/>
        </p:nvCxnSpPr>
        <p:spPr>
          <a:xfrm rot="5400000">
            <a:off x="-1499412" y="3429000"/>
            <a:ext cx="6858000" cy="1588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71406" y="59272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-32" y="6049052"/>
            <a:ext cx="2500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 smtClean="0"/>
              <a:t>Colégio do Espírito Santo </a:t>
            </a:r>
          </a:p>
          <a:p>
            <a:pPr algn="ctr"/>
            <a:r>
              <a:rPr lang="pt-PT" sz="1400" dirty="0" smtClean="0"/>
              <a:t>2010/03/17</a:t>
            </a:r>
            <a:endParaRPr lang="pt-PT" sz="1400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2000232" y="6000768"/>
            <a:ext cx="7000924" cy="630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just">
              <a:lnSpc>
                <a:spcPct val="150000"/>
              </a:lnSpc>
            </a:pPr>
            <a:r>
              <a:rPr lang="pt-PT" sz="2600" dirty="0" smtClean="0"/>
              <a:t>	</a:t>
            </a:r>
            <a:endParaRPr lang="pt-PT" sz="2600" dirty="0"/>
          </a:p>
        </p:txBody>
      </p:sp>
      <p:cxnSp>
        <p:nvCxnSpPr>
          <p:cNvPr id="13" name="Conexão recta 12"/>
          <p:cNvCxnSpPr/>
          <p:nvPr/>
        </p:nvCxnSpPr>
        <p:spPr>
          <a:xfrm>
            <a:off x="0" y="928670"/>
            <a:ext cx="9144000" cy="1588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4" name="Imagem 13" descr="logou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08" y="214290"/>
            <a:ext cx="1770380" cy="518160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2143108" y="285728"/>
            <a:ext cx="642942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b="1" dirty="0" smtClean="0"/>
              <a:t>Estratégia de Reabilitação do SAA ao Concelho de Estremoz</a:t>
            </a:r>
            <a:endParaRPr lang="pt-PT" sz="2000" b="1" dirty="0"/>
          </a:p>
          <a:p>
            <a:endParaRPr lang="pt-PT" dirty="0"/>
          </a:p>
        </p:txBody>
      </p:sp>
      <p:sp>
        <p:nvSpPr>
          <p:cNvPr id="18" name="Rectângulo 17"/>
          <p:cNvSpPr/>
          <p:nvPr/>
        </p:nvSpPr>
        <p:spPr>
          <a:xfrm>
            <a:off x="1928794" y="1109947"/>
            <a:ext cx="45893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400" b="1" dirty="0" smtClean="0"/>
              <a:t>Degradação natural de acessórios </a:t>
            </a:r>
            <a:endParaRPr lang="pt-PT" sz="2400" b="1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2928958" y="4279620"/>
            <a:ext cx="500062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300" dirty="0" smtClean="0"/>
              <a:t>Válvulas degradadas por efeito de corrosão – Interior da Cidade</a:t>
            </a:r>
            <a:endParaRPr lang="pt-PT" sz="1300" dirty="0"/>
          </a:p>
        </p:txBody>
      </p:sp>
      <p:pic>
        <p:nvPicPr>
          <p:cNvPr id="34818" name="Picture 2" descr="Subst Valvulas Rossio c Av 25 Abril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0440" y="1984379"/>
            <a:ext cx="269875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3" descr="Subst Valvulas Rossio c Av 25 Abril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26113" y="1989141"/>
            <a:ext cx="2689225" cy="201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xão recta 4"/>
          <p:cNvCxnSpPr/>
          <p:nvPr/>
        </p:nvCxnSpPr>
        <p:spPr>
          <a:xfrm rot="5400000">
            <a:off x="-1499412" y="3429000"/>
            <a:ext cx="6858000" cy="1588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71406" y="59272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dirty="0"/>
          </a:p>
        </p:txBody>
      </p:sp>
      <p:sp>
        <p:nvSpPr>
          <p:cNvPr id="9" name="CaixaDeTexto 8"/>
          <p:cNvSpPr txBox="1"/>
          <p:nvPr/>
        </p:nvSpPr>
        <p:spPr>
          <a:xfrm>
            <a:off x="2357422" y="1214422"/>
            <a:ext cx="61436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000" b="1" dirty="0" smtClean="0"/>
              <a:t>ESTRUTURA  DA APRESENTAÇÃO</a:t>
            </a:r>
            <a:endParaRPr lang="pt-PT" sz="3000" b="1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-32" y="6049052"/>
            <a:ext cx="2500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 smtClean="0"/>
              <a:t>Colégio do Espírito Santo </a:t>
            </a:r>
          </a:p>
          <a:p>
            <a:pPr algn="ctr"/>
            <a:r>
              <a:rPr lang="pt-PT" sz="1400" dirty="0" smtClean="0"/>
              <a:t>2010/03/17</a:t>
            </a:r>
            <a:endParaRPr lang="pt-PT" sz="1400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1928794" y="1928802"/>
            <a:ext cx="70009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1813" indent="-531813" algn="just">
              <a:lnSpc>
                <a:spcPct val="150000"/>
              </a:lnSpc>
            </a:pPr>
            <a:r>
              <a:rPr lang="pt-PT" sz="2800" dirty="0" smtClean="0"/>
              <a:t> 1-	Objectivos;</a:t>
            </a:r>
            <a:endParaRPr lang="pt-PT" sz="2800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2000232" y="2607496"/>
            <a:ext cx="70009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1813" indent="-531813" algn="just">
              <a:lnSpc>
                <a:spcPct val="150000"/>
              </a:lnSpc>
            </a:pPr>
            <a:r>
              <a:rPr lang="pt-PT" sz="2800" dirty="0" smtClean="0"/>
              <a:t>2 -	Descrição do Sistema de Abastecimento de Água (SAA) ao concelho de Estremoz </a:t>
            </a:r>
            <a:endParaRPr lang="pt-PT" sz="2800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2000232" y="4047658"/>
            <a:ext cx="70009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1813" indent="-439738" algn="just">
              <a:lnSpc>
                <a:spcPct val="150000"/>
              </a:lnSpc>
            </a:pPr>
            <a:r>
              <a:rPr lang="pt-PT" sz="2800" dirty="0" smtClean="0"/>
              <a:t>3-	Análise e Diagnóstico do SAA;</a:t>
            </a:r>
            <a:endParaRPr lang="pt-PT" sz="2800" dirty="0"/>
          </a:p>
        </p:txBody>
      </p:sp>
      <p:cxnSp>
        <p:nvCxnSpPr>
          <p:cNvPr id="15" name="Conexão recta 14"/>
          <p:cNvCxnSpPr/>
          <p:nvPr/>
        </p:nvCxnSpPr>
        <p:spPr>
          <a:xfrm>
            <a:off x="0" y="928670"/>
            <a:ext cx="9144000" cy="1588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Imagem 16" descr="logou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08" y="214290"/>
            <a:ext cx="1770380" cy="518160"/>
          </a:xfrm>
          <a:prstGeom prst="rect">
            <a:avLst/>
          </a:prstGeom>
        </p:spPr>
      </p:pic>
      <p:sp>
        <p:nvSpPr>
          <p:cNvPr id="18" name="CaixaDeTexto 17"/>
          <p:cNvSpPr txBox="1"/>
          <p:nvPr/>
        </p:nvSpPr>
        <p:spPr>
          <a:xfrm>
            <a:off x="2143108" y="285728"/>
            <a:ext cx="642942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b="1" dirty="0" smtClean="0"/>
              <a:t>Estratégia de Reabilitação do SAA ao Concelho de Estremoz</a:t>
            </a:r>
            <a:endParaRPr lang="pt-PT" sz="2000" b="1" dirty="0"/>
          </a:p>
          <a:p>
            <a:endParaRPr lang="pt-PT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2000232" y="4786322"/>
            <a:ext cx="70009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1813" indent="-450850" algn="just">
              <a:lnSpc>
                <a:spcPct val="150000"/>
              </a:lnSpc>
            </a:pPr>
            <a:r>
              <a:rPr lang="pt-PT" sz="2800" dirty="0" smtClean="0"/>
              <a:t>4 -	Metodologia de Intervenção para Reabilitação do SAA;</a:t>
            </a:r>
            <a:endParaRPr lang="pt-PT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xão recta 4"/>
          <p:cNvCxnSpPr/>
          <p:nvPr/>
        </p:nvCxnSpPr>
        <p:spPr>
          <a:xfrm rot="5400000">
            <a:off x="-1499412" y="3429000"/>
            <a:ext cx="6858000" cy="1588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71406" y="59272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dirty="0"/>
          </a:p>
        </p:txBody>
      </p:sp>
      <p:sp>
        <p:nvSpPr>
          <p:cNvPr id="9" name="CaixaDeTexto 8"/>
          <p:cNvSpPr txBox="1"/>
          <p:nvPr/>
        </p:nvSpPr>
        <p:spPr>
          <a:xfrm>
            <a:off x="2000232" y="1000108"/>
            <a:ext cx="69294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1813" indent="-531813" algn="just">
              <a:tabLst>
                <a:tab pos="450850" algn="l"/>
                <a:tab pos="531813" algn="l"/>
              </a:tabLst>
            </a:pPr>
            <a:r>
              <a:rPr lang="pt-PT" sz="2800" b="1" dirty="0" smtClean="0">
                <a:solidFill>
                  <a:srgbClr val="C00000"/>
                </a:solidFill>
              </a:rPr>
              <a:t>4-	</a:t>
            </a:r>
            <a:r>
              <a:rPr lang="pt-PT" sz="2800" dirty="0" smtClean="0"/>
              <a:t>	</a:t>
            </a:r>
            <a:r>
              <a:rPr lang="pt-PT" sz="2800" b="1" dirty="0" smtClean="0">
                <a:solidFill>
                  <a:srgbClr val="C00000"/>
                </a:solidFill>
              </a:rPr>
              <a:t>METODOLOGIA DE INTERVENÇÃO PARA REABILITAÇÃO DO SISTEMA</a:t>
            </a:r>
            <a:endParaRPr lang="pt-PT" sz="2800" b="1" dirty="0">
              <a:solidFill>
                <a:srgbClr val="C00000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-32" y="6049052"/>
            <a:ext cx="2500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 smtClean="0"/>
              <a:t>Colégio do Espírito Santo </a:t>
            </a:r>
          </a:p>
          <a:p>
            <a:pPr algn="ctr"/>
            <a:r>
              <a:rPr lang="pt-PT" sz="1400" dirty="0" smtClean="0"/>
              <a:t>2010/03/17</a:t>
            </a:r>
            <a:endParaRPr lang="pt-PT" sz="1400" dirty="0"/>
          </a:p>
        </p:txBody>
      </p:sp>
      <p:cxnSp>
        <p:nvCxnSpPr>
          <p:cNvPr id="11" name="Conexão recta 10"/>
          <p:cNvCxnSpPr/>
          <p:nvPr/>
        </p:nvCxnSpPr>
        <p:spPr>
          <a:xfrm>
            <a:off x="0" y="928670"/>
            <a:ext cx="9144000" cy="1588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3" name="Imagem 12" descr="logou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08" y="214290"/>
            <a:ext cx="1770380" cy="518160"/>
          </a:xfrm>
          <a:prstGeom prst="rect">
            <a:avLst/>
          </a:prstGeom>
        </p:spPr>
      </p:pic>
      <p:sp>
        <p:nvSpPr>
          <p:cNvPr id="14" name="CaixaDeTexto 13"/>
          <p:cNvSpPr txBox="1"/>
          <p:nvPr/>
        </p:nvSpPr>
        <p:spPr>
          <a:xfrm>
            <a:off x="2143108" y="285728"/>
            <a:ext cx="642942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b="1" dirty="0" smtClean="0"/>
              <a:t>Estratégia de Reabilitação do SAA ao Concelho de Estremoz</a:t>
            </a:r>
            <a:endParaRPr lang="pt-PT" sz="2000" b="1" dirty="0"/>
          </a:p>
          <a:p>
            <a:endParaRPr lang="pt-PT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2143116"/>
            <a:ext cx="4560635" cy="347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CaixaDeTexto 14"/>
          <p:cNvSpPr txBox="1"/>
          <p:nvPr/>
        </p:nvSpPr>
        <p:spPr>
          <a:xfrm>
            <a:off x="3357554" y="5715016"/>
            <a:ext cx="5286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 smtClean="0"/>
              <a:t>Relação entre objectivos e metas</a:t>
            </a:r>
            <a:endParaRPr lang="pt-PT" sz="2400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3857620" y="6143644"/>
            <a:ext cx="5286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(adaptado de ISO 24512:2007)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xão recta 4"/>
          <p:cNvCxnSpPr/>
          <p:nvPr/>
        </p:nvCxnSpPr>
        <p:spPr>
          <a:xfrm rot="5400000">
            <a:off x="-1499412" y="3429000"/>
            <a:ext cx="6858000" cy="1588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71406" y="59272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dirty="0"/>
          </a:p>
        </p:txBody>
      </p:sp>
      <p:sp>
        <p:nvSpPr>
          <p:cNvPr id="9" name="CaixaDeTexto 8"/>
          <p:cNvSpPr txBox="1"/>
          <p:nvPr/>
        </p:nvSpPr>
        <p:spPr>
          <a:xfrm>
            <a:off x="2000232" y="1000108"/>
            <a:ext cx="692948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7550" indent="-717550" algn="just" defTabSz="717550">
              <a:tabLst>
                <a:tab pos="717550" algn="l"/>
                <a:tab pos="1435100" algn="l"/>
              </a:tabLst>
            </a:pPr>
            <a:r>
              <a:rPr lang="pt-PT" sz="2600" b="1" dirty="0" smtClean="0"/>
              <a:t>4.1-	Planeamento Estratégico</a:t>
            </a:r>
            <a:endParaRPr lang="pt-PT" sz="2600" b="1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-32" y="6049052"/>
            <a:ext cx="2500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 smtClean="0"/>
              <a:t>Colégio do Espírito Santo </a:t>
            </a:r>
          </a:p>
          <a:p>
            <a:pPr algn="ctr"/>
            <a:r>
              <a:rPr lang="pt-PT" sz="1400" dirty="0" smtClean="0"/>
              <a:t>2010/03/17</a:t>
            </a:r>
            <a:endParaRPr lang="pt-PT" sz="1400" dirty="0"/>
          </a:p>
        </p:txBody>
      </p:sp>
      <p:cxnSp>
        <p:nvCxnSpPr>
          <p:cNvPr id="11" name="Conexão recta 10"/>
          <p:cNvCxnSpPr/>
          <p:nvPr/>
        </p:nvCxnSpPr>
        <p:spPr>
          <a:xfrm>
            <a:off x="0" y="928670"/>
            <a:ext cx="9144000" cy="1588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3" name="Imagem 12" descr="logou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08" y="214290"/>
            <a:ext cx="1770380" cy="518160"/>
          </a:xfrm>
          <a:prstGeom prst="rect">
            <a:avLst/>
          </a:prstGeom>
        </p:spPr>
      </p:pic>
      <p:sp>
        <p:nvSpPr>
          <p:cNvPr id="14" name="CaixaDeTexto 13"/>
          <p:cNvSpPr txBox="1"/>
          <p:nvPr/>
        </p:nvSpPr>
        <p:spPr>
          <a:xfrm>
            <a:off x="2143108" y="285728"/>
            <a:ext cx="642942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b="1" dirty="0" smtClean="0"/>
              <a:t>Estratégia de Reabilitação do SAA ao Concelho de Estremoz</a:t>
            </a:r>
            <a:endParaRPr lang="pt-PT" sz="2000" b="1" dirty="0"/>
          </a:p>
          <a:p>
            <a:endParaRPr lang="pt-PT" dirty="0"/>
          </a:p>
        </p:txBody>
      </p:sp>
      <p:sp>
        <p:nvSpPr>
          <p:cNvPr id="15" name="Rectângulo 14"/>
          <p:cNvSpPr/>
          <p:nvPr/>
        </p:nvSpPr>
        <p:spPr>
          <a:xfrm>
            <a:off x="2000232" y="1500174"/>
            <a:ext cx="6929486" cy="3631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600" dirty="0" smtClean="0"/>
              <a:t>Determina os objectivos estratégicos a implementar pela Câmara Municipal Estremoz, enquanto entidade gestora do SAA ao concelho de Estremoz, de modo a gerir com sustentabilidade um conjunto de infra-estruturas que são da sua responsabilidade.</a:t>
            </a:r>
            <a:endParaRPr lang="pt-PT" sz="2600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2071670" y="5214950"/>
            <a:ext cx="67866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sz="2400" dirty="0" smtClean="0"/>
              <a:t>Tem um horizonte temporal de longo prazo, no caso em análise, considerou-se 25 anos.</a:t>
            </a:r>
            <a:endParaRPr lang="pt-PT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xão recta 4"/>
          <p:cNvCxnSpPr/>
          <p:nvPr/>
        </p:nvCxnSpPr>
        <p:spPr>
          <a:xfrm rot="5400000">
            <a:off x="-1499412" y="3429000"/>
            <a:ext cx="6858000" cy="1588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71406" y="59272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dirty="0"/>
          </a:p>
        </p:txBody>
      </p:sp>
      <p:sp>
        <p:nvSpPr>
          <p:cNvPr id="9" name="CaixaDeTexto 8"/>
          <p:cNvSpPr txBox="1"/>
          <p:nvPr/>
        </p:nvSpPr>
        <p:spPr>
          <a:xfrm>
            <a:off x="2000232" y="1000108"/>
            <a:ext cx="6929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7550" indent="-717550" algn="just" defTabSz="717550">
              <a:tabLst>
                <a:tab pos="717550" algn="l"/>
                <a:tab pos="1435100" algn="l"/>
              </a:tabLst>
            </a:pPr>
            <a:r>
              <a:rPr lang="pt-PT" sz="2400" b="1" dirty="0" smtClean="0"/>
              <a:t>Medidas de desempenho Estratégicas</a:t>
            </a:r>
            <a:endParaRPr lang="pt-PT" sz="2400" b="1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-32" y="6049052"/>
            <a:ext cx="2500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 smtClean="0"/>
              <a:t>Colégio do Espírito Santo </a:t>
            </a:r>
          </a:p>
          <a:p>
            <a:pPr algn="ctr"/>
            <a:r>
              <a:rPr lang="pt-PT" sz="1400" dirty="0" smtClean="0"/>
              <a:t>2010/03/17</a:t>
            </a:r>
            <a:endParaRPr lang="pt-PT" sz="1400" dirty="0"/>
          </a:p>
        </p:txBody>
      </p:sp>
      <p:cxnSp>
        <p:nvCxnSpPr>
          <p:cNvPr id="11" name="Conexão recta 10"/>
          <p:cNvCxnSpPr/>
          <p:nvPr/>
        </p:nvCxnSpPr>
        <p:spPr>
          <a:xfrm>
            <a:off x="0" y="928670"/>
            <a:ext cx="9144000" cy="1588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3" name="Imagem 12" descr="logou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08" y="214290"/>
            <a:ext cx="1770380" cy="518160"/>
          </a:xfrm>
          <a:prstGeom prst="rect">
            <a:avLst/>
          </a:prstGeom>
        </p:spPr>
      </p:pic>
      <p:sp>
        <p:nvSpPr>
          <p:cNvPr id="14" name="CaixaDeTexto 13"/>
          <p:cNvSpPr txBox="1"/>
          <p:nvPr/>
        </p:nvSpPr>
        <p:spPr>
          <a:xfrm>
            <a:off x="2143108" y="285728"/>
            <a:ext cx="642942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b="1" dirty="0" smtClean="0"/>
              <a:t>Estratégia de Reabilitação do SAA ao Concelho de Estremoz</a:t>
            </a:r>
            <a:endParaRPr lang="pt-PT" sz="2000" b="1" dirty="0"/>
          </a:p>
          <a:p>
            <a:endParaRPr lang="pt-PT" dirty="0"/>
          </a:p>
        </p:txBody>
      </p:sp>
      <p:graphicFrame>
        <p:nvGraphicFramePr>
          <p:cNvPr id="10" name="Tabela 9"/>
          <p:cNvGraphicFramePr>
            <a:graphicFrameLocks noGrp="1"/>
          </p:cNvGraphicFramePr>
          <p:nvPr/>
        </p:nvGraphicFramePr>
        <p:xfrm>
          <a:off x="2000232" y="1579578"/>
          <a:ext cx="7000924" cy="3169920"/>
        </p:xfrm>
        <a:graphic>
          <a:graphicData uri="http://schemas.openxmlformats.org/drawingml/2006/table">
            <a:tbl>
              <a:tblPr/>
              <a:tblGrid>
                <a:gridCol w="1285884"/>
                <a:gridCol w="2612374"/>
                <a:gridCol w="3102666"/>
              </a:tblGrid>
              <a:tr h="1625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300" b="1" dirty="0">
                          <a:latin typeface="+mn-lt"/>
                          <a:ea typeface="Times New Roman"/>
                        </a:rPr>
                        <a:t>Objectivos Estratégicos</a:t>
                      </a:r>
                      <a:endParaRPr lang="pt-PT" sz="1300" dirty="0">
                        <a:latin typeface="+mn-lt"/>
                        <a:ea typeface="Times New Roman"/>
                      </a:endParaRPr>
                    </a:p>
                  </a:txBody>
                  <a:tcPr marL="33251" marR="3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300" b="1">
                          <a:latin typeface="+mn-lt"/>
                          <a:ea typeface="Times New Roman"/>
                        </a:rPr>
                        <a:t>Critérios de Avaliação</a:t>
                      </a:r>
                      <a:endParaRPr lang="pt-PT" sz="1300">
                        <a:latin typeface="+mn-lt"/>
                        <a:ea typeface="Times New Roman"/>
                      </a:endParaRPr>
                    </a:p>
                  </a:txBody>
                  <a:tcPr marL="33251" marR="332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300" b="1">
                          <a:latin typeface="+mn-lt"/>
                          <a:ea typeface="Times New Roman"/>
                        </a:rPr>
                        <a:t>Medida de Desempenho</a:t>
                      </a:r>
                      <a:endParaRPr lang="pt-PT" sz="1300">
                        <a:latin typeface="+mn-lt"/>
                        <a:ea typeface="Times New Roman"/>
                      </a:endParaRPr>
                    </a:p>
                  </a:txBody>
                  <a:tcPr marL="33251" marR="332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</a:tr>
              <a:tr h="97536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1300">
                          <a:latin typeface="+mn-lt"/>
                          <a:ea typeface="Times New Roman"/>
                        </a:rPr>
                        <a:t>Protecção da Saúde Pública</a:t>
                      </a:r>
                    </a:p>
                  </a:txBody>
                  <a:tcPr marL="33251" marR="3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indent="-45720" algn="just">
                        <a:spcAft>
                          <a:spcPts val="0"/>
                        </a:spcAft>
                      </a:pPr>
                      <a:r>
                        <a:rPr lang="pt-PT" sz="1300">
                          <a:latin typeface="+mn-lt"/>
                          <a:ea typeface="Times New Roman"/>
                        </a:rPr>
                        <a:t>-Adequação da quantidade de água</a:t>
                      </a:r>
                    </a:p>
                    <a:p>
                      <a:pPr marL="45720" indent="-45720" algn="just">
                        <a:spcAft>
                          <a:spcPts val="0"/>
                        </a:spcAft>
                      </a:pPr>
                      <a:r>
                        <a:rPr lang="pt-PT" sz="1300">
                          <a:latin typeface="+mn-lt"/>
                          <a:ea typeface="Times New Roman"/>
                        </a:rPr>
                        <a:t>-adequação da qualidade da água</a:t>
                      </a:r>
                      <a:r>
                        <a:rPr lang="pt-PT" sz="1300" b="1"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pt-PT" sz="1300">
                          <a:latin typeface="+mn-lt"/>
                          <a:ea typeface="Times New Roman"/>
                        </a:rPr>
                        <a:t>ao consumo humano, para assegurar que a saúde dos consumidores não será afectada por substâncias ou microrganismos eventualmente presentes na água que consomem;</a:t>
                      </a:r>
                    </a:p>
                  </a:txBody>
                  <a:tcPr marL="33251" marR="3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indent="-45720" algn="just">
                        <a:spcAft>
                          <a:spcPts val="0"/>
                        </a:spcAft>
                      </a:pPr>
                      <a:r>
                        <a:rPr lang="pt-PT" sz="1300">
                          <a:latin typeface="+mn-lt"/>
                          <a:ea typeface="Times New Roman"/>
                        </a:rPr>
                        <a:t>-</a:t>
                      </a:r>
                      <a:r>
                        <a:rPr lang="pt-PT" sz="13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Número de pontos de entrega onde as pressões na hora de maior consumo são iguais ou superiores ao chamado nível requerido (excepto para o consumo excepcional) / número de ramais x 100</a:t>
                      </a:r>
                      <a:r>
                        <a:rPr lang="pt-PT" sz="1300">
                          <a:latin typeface="+mn-lt"/>
                          <a:ea typeface="Times New Roman"/>
                        </a:rPr>
                        <a:t>;</a:t>
                      </a:r>
                    </a:p>
                    <a:p>
                      <a:pPr marL="45720" indent="-45720" algn="just">
                        <a:spcAft>
                          <a:spcPts val="0"/>
                        </a:spcAft>
                      </a:pPr>
                      <a:r>
                        <a:rPr lang="pt-PT" sz="1300">
                          <a:latin typeface="+mn-lt"/>
                          <a:ea typeface="Times New Roman"/>
                        </a:rPr>
                        <a:t>-percentagem do resultado das análises que cumpre os valores paramétricos regulamentares (100%)</a:t>
                      </a:r>
                    </a:p>
                  </a:txBody>
                  <a:tcPr marL="33251" marR="3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1300">
                          <a:latin typeface="+mn-lt"/>
                          <a:ea typeface="Times New Roman"/>
                        </a:rPr>
                        <a:t>Fornecimento do serviço em condições normais e de emergência</a:t>
                      </a:r>
                    </a:p>
                  </a:txBody>
                  <a:tcPr marL="33251" marR="3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indent="-45720" algn="just">
                        <a:spcAft>
                          <a:spcPts val="0"/>
                        </a:spcAft>
                      </a:pPr>
                      <a:r>
                        <a:rPr lang="pt-PT" sz="1300">
                          <a:latin typeface="+mn-lt"/>
                          <a:ea typeface="Times New Roman"/>
                        </a:rPr>
                        <a:t>-Avaliação do cumprimento dos requisitos de pressão;</a:t>
                      </a:r>
                    </a:p>
                  </a:txBody>
                  <a:tcPr marL="33251" marR="3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indent="-45720" algn="just">
                        <a:spcAft>
                          <a:spcPts val="0"/>
                        </a:spcAft>
                      </a:pPr>
                      <a:r>
                        <a:rPr lang="pt-PT" sz="1300" dirty="0">
                          <a:latin typeface="+mn-lt"/>
                          <a:ea typeface="Times New Roman"/>
                        </a:rPr>
                        <a:t>-adequação da pressão de serviço (Número de pontos de entrega onde as pressões na hora de maior consumo são iguais ou superiores ao chamado nível requerido (excepto para o consumo excepcional) / número de ramais x100);</a:t>
                      </a:r>
                    </a:p>
                  </a:txBody>
                  <a:tcPr marL="33251" marR="3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xão recta 4"/>
          <p:cNvCxnSpPr/>
          <p:nvPr/>
        </p:nvCxnSpPr>
        <p:spPr>
          <a:xfrm rot="5400000">
            <a:off x="-1499412" y="3429000"/>
            <a:ext cx="6858000" cy="1588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71406" y="59272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dirty="0"/>
          </a:p>
        </p:txBody>
      </p:sp>
      <p:sp>
        <p:nvSpPr>
          <p:cNvPr id="9" name="CaixaDeTexto 8"/>
          <p:cNvSpPr txBox="1"/>
          <p:nvPr/>
        </p:nvSpPr>
        <p:spPr>
          <a:xfrm>
            <a:off x="2000232" y="1000108"/>
            <a:ext cx="6929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7550" indent="-717550" algn="just" defTabSz="717550">
              <a:tabLst>
                <a:tab pos="717550" algn="l"/>
                <a:tab pos="1435100" algn="l"/>
              </a:tabLst>
            </a:pPr>
            <a:r>
              <a:rPr lang="pt-PT" sz="2400" b="1" dirty="0" smtClean="0"/>
              <a:t>Medidas de desempenho Estratégicas (cont.)</a:t>
            </a:r>
            <a:endParaRPr lang="pt-PT" sz="2400" b="1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-32" y="6049052"/>
            <a:ext cx="2500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 smtClean="0"/>
              <a:t>Colégio do Espírito Santo </a:t>
            </a:r>
          </a:p>
          <a:p>
            <a:pPr algn="ctr"/>
            <a:r>
              <a:rPr lang="pt-PT" sz="1400" dirty="0" smtClean="0"/>
              <a:t>2010/03/17</a:t>
            </a:r>
            <a:endParaRPr lang="pt-PT" sz="1400" dirty="0"/>
          </a:p>
        </p:txBody>
      </p:sp>
      <p:cxnSp>
        <p:nvCxnSpPr>
          <p:cNvPr id="11" name="Conexão recta 10"/>
          <p:cNvCxnSpPr/>
          <p:nvPr/>
        </p:nvCxnSpPr>
        <p:spPr>
          <a:xfrm>
            <a:off x="0" y="928670"/>
            <a:ext cx="9144000" cy="1588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3" name="Imagem 12" descr="logou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08" y="214290"/>
            <a:ext cx="1770380" cy="518160"/>
          </a:xfrm>
          <a:prstGeom prst="rect">
            <a:avLst/>
          </a:prstGeom>
        </p:spPr>
      </p:pic>
      <p:sp>
        <p:nvSpPr>
          <p:cNvPr id="14" name="CaixaDeTexto 13"/>
          <p:cNvSpPr txBox="1"/>
          <p:nvPr/>
        </p:nvSpPr>
        <p:spPr>
          <a:xfrm>
            <a:off x="2143108" y="285728"/>
            <a:ext cx="642942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b="1" dirty="0" smtClean="0"/>
              <a:t>Estratégia de Reabilitação do SAA ao Concelho de Estremoz</a:t>
            </a:r>
            <a:endParaRPr lang="pt-PT" sz="2000" b="1" dirty="0"/>
          </a:p>
          <a:p>
            <a:endParaRPr lang="pt-PT" dirty="0"/>
          </a:p>
        </p:txBody>
      </p:sp>
      <p:graphicFrame>
        <p:nvGraphicFramePr>
          <p:cNvPr id="15" name="Tabela 14"/>
          <p:cNvGraphicFramePr>
            <a:graphicFrameLocks noGrp="1"/>
          </p:cNvGraphicFramePr>
          <p:nvPr/>
        </p:nvGraphicFramePr>
        <p:xfrm>
          <a:off x="2014186" y="1562120"/>
          <a:ext cx="7058408" cy="4556760"/>
        </p:xfrm>
        <a:graphic>
          <a:graphicData uri="http://schemas.openxmlformats.org/drawingml/2006/table">
            <a:tbl>
              <a:tblPr/>
              <a:tblGrid>
                <a:gridCol w="1057616"/>
                <a:gridCol w="2632531"/>
                <a:gridCol w="3368261"/>
              </a:tblGrid>
              <a:tr h="2902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300" b="1">
                          <a:latin typeface="+mn-lt"/>
                          <a:ea typeface="Times New Roman"/>
                        </a:rPr>
                        <a:t>Objectivos Estratégicos</a:t>
                      </a:r>
                      <a:endParaRPr lang="pt-PT" sz="1300">
                        <a:latin typeface="+mn-lt"/>
                        <a:ea typeface="Times New Roman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300" b="1">
                          <a:latin typeface="+mn-lt"/>
                          <a:ea typeface="Times New Roman"/>
                        </a:rPr>
                        <a:t>Critérios de Avaliação</a:t>
                      </a:r>
                      <a:endParaRPr lang="pt-PT" sz="1300">
                        <a:latin typeface="+mn-lt"/>
                        <a:ea typeface="Times New Roman"/>
                      </a:endParaRPr>
                    </a:p>
                  </a:txBody>
                  <a:tcPr marL="59377" marR="593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300" b="1">
                          <a:latin typeface="+mn-lt"/>
                          <a:ea typeface="Times New Roman"/>
                        </a:rPr>
                        <a:t>Medida de Desempenho</a:t>
                      </a:r>
                      <a:endParaRPr lang="pt-PT" sz="1300">
                        <a:latin typeface="+mn-lt"/>
                        <a:ea typeface="Times New Roman"/>
                      </a:endParaRPr>
                    </a:p>
                  </a:txBody>
                  <a:tcPr marL="59377" marR="593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</a:tr>
              <a:tr h="217714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1300">
                          <a:latin typeface="+mn-lt"/>
                          <a:ea typeface="Times New Roman"/>
                        </a:rPr>
                        <a:t>Sustentabilidade da entidade gestora</a:t>
                      </a: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indent="-45720" algn="just">
                        <a:spcAft>
                          <a:spcPts val="0"/>
                        </a:spcAft>
                      </a:pPr>
                      <a:r>
                        <a:rPr lang="pt-PT" sz="1300">
                          <a:latin typeface="+mn-lt"/>
                          <a:ea typeface="Times New Roman"/>
                        </a:rPr>
                        <a:t>-a manutenção da sustentabilidade das infra-estruturas, de forma a assegurar não só que têm as dimensões adequadas para a prestação do serviço mas também que são mantidas em bom estado de conservação</a:t>
                      </a:r>
                    </a:p>
                    <a:p>
                      <a:pPr marL="45720" indent="-45720" algn="just">
                        <a:spcAft>
                          <a:spcPts val="0"/>
                        </a:spcAft>
                      </a:pPr>
                      <a:r>
                        <a:rPr lang="pt-PT" sz="1300">
                          <a:latin typeface="+mn-lt"/>
                          <a:ea typeface="Times New Roman"/>
                        </a:rPr>
                        <a:t>-garantia da sustentabilidade económico-financeira do Município de Estremoz, reflectindo preocupações que passam não só pela sustentabilidade do serviço prestado, em termos do pessoal empregado e dos recursos utilizados, mas também pelos desperdícios (e.g., perdas de água, consumos de energia em excesso) que possam ser observados e que, a serem evitados, poderão representar reduções de despesa significativas</a:t>
                      </a: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indent="-45720" algn="just">
                        <a:spcAft>
                          <a:spcPts val="0"/>
                        </a:spcAft>
                      </a:pPr>
                      <a:r>
                        <a:rPr lang="pt-PT" sz="1300" dirty="0">
                          <a:latin typeface="+mn-lt"/>
                          <a:ea typeface="Times New Roman"/>
                        </a:rPr>
                        <a:t>-capacidade de reserva de água bruta e de água tratada (dias) </a:t>
                      </a:r>
                    </a:p>
                    <a:p>
                      <a:pPr marL="45720" indent="-45720" algn="just">
                        <a:spcAft>
                          <a:spcPts val="0"/>
                        </a:spcAft>
                      </a:pPr>
                      <a:r>
                        <a:rPr lang="pt-PT" sz="1300" dirty="0">
                          <a:latin typeface="+mn-lt"/>
                          <a:ea typeface="Times New Roman"/>
                        </a:rPr>
                        <a:t>-Custo de manutenção, reparação e conservação em condutas de </a:t>
                      </a:r>
                      <a:r>
                        <a:rPr lang="pt-PT" sz="1300" dirty="0" err="1">
                          <a:latin typeface="+mn-lt"/>
                          <a:ea typeface="Times New Roman"/>
                        </a:rPr>
                        <a:t>adução</a:t>
                      </a:r>
                      <a:r>
                        <a:rPr lang="pt-PT" sz="1300" dirty="0">
                          <a:latin typeface="+mn-lt"/>
                          <a:ea typeface="Times New Roman"/>
                        </a:rPr>
                        <a:t> e distribuição(€/m de conduta ano);</a:t>
                      </a:r>
                    </a:p>
                    <a:p>
                      <a:pPr marL="45720" indent="-45720" algn="just">
                        <a:spcAft>
                          <a:spcPts val="0"/>
                        </a:spcAft>
                      </a:pPr>
                      <a:r>
                        <a:rPr lang="pt-PT" sz="1300" dirty="0">
                          <a:latin typeface="+mn-lt"/>
                          <a:ea typeface="Times New Roman"/>
                        </a:rPr>
                        <a:t>-Água não facturada em termos de volume (%);</a:t>
                      </a:r>
                    </a:p>
                    <a:p>
                      <a:pPr marL="45720" indent="-45720" algn="just">
                        <a:spcAft>
                          <a:spcPts val="0"/>
                        </a:spcAft>
                      </a:pPr>
                      <a:r>
                        <a:rPr lang="pt-PT" sz="1300" dirty="0">
                          <a:latin typeface="+mn-lt"/>
                          <a:ea typeface="Times New Roman"/>
                        </a:rPr>
                        <a:t>-Custos de energia eléctrica (€/m3)</a:t>
                      </a: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xão recta 4"/>
          <p:cNvCxnSpPr/>
          <p:nvPr/>
        </p:nvCxnSpPr>
        <p:spPr>
          <a:xfrm rot="5400000">
            <a:off x="-1499412" y="3429000"/>
            <a:ext cx="6858000" cy="1588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71406" y="59272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dirty="0"/>
          </a:p>
        </p:txBody>
      </p:sp>
      <p:sp>
        <p:nvSpPr>
          <p:cNvPr id="9" name="CaixaDeTexto 8"/>
          <p:cNvSpPr txBox="1"/>
          <p:nvPr/>
        </p:nvSpPr>
        <p:spPr>
          <a:xfrm>
            <a:off x="2000232" y="1000108"/>
            <a:ext cx="6929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7550" indent="-717550" algn="just" defTabSz="717550">
              <a:tabLst>
                <a:tab pos="717550" algn="l"/>
                <a:tab pos="1435100" algn="l"/>
              </a:tabLst>
            </a:pPr>
            <a:r>
              <a:rPr lang="pt-PT" sz="2400" b="1" dirty="0" smtClean="0"/>
              <a:t>Medidas de desempenho Estratégicas (cont.)</a:t>
            </a:r>
            <a:endParaRPr lang="pt-PT" sz="2400" b="1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-32" y="6049052"/>
            <a:ext cx="2500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 smtClean="0"/>
              <a:t>Colégio do Espírito Santo </a:t>
            </a:r>
          </a:p>
          <a:p>
            <a:pPr algn="ctr"/>
            <a:r>
              <a:rPr lang="pt-PT" sz="1400" dirty="0" smtClean="0"/>
              <a:t>2010/03/17</a:t>
            </a:r>
            <a:endParaRPr lang="pt-PT" sz="1400" dirty="0"/>
          </a:p>
        </p:txBody>
      </p:sp>
      <p:cxnSp>
        <p:nvCxnSpPr>
          <p:cNvPr id="11" name="Conexão recta 10"/>
          <p:cNvCxnSpPr/>
          <p:nvPr/>
        </p:nvCxnSpPr>
        <p:spPr>
          <a:xfrm>
            <a:off x="0" y="928670"/>
            <a:ext cx="9144000" cy="1588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3" name="Imagem 12" descr="logou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08" y="214290"/>
            <a:ext cx="1770380" cy="518160"/>
          </a:xfrm>
          <a:prstGeom prst="rect">
            <a:avLst/>
          </a:prstGeom>
        </p:spPr>
      </p:pic>
      <p:sp>
        <p:nvSpPr>
          <p:cNvPr id="14" name="CaixaDeTexto 13"/>
          <p:cNvSpPr txBox="1"/>
          <p:nvPr/>
        </p:nvSpPr>
        <p:spPr>
          <a:xfrm>
            <a:off x="2143108" y="285728"/>
            <a:ext cx="642942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b="1" dirty="0" smtClean="0"/>
              <a:t>Estratégia de Reabilitação do SAA ao Concelho de Estremoz</a:t>
            </a:r>
            <a:endParaRPr lang="pt-PT" sz="2000" b="1" dirty="0"/>
          </a:p>
          <a:p>
            <a:endParaRPr lang="pt-PT" dirty="0"/>
          </a:p>
        </p:txBody>
      </p:sp>
      <p:graphicFrame>
        <p:nvGraphicFramePr>
          <p:cNvPr id="10" name="Tabela 9"/>
          <p:cNvGraphicFramePr>
            <a:graphicFrameLocks noGrp="1"/>
          </p:cNvGraphicFramePr>
          <p:nvPr/>
        </p:nvGraphicFramePr>
        <p:xfrm>
          <a:off x="2047900" y="1785926"/>
          <a:ext cx="6953256" cy="2217514"/>
        </p:xfrm>
        <a:graphic>
          <a:graphicData uri="http://schemas.openxmlformats.org/drawingml/2006/table">
            <a:tbl>
              <a:tblPr/>
              <a:tblGrid>
                <a:gridCol w="1196622"/>
                <a:gridCol w="2256172"/>
                <a:gridCol w="3500462"/>
              </a:tblGrid>
              <a:tr h="3311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300" b="1">
                          <a:latin typeface="+mn-lt"/>
                          <a:ea typeface="Times New Roman"/>
                        </a:rPr>
                        <a:t>Objectivos Estratégicos</a:t>
                      </a:r>
                      <a:endParaRPr lang="pt-PT" sz="1300">
                        <a:latin typeface="+mn-lt"/>
                        <a:ea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300" b="1">
                          <a:latin typeface="+mn-lt"/>
                          <a:ea typeface="Times New Roman"/>
                        </a:rPr>
                        <a:t>Critérios de Avaliação</a:t>
                      </a:r>
                      <a:endParaRPr lang="pt-PT" sz="1300">
                        <a:latin typeface="+mn-lt"/>
                        <a:ea typeface="Times New Roman"/>
                      </a:endParaRPr>
                    </a:p>
                  </a:txBody>
                  <a:tcPr marL="67733" marR="677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300" b="1">
                          <a:latin typeface="+mn-lt"/>
                          <a:ea typeface="Times New Roman"/>
                        </a:rPr>
                        <a:t>Medida de Desempenho</a:t>
                      </a:r>
                      <a:endParaRPr lang="pt-PT" sz="1300">
                        <a:latin typeface="+mn-lt"/>
                        <a:ea typeface="Times New Roman"/>
                      </a:endParaRPr>
                    </a:p>
                  </a:txBody>
                  <a:tcPr marL="67733" marR="677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</a:tr>
              <a:tr h="18212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1300">
                          <a:latin typeface="+mn-lt"/>
                          <a:ea typeface="Times New Roman"/>
                        </a:rPr>
                        <a:t>Protecção do meio ambiente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indent="-45720" algn="just">
                        <a:spcAft>
                          <a:spcPts val="0"/>
                        </a:spcAft>
                      </a:pPr>
                      <a:r>
                        <a:rPr lang="pt-PT" sz="1300" dirty="0">
                          <a:latin typeface="+mn-lt"/>
                          <a:ea typeface="Times New Roman"/>
                        </a:rPr>
                        <a:t>-eficiência do uso da água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indent="-45720" algn="just">
                        <a:spcAft>
                          <a:spcPts val="0"/>
                        </a:spcAft>
                      </a:pPr>
                      <a:r>
                        <a:rPr lang="pt-PT" sz="1300" dirty="0">
                          <a:latin typeface="+mn-lt"/>
                          <a:ea typeface="Times New Roman"/>
                        </a:rPr>
                        <a:t>-perdas reais por comprimento de conduta (L/km /dia com sistema em pressão) </a:t>
                      </a:r>
                    </a:p>
                    <a:p>
                      <a:pPr marL="45720" indent="-45720" algn="just">
                        <a:spcAft>
                          <a:spcPts val="0"/>
                        </a:spcAft>
                      </a:pPr>
                      <a:r>
                        <a:rPr lang="pt-PT" sz="1300" dirty="0">
                          <a:latin typeface="+mn-lt"/>
                          <a:ea typeface="Times New Roman"/>
                        </a:rPr>
                        <a:t>Perdas reais durante o período de referência x 1000 / (comprimento de condutas x número de horas em que o sistema está em pressão durante o período de referência / 24)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xão recta 4"/>
          <p:cNvCxnSpPr/>
          <p:nvPr/>
        </p:nvCxnSpPr>
        <p:spPr>
          <a:xfrm rot="5400000">
            <a:off x="-1499412" y="3429000"/>
            <a:ext cx="6858000" cy="1588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71406" y="59272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dirty="0"/>
          </a:p>
        </p:txBody>
      </p:sp>
      <p:sp>
        <p:nvSpPr>
          <p:cNvPr id="9" name="CaixaDeTexto 8"/>
          <p:cNvSpPr txBox="1"/>
          <p:nvPr/>
        </p:nvSpPr>
        <p:spPr>
          <a:xfrm>
            <a:off x="2000232" y="1000108"/>
            <a:ext cx="6929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7550" indent="-717550" algn="just" defTabSz="717550">
              <a:tabLst>
                <a:tab pos="717550" algn="l"/>
                <a:tab pos="1435100" algn="l"/>
              </a:tabLst>
            </a:pPr>
            <a:r>
              <a:rPr lang="pt-PT" sz="2400" b="1" dirty="0" smtClean="0"/>
              <a:t>Metas Estratégicas</a:t>
            </a:r>
            <a:endParaRPr lang="pt-PT" sz="2400" b="1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-32" y="6049052"/>
            <a:ext cx="2500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 smtClean="0"/>
              <a:t>Colégio do Espírito Santo </a:t>
            </a:r>
          </a:p>
          <a:p>
            <a:pPr algn="ctr"/>
            <a:r>
              <a:rPr lang="pt-PT" sz="1400" dirty="0" smtClean="0"/>
              <a:t>2010/03/17</a:t>
            </a:r>
            <a:endParaRPr lang="pt-PT" sz="1400" dirty="0"/>
          </a:p>
        </p:txBody>
      </p:sp>
      <p:cxnSp>
        <p:nvCxnSpPr>
          <p:cNvPr id="11" name="Conexão recta 10"/>
          <p:cNvCxnSpPr/>
          <p:nvPr/>
        </p:nvCxnSpPr>
        <p:spPr>
          <a:xfrm>
            <a:off x="0" y="928670"/>
            <a:ext cx="9144000" cy="1588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3" name="Imagem 12" descr="logou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08" y="214290"/>
            <a:ext cx="1770380" cy="518160"/>
          </a:xfrm>
          <a:prstGeom prst="rect">
            <a:avLst/>
          </a:prstGeom>
        </p:spPr>
      </p:pic>
      <p:sp>
        <p:nvSpPr>
          <p:cNvPr id="14" name="CaixaDeTexto 13"/>
          <p:cNvSpPr txBox="1"/>
          <p:nvPr/>
        </p:nvSpPr>
        <p:spPr>
          <a:xfrm>
            <a:off x="2143108" y="285728"/>
            <a:ext cx="642942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b="1" dirty="0" smtClean="0"/>
              <a:t>Estratégia de Reabilitação do SAA ao Concelho de Estremoz</a:t>
            </a:r>
            <a:endParaRPr lang="pt-PT" sz="2000" b="1" dirty="0"/>
          </a:p>
          <a:p>
            <a:endParaRPr lang="pt-PT" dirty="0"/>
          </a:p>
        </p:txBody>
      </p:sp>
      <p:graphicFrame>
        <p:nvGraphicFramePr>
          <p:cNvPr id="15" name="Tabela 14"/>
          <p:cNvGraphicFramePr>
            <a:graphicFrameLocks noGrp="1"/>
          </p:cNvGraphicFramePr>
          <p:nvPr/>
        </p:nvGraphicFramePr>
        <p:xfrm>
          <a:off x="2130214" y="1500174"/>
          <a:ext cx="5442182" cy="5215280"/>
        </p:xfrm>
        <a:graphic>
          <a:graphicData uri="http://schemas.openxmlformats.org/drawingml/2006/table">
            <a:tbl>
              <a:tblPr/>
              <a:tblGrid>
                <a:gridCol w="3174606"/>
                <a:gridCol w="1133788"/>
                <a:gridCol w="1133788"/>
              </a:tblGrid>
              <a:tr h="3325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300" b="1" dirty="0">
                          <a:latin typeface="+mn-lt"/>
                          <a:ea typeface="Times New Roman"/>
                        </a:rPr>
                        <a:t>Medidas de desempenho</a:t>
                      </a:r>
                      <a:endParaRPr lang="pt-PT" sz="1300" dirty="0">
                        <a:latin typeface="+mn-lt"/>
                        <a:ea typeface="Times New Roman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300" b="1">
                          <a:latin typeface="+mn-lt"/>
                          <a:ea typeface="Times New Roman"/>
                        </a:rPr>
                        <a:t>Meta a atingir</a:t>
                      </a:r>
                      <a:endParaRPr lang="pt-PT" sz="1300">
                        <a:latin typeface="+mn-lt"/>
                        <a:ea typeface="Times New Roman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300" b="1">
                          <a:latin typeface="+mn-lt"/>
                          <a:ea typeface="Times New Roman"/>
                        </a:rPr>
                        <a:t>Limite de Aceitabilidade</a:t>
                      </a:r>
                      <a:endParaRPr lang="pt-PT" sz="1300">
                        <a:latin typeface="+mn-lt"/>
                        <a:ea typeface="Times New Roman"/>
                      </a:endParaRPr>
                    </a:p>
                  </a:txBody>
                  <a:tcPr marL="68027" marR="680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</a:tr>
              <a:tr h="8314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1300">
                          <a:latin typeface="+mn-lt"/>
                          <a:ea typeface="Times New Roman"/>
                        </a:rPr>
                        <a:t>Adequação da pressão de serviço(%) (</a:t>
                      </a:r>
                      <a:r>
                        <a:rPr lang="pt-PT" sz="13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Número de pontos de entrega onde as pressões na hora de maior consumo são iguais ou superiores ao chamado nível requerido (excepto para o consumo excepcional) / número de ramais x100)</a:t>
                      </a:r>
                      <a:endParaRPr lang="pt-PT" sz="1300">
                        <a:latin typeface="+mn-lt"/>
                        <a:ea typeface="Times New Roman"/>
                      </a:endParaRPr>
                    </a:p>
                  </a:txBody>
                  <a:tcPr marL="68027" marR="680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ctr">
                        <a:spcAft>
                          <a:spcPts val="0"/>
                        </a:spcAft>
                      </a:pPr>
                      <a:r>
                        <a:rPr lang="pt-PT" sz="1300">
                          <a:latin typeface="+mn-lt"/>
                          <a:ea typeface="Times New Roman"/>
                        </a:rPr>
                        <a:t>100</a:t>
                      </a: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indent="-45720" algn="ctr">
                        <a:spcAft>
                          <a:spcPts val="0"/>
                        </a:spcAft>
                      </a:pPr>
                      <a:r>
                        <a:rPr lang="pt-PT" sz="1300">
                          <a:latin typeface="+mn-lt"/>
                          <a:ea typeface="Times New Roman"/>
                        </a:rPr>
                        <a:t>98</a:t>
                      </a: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5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1300">
                          <a:latin typeface="+mn-lt"/>
                          <a:ea typeface="Times New Roman"/>
                        </a:rPr>
                        <a:t>Interrupções de fornecimento em reparações de roturas no sistema de distribuição (%)</a:t>
                      </a:r>
                    </a:p>
                  </a:txBody>
                  <a:tcPr marL="68027" marR="680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ctr">
                        <a:spcAft>
                          <a:spcPts val="0"/>
                        </a:spcAft>
                      </a:pPr>
                      <a:r>
                        <a:rPr lang="pt-PT" sz="1300"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indent="-45720" algn="ctr">
                        <a:spcAft>
                          <a:spcPts val="0"/>
                        </a:spcAft>
                      </a:pPr>
                      <a:r>
                        <a:rPr lang="pt-PT" sz="1300">
                          <a:latin typeface="+mn-lt"/>
                          <a:ea typeface="Times New Roman"/>
                        </a:rPr>
                        <a:t>0,2</a:t>
                      </a: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1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1300">
                          <a:latin typeface="+mn-lt"/>
                          <a:ea typeface="Times New Roman"/>
                        </a:rPr>
                        <a:t>Qualidade da água fornecida (%)</a:t>
                      </a:r>
                    </a:p>
                  </a:txBody>
                  <a:tcPr marL="68027" marR="680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indent="-45720" algn="ctr">
                        <a:spcAft>
                          <a:spcPts val="0"/>
                        </a:spcAft>
                      </a:pPr>
                      <a:r>
                        <a:rPr lang="pt-PT" sz="1300">
                          <a:latin typeface="+mn-lt"/>
                          <a:ea typeface="Times New Roman"/>
                        </a:rPr>
                        <a:t>100</a:t>
                      </a: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300">
                          <a:latin typeface="+mn-lt"/>
                          <a:ea typeface="Times New Roman"/>
                        </a:rPr>
                        <a:t>99</a:t>
                      </a: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5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1300">
                          <a:latin typeface="+mn-lt"/>
                          <a:ea typeface="Times New Roman"/>
                        </a:rPr>
                        <a:t>Capacidade de reserva de água bruta e de água tratada (dias)</a:t>
                      </a:r>
                    </a:p>
                  </a:txBody>
                  <a:tcPr marL="68027" marR="680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indent="-45720" algn="ctr">
                        <a:spcAft>
                          <a:spcPts val="0"/>
                        </a:spcAft>
                      </a:pPr>
                      <a:r>
                        <a:rPr lang="pt-PT" sz="1300">
                          <a:latin typeface="+mn-lt"/>
                          <a:ea typeface="Times New Roman"/>
                        </a:rPr>
                        <a:t>1,4</a:t>
                      </a: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300">
                          <a:latin typeface="+mn-lt"/>
                          <a:ea typeface="Times New Roman"/>
                        </a:rPr>
                        <a:t>≥1</a:t>
                      </a: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88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1300">
                          <a:latin typeface="+mn-lt"/>
                          <a:ea typeface="Times New Roman"/>
                        </a:rPr>
                        <a:t>Custo de manutenção, reparação e conservação em condutas de adução e distribuição(€/m de conduta . ano)</a:t>
                      </a:r>
                    </a:p>
                  </a:txBody>
                  <a:tcPr marL="68027" marR="680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indent="-45720" algn="ctr">
                        <a:spcAft>
                          <a:spcPts val="0"/>
                        </a:spcAft>
                      </a:pPr>
                      <a:r>
                        <a:rPr lang="pt-PT" sz="1300">
                          <a:latin typeface="+mn-lt"/>
                          <a:ea typeface="Times New Roman"/>
                        </a:rPr>
                        <a:t>1,5</a:t>
                      </a: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300">
                          <a:latin typeface="+mn-lt"/>
                          <a:ea typeface="Times New Roman"/>
                        </a:rPr>
                        <a:t>2,5</a:t>
                      </a: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1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1300">
                          <a:latin typeface="+mn-lt"/>
                          <a:ea typeface="Times New Roman"/>
                        </a:rPr>
                        <a:t>Água não facturada em termos de volume (%)</a:t>
                      </a:r>
                    </a:p>
                  </a:txBody>
                  <a:tcPr marL="68027" marR="680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indent="-45720" algn="ctr">
                        <a:spcAft>
                          <a:spcPts val="0"/>
                        </a:spcAft>
                      </a:pPr>
                      <a:r>
                        <a:rPr lang="pt-PT" sz="1300">
                          <a:latin typeface="+mn-lt"/>
                          <a:ea typeface="Times New Roman"/>
                        </a:rPr>
                        <a:t>15</a:t>
                      </a: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300">
                          <a:latin typeface="+mn-lt"/>
                          <a:ea typeface="Times New Roman"/>
                        </a:rPr>
                        <a:t>20</a:t>
                      </a: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1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1300">
                          <a:latin typeface="+mn-lt"/>
                          <a:ea typeface="Times New Roman"/>
                        </a:rPr>
                        <a:t>Custos de energia eléctrica (€/m</a:t>
                      </a:r>
                      <a:r>
                        <a:rPr lang="pt-PT" sz="1300" baseline="30000">
                          <a:latin typeface="+mn-lt"/>
                          <a:ea typeface="Times New Roman"/>
                        </a:rPr>
                        <a:t>3</a:t>
                      </a:r>
                      <a:r>
                        <a:rPr lang="pt-PT" sz="1300">
                          <a:latin typeface="+mn-lt"/>
                          <a:ea typeface="Times New Roman"/>
                        </a:rPr>
                        <a:t>)</a:t>
                      </a:r>
                    </a:p>
                  </a:txBody>
                  <a:tcPr marL="68027" marR="680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indent="-45720" algn="ctr">
                        <a:spcAft>
                          <a:spcPts val="0"/>
                        </a:spcAft>
                      </a:pPr>
                      <a:r>
                        <a:rPr lang="pt-PT" sz="1300">
                          <a:latin typeface="+mn-lt"/>
                          <a:ea typeface="Times New Roman"/>
                        </a:rPr>
                        <a:t>0,02</a:t>
                      </a: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300">
                          <a:latin typeface="+mn-lt"/>
                          <a:ea typeface="Times New Roman"/>
                        </a:rPr>
                        <a:t>0,04</a:t>
                      </a: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5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1300">
                          <a:latin typeface="+mn-lt"/>
                          <a:ea typeface="Times New Roman"/>
                        </a:rPr>
                        <a:t>Perdas reais por comprimento de conduta (</a:t>
                      </a:r>
                      <a:r>
                        <a:rPr lang="pt-PT" sz="13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l/km /dia com sistema em pressão)</a:t>
                      </a:r>
                      <a:endParaRPr lang="pt-PT" sz="1300">
                        <a:latin typeface="+mn-lt"/>
                        <a:ea typeface="Times New Roman"/>
                      </a:endParaRPr>
                    </a:p>
                  </a:txBody>
                  <a:tcPr marL="68027" marR="680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indent="-45720" algn="ctr">
                        <a:spcAft>
                          <a:spcPts val="0"/>
                        </a:spcAft>
                      </a:pPr>
                      <a:r>
                        <a:rPr lang="pt-PT" sz="1300">
                          <a:latin typeface="+mn-lt"/>
                          <a:ea typeface="Times New Roman"/>
                        </a:rPr>
                        <a:t>100</a:t>
                      </a: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300">
                          <a:latin typeface="+mn-lt"/>
                          <a:ea typeface="Times New Roman"/>
                        </a:rPr>
                        <a:t>500</a:t>
                      </a: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5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13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Perdas reais por ramal (l/ramal/dia com sistema em pressão)</a:t>
                      </a:r>
                      <a:endParaRPr lang="pt-PT" sz="1300">
                        <a:latin typeface="+mn-lt"/>
                        <a:ea typeface="Times New Roman"/>
                      </a:endParaRPr>
                    </a:p>
                  </a:txBody>
                  <a:tcPr marL="68027" marR="680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indent="-45720" algn="ctr">
                        <a:spcAft>
                          <a:spcPts val="0"/>
                        </a:spcAft>
                      </a:pPr>
                      <a:r>
                        <a:rPr lang="pt-PT" sz="1300">
                          <a:latin typeface="+mn-lt"/>
                          <a:ea typeface="Times New Roman"/>
                        </a:rPr>
                        <a:t>100</a:t>
                      </a: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300">
                          <a:latin typeface="+mn-lt"/>
                          <a:ea typeface="Times New Roman"/>
                        </a:rPr>
                        <a:t>150</a:t>
                      </a: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1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13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Avarias em condutas (n.º/100 km/ano)</a:t>
                      </a:r>
                      <a:endParaRPr lang="pt-PT" sz="1300">
                        <a:latin typeface="+mn-lt"/>
                        <a:ea typeface="Times New Roman"/>
                      </a:endParaRPr>
                    </a:p>
                  </a:txBody>
                  <a:tcPr marL="68027" marR="680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indent="-45720" algn="ctr">
                        <a:spcAft>
                          <a:spcPts val="0"/>
                        </a:spcAft>
                      </a:pPr>
                      <a:r>
                        <a:rPr lang="pt-PT" sz="1300"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300">
                          <a:latin typeface="+mn-lt"/>
                          <a:ea typeface="Times New Roman"/>
                        </a:rPr>
                        <a:t>15</a:t>
                      </a: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1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13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Reabilitação de condutas (%/ano)</a:t>
                      </a:r>
                      <a:endParaRPr lang="pt-PT" sz="1300">
                        <a:latin typeface="+mn-lt"/>
                        <a:ea typeface="Times New Roman"/>
                      </a:endParaRPr>
                    </a:p>
                  </a:txBody>
                  <a:tcPr marL="68027" marR="680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indent="-45720" algn="ctr">
                        <a:spcAft>
                          <a:spcPts val="0"/>
                        </a:spcAft>
                      </a:pPr>
                      <a:r>
                        <a:rPr lang="pt-PT" sz="1300">
                          <a:latin typeface="+mn-lt"/>
                          <a:ea typeface="Times New Roman"/>
                        </a:rPr>
                        <a:t>2</a:t>
                      </a: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300" dirty="0">
                          <a:latin typeface="+mn-lt"/>
                          <a:ea typeface="Times New Roman"/>
                        </a:rPr>
                        <a:t>4</a:t>
                      </a: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xão recta 4"/>
          <p:cNvCxnSpPr/>
          <p:nvPr/>
        </p:nvCxnSpPr>
        <p:spPr>
          <a:xfrm rot="5400000">
            <a:off x="-1499412" y="3429000"/>
            <a:ext cx="6858000" cy="1588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71406" y="59272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dirty="0"/>
          </a:p>
        </p:txBody>
      </p:sp>
      <p:sp>
        <p:nvSpPr>
          <p:cNvPr id="9" name="CaixaDeTexto 8"/>
          <p:cNvSpPr txBox="1"/>
          <p:nvPr/>
        </p:nvSpPr>
        <p:spPr>
          <a:xfrm>
            <a:off x="2000232" y="1000108"/>
            <a:ext cx="692948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7550" indent="-717550" algn="just" defTabSz="717550">
              <a:tabLst>
                <a:tab pos="717550" algn="l"/>
                <a:tab pos="1435100" algn="l"/>
              </a:tabLst>
            </a:pPr>
            <a:r>
              <a:rPr lang="pt-PT" sz="2600" b="1" dirty="0" smtClean="0"/>
              <a:t>4.2-	Planeamento Táctico</a:t>
            </a:r>
            <a:endParaRPr lang="pt-PT" sz="2600" b="1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-32" y="6049052"/>
            <a:ext cx="2500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 smtClean="0"/>
              <a:t>Colégio do Espírito Santo </a:t>
            </a:r>
          </a:p>
          <a:p>
            <a:pPr algn="ctr"/>
            <a:r>
              <a:rPr lang="pt-PT" sz="1400" dirty="0" smtClean="0"/>
              <a:t>2010/03/17</a:t>
            </a:r>
            <a:endParaRPr lang="pt-PT" sz="1400" dirty="0"/>
          </a:p>
        </p:txBody>
      </p:sp>
      <p:cxnSp>
        <p:nvCxnSpPr>
          <p:cNvPr id="11" name="Conexão recta 10"/>
          <p:cNvCxnSpPr/>
          <p:nvPr/>
        </p:nvCxnSpPr>
        <p:spPr>
          <a:xfrm>
            <a:off x="0" y="928670"/>
            <a:ext cx="9144000" cy="1588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3" name="Imagem 12" descr="logou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08" y="214290"/>
            <a:ext cx="1770380" cy="518160"/>
          </a:xfrm>
          <a:prstGeom prst="rect">
            <a:avLst/>
          </a:prstGeom>
        </p:spPr>
      </p:pic>
      <p:sp>
        <p:nvSpPr>
          <p:cNvPr id="14" name="CaixaDeTexto 13"/>
          <p:cNvSpPr txBox="1"/>
          <p:nvPr/>
        </p:nvSpPr>
        <p:spPr>
          <a:xfrm>
            <a:off x="2143108" y="285728"/>
            <a:ext cx="642942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b="1" dirty="0" smtClean="0"/>
              <a:t>Estratégia de Reabilitação do SAA ao Concelho de Estremoz</a:t>
            </a:r>
            <a:endParaRPr lang="pt-PT" sz="2000" b="1" dirty="0"/>
          </a:p>
          <a:p>
            <a:endParaRPr lang="pt-PT" dirty="0"/>
          </a:p>
        </p:txBody>
      </p:sp>
      <p:sp>
        <p:nvSpPr>
          <p:cNvPr id="15" name="Rectângulo 14"/>
          <p:cNvSpPr/>
          <p:nvPr/>
        </p:nvSpPr>
        <p:spPr>
          <a:xfrm>
            <a:off x="2000232" y="1714488"/>
            <a:ext cx="6929486" cy="30310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600" dirty="0" smtClean="0"/>
              <a:t>É o planeamento efectuado pela Divisão de Ambiente e Serviços Urbanos da Câmara Municipal de Estremoz, no âmbito da gestão do abastecimento de água, com base no planeamento estratégico definido pelos eleitos.</a:t>
            </a:r>
            <a:endParaRPr lang="pt-PT" sz="2600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2000232" y="4808205"/>
            <a:ext cx="678661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sz="2600" dirty="0" smtClean="0"/>
              <a:t>Tem um horizonte temporal de 3 a 5 anos.</a:t>
            </a:r>
            <a:endParaRPr lang="pt-PT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xão recta 4"/>
          <p:cNvCxnSpPr/>
          <p:nvPr/>
        </p:nvCxnSpPr>
        <p:spPr>
          <a:xfrm rot="5400000">
            <a:off x="-1499412" y="3429000"/>
            <a:ext cx="6858000" cy="1588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71406" y="59272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dirty="0"/>
          </a:p>
        </p:txBody>
      </p:sp>
      <p:sp>
        <p:nvSpPr>
          <p:cNvPr id="9" name="CaixaDeTexto 8"/>
          <p:cNvSpPr txBox="1"/>
          <p:nvPr/>
        </p:nvSpPr>
        <p:spPr>
          <a:xfrm>
            <a:off x="2000232" y="1079169"/>
            <a:ext cx="692948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7550" indent="-717550" algn="just" defTabSz="717550">
              <a:tabLst>
                <a:tab pos="717550" algn="l"/>
                <a:tab pos="1435100" algn="l"/>
              </a:tabLst>
            </a:pPr>
            <a:r>
              <a:rPr lang="pt-PT" sz="2600" b="1" dirty="0" smtClean="0"/>
              <a:t>Objectivos tácticos e critérios de avaliação</a:t>
            </a:r>
            <a:endParaRPr lang="pt-PT" sz="2600" b="1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-32" y="6049052"/>
            <a:ext cx="2500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 smtClean="0"/>
              <a:t>Colégio do Espírito Santo </a:t>
            </a:r>
          </a:p>
          <a:p>
            <a:pPr algn="ctr"/>
            <a:r>
              <a:rPr lang="pt-PT" sz="1400" dirty="0" smtClean="0"/>
              <a:t>2010/03/17</a:t>
            </a:r>
            <a:endParaRPr lang="pt-PT" sz="1400" dirty="0"/>
          </a:p>
        </p:txBody>
      </p:sp>
      <p:cxnSp>
        <p:nvCxnSpPr>
          <p:cNvPr id="11" name="Conexão recta 10"/>
          <p:cNvCxnSpPr/>
          <p:nvPr/>
        </p:nvCxnSpPr>
        <p:spPr>
          <a:xfrm>
            <a:off x="0" y="928670"/>
            <a:ext cx="9144000" cy="1588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3" name="Imagem 12" descr="logou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08" y="214290"/>
            <a:ext cx="1770380" cy="518160"/>
          </a:xfrm>
          <a:prstGeom prst="rect">
            <a:avLst/>
          </a:prstGeom>
        </p:spPr>
      </p:pic>
      <p:sp>
        <p:nvSpPr>
          <p:cNvPr id="14" name="CaixaDeTexto 13"/>
          <p:cNvSpPr txBox="1"/>
          <p:nvPr/>
        </p:nvSpPr>
        <p:spPr>
          <a:xfrm>
            <a:off x="2143108" y="285728"/>
            <a:ext cx="642942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b="1" dirty="0" smtClean="0"/>
              <a:t>Estratégia de Reabilitação do SAA ao Concelho de Estremoz</a:t>
            </a:r>
            <a:endParaRPr lang="pt-PT" sz="2000" b="1" dirty="0"/>
          </a:p>
          <a:p>
            <a:endParaRPr lang="pt-PT" dirty="0"/>
          </a:p>
        </p:txBody>
      </p:sp>
      <p:graphicFrame>
        <p:nvGraphicFramePr>
          <p:cNvPr id="10" name="Tabela 9"/>
          <p:cNvGraphicFramePr>
            <a:graphicFrameLocks noGrp="1"/>
          </p:cNvGraphicFramePr>
          <p:nvPr/>
        </p:nvGraphicFramePr>
        <p:xfrm>
          <a:off x="2030062" y="1793892"/>
          <a:ext cx="6899656" cy="4064000"/>
        </p:xfrm>
        <a:graphic>
          <a:graphicData uri="http://schemas.openxmlformats.org/drawingml/2006/table">
            <a:tbl>
              <a:tblPr/>
              <a:tblGrid>
                <a:gridCol w="1866652"/>
                <a:gridCol w="1746856"/>
                <a:gridCol w="3286148"/>
              </a:tblGrid>
              <a:tr h="2615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300" b="1" dirty="0">
                          <a:latin typeface="+mn-lt"/>
                          <a:ea typeface="Times New Roman"/>
                        </a:rPr>
                        <a:t>Objectivo Estratégico</a:t>
                      </a:r>
                      <a:endParaRPr lang="pt-PT" sz="1300" dirty="0">
                        <a:latin typeface="+mn-lt"/>
                        <a:ea typeface="Times New Roman"/>
                      </a:endParaRPr>
                    </a:p>
                  </a:txBody>
                  <a:tcPr marL="62222" marR="622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300" b="1" dirty="0">
                          <a:latin typeface="+mn-lt"/>
                          <a:ea typeface="Times New Roman"/>
                        </a:rPr>
                        <a:t>Critérios de Avaliação </a:t>
                      </a:r>
                      <a:r>
                        <a:rPr lang="pt-PT" sz="1300" b="1" dirty="0" smtClean="0">
                          <a:latin typeface="+mn-lt"/>
                          <a:ea typeface="Times New Roman"/>
                        </a:rPr>
                        <a:t> </a:t>
                      </a:r>
                      <a:endParaRPr lang="pt-PT" sz="1300" dirty="0">
                        <a:latin typeface="+mn-lt"/>
                        <a:ea typeface="Times New Roman"/>
                      </a:endParaRPr>
                    </a:p>
                  </a:txBody>
                  <a:tcPr marL="62222" marR="622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300" b="1">
                          <a:latin typeface="+mn-lt"/>
                          <a:ea typeface="Times New Roman"/>
                        </a:rPr>
                        <a:t>Objectivo Táctico</a:t>
                      </a:r>
                      <a:endParaRPr lang="pt-PT" sz="1300">
                        <a:latin typeface="+mn-lt"/>
                        <a:ea typeface="Times New Roman"/>
                      </a:endParaRPr>
                    </a:p>
                  </a:txBody>
                  <a:tcPr marL="62222" marR="622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3688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1300" dirty="0">
                          <a:latin typeface="+mn-lt"/>
                          <a:ea typeface="Times New Roman"/>
                        </a:rPr>
                        <a:t>Protecção da Saúde Pública</a:t>
                      </a:r>
                    </a:p>
                  </a:txBody>
                  <a:tcPr marL="62222" marR="62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indent="-45720" algn="just">
                        <a:spcAft>
                          <a:spcPts val="0"/>
                        </a:spcAft>
                      </a:pPr>
                      <a:r>
                        <a:rPr lang="pt-PT" sz="1300">
                          <a:latin typeface="+mn-lt"/>
                          <a:ea typeface="Times New Roman"/>
                        </a:rPr>
                        <a:t>-adequação da quantidade de água</a:t>
                      </a:r>
                    </a:p>
                    <a:p>
                      <a:pPr marL="45720" indent="-45720" algn="just">
                        <a:spcAft>
                          <a:spcPts val="0"/>
                        </a:spcAft>
                      </a:pPr>
                      <a:r>
                        <a:rPr lang="pt-PT" sz="1300">
                          <a:latin typeface="+mn-lt"/>
                          <a:ea typeface="Times New Roman"/>
                        </a:rPr>
                        <a:t>-adequação da qualidade microbiológica</a:t>
                      </a:r>
                    </a:p>
                  </a:txBody>
                  <a:tcPr marL="62222" marR="62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indent="-45720" algn="just">
                        <a:spcAft>
                          <a:spcPts val="0"/>
                        </a:spcAft>
                      </a:pPr>
                      <a:r>
                        <a:rPr lang="pt-PT" sz="1300">
                          <a:latin typeface="+mn-lt"/>
                          <a:ea typeface="Times New Roman"/>
                        </a:rPr>
                        <a:t>-g</a:t>
                      </a:r>
                      <a:r>
                        <a:rPr lang="pt-PT" sz="13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arantir a quantidade adequada de água nos pontos de consumo em situações normais e de emergência</a:t>
                      </a:r>
                      <a:endParaRPr lang="pt-PT" sz="1300">
                        <a:latin typeface="+mn-lt"/>
                        <a:ea typeface="Times New Roman"/>
                      </a:endParaRPr>
                    </a:p>
                    <a:p>
                      <a:pPr marL="45720" indent="-45720" algn="just">
                        <a:spcAft>
                          <a:spcPts val="0"/>
                        </a:spcAft>
                      </a:pPr>
                      <a:r>
                        <a:rPr lang="pt-PT" sz="1300">
                          <a:latin typeface="+mn-lt"/>
                          <a:ea typeface="Times New Roman"/>
                        </a:rPr>
                        <a:t>-garantir o cumprimento das normas em matéria de saúde pública e de qualidade da água</a:t>
                      </a:r>
                    </a:p>
                  </a:txBody>
                  <a:tcPr marL="62222" marR="62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839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1300">
                          <a:latin typeface="+mn-lt"/>
                          <a:ea typeface="Times New Roman"/>
                        </a:rPr>
                        <a:t>Fornecimento do serviço em condições normais e de emergência</a:t>
                      </a:r>
                    </a:p>
                  </a:txBody>
                  <a:tcPr marL="62222" marR="62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indent="-45720" algn="just">
                        <a:spcAft>
                          <a:spcPts val="0"/>
                        </a:spcAft>
                      </a:pPr>
                      <a:r>
                        <a:rPr lang="pt-PT" sz="1300">
                          <a:latin typeface="+mn-lt"/>
                          <a:ea typeface="Times New Roman"/>
                        </a:rPr>
                        <a:t>-garantia da continuidade do serviço</a:t>
                      </a:r>
                    </a:p>
                  </a:txBody>
                  <a:tcPr marL="62222" marR="62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indent="-45720" algn="just">
                        <a:spcAft>
                          <a:spcPts val="0"/>
                        </a:spcAft>
                      </a:pPr>
                      <a:r>
                        <a:rPr lang="pt-PT" sz="1300">
                          <a:latin typeface="+mn-lt"/>
                          <a:ea typeface="Times New Roman"/>
                        </a:rPr>
                        <a:t>-g</a:t>
                      </a:r>
                      <a:r>
                        <a:rPr lang="pt-PT" sz="13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arantir o cumprimento dos requisitos de pressão em todos os pontos de consumo</a:t>
                      </a:r>
                      <a:r>
                        <a:rPr lang="pt-PT" sz="1300">
                          <a:latin typeface="+mn-lt"/>
                          <a:ea typeface="Times New Roman"/>
                        </a:rPr>
                        <a:t>;</a:t>
                      </a:r>
                    </a:p>
                  </a:txBody>
                  <a:tcPr marL="62222" marR="62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67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1300">
                          <a:latin typeface="+mn-lt"/>
                          <a:ea typeface="Times New Roman"/>
                        </a:rPr>
                        <a:t>Sustentabilidade da entidade Gestora</a:t>
                      </a:r>
                    </a:p>
                  </a:txBody>
                  <a:tcPr marL="62222" marR="62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indent="-45720" algn="just">
                        <a:spcAft>
                          <a:spcPts val="0"/>
                        </a:spcAft>
                      </a:pPr>
                      <a:r>
                        <a:rPr lang="pt-PT" sz="1300">
                          <a:latin typeface="+mn-lt"/>
                          <a:ea typeface="Times New Roman"/>
                        </a:rPr>
                        <a:t>-sustentabilidade económica/financeira do Município de Estremoz</a:t>
                      </a:r>
                    </a:p>
                  </a:txBody>
                  <a:tcPr marL="62222" marR="62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indent="-45720" algn="just">
                        <a:spcAft>
                          <a:spcPts val="0"/>
                        </a:spcAft>
                      </a:pPr>
                      <a:r>
                        <a:rPr lang="pt-PT" sz="1300">
                          <a:latin typeface="+mn-lt"/>
                          <a:ea typeface="Times New Roman"/>
                        </a:rPr>
                        <a:t>-</a:t>
                      </a:r>
                      <a:r>
                        <a:rPr lang="pt-PT" sz="13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assegurar a sustentabilidade económico-financeira da entidade gestora</a:t>
                      </a:r>
                      <a:endParaRPr lang="pt-PT" sz="1300">
                        <a:latin typeface="+mn-lt"/>
                        <a:ea typeface="Times New Roman"/>
                      </a:endParaRPr>
                    </a:p>
                    <a:p>
                      <a:pPr marL="45720" indent="-45720" algn="just">
                        <a:spcAft>
                          <a:spcPts val="0"/>
                        </a:spcAft>
                      </a:pPr>
                      <a:r>
                        <a:rPr lang="pt-PT" sz="1300">
                          <a:latin typeface="+mn-lt"/>
                          <a:ea typeface="Times New Roman"/>
                        </a:rPr>
                        <a:t>-assegurar a sustentabilidade e integridade infra-estrutural</a:t>
                      </a:r>
                    </a:p>
                  </a:txBody>
                  <a:tcPr marL="62222" marR="62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839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1300" dirty="0">
                          <a:latin typeface="+mn-lt"/>
                          <a:ea typeface="Times New Roman"/>
                        </a:rPr>
                        <a:t>Protecção do meio ambiente</a:t>
                      </a:r>
                    </a:p>
                  </a:txBody>
                  <a:tcPr marL="62222" marR="62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indent="-45720" algn="just">
                        <a:spcAft>
                          <a:spcPts val="0"/>
                        </a:spcAft>
                      </a:pPr>
                      <a:r>
                        <a:rPr lang="pt-PT" sz="1300">
                          <a:latin typeface="+mn-lt"/>
                          <a:ea typeface="Times New Roman"/>
                        </a:rPr>
                        <a:t>-optimização da utilização de recursos naturais</a:t>
                      </a:r>
                    </a:p>
                  </a:txBody>
                  <a:tcPr marL="62222" marR="62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indent="-45720" algn="just">
                        <a:spcAft>
                          <a:spcPts val="0"/>
                        </a:spcAft>
                      </a:pPr>
                      <a:r>
                        <a:rPr lang="pt-PT" sz="1300" dirty="0">
                          <a:latin typeface="+mn-lt"/>
                          <a:ea typeface="Times New Roman"/>
                        </a:rPr>
                        <a:t>-promover o uso eficiente da água;</a:t>
                      </a:r>
                    </a:p>
                    <a:p>
                      <a:pPr marL="45720" indent="-45720" algn="just">
                        <a:spcAft>
                          <a:spcPts val="0"/>
                        </a:spcAft>
                      </a:pPr>
                      <a:r>
                        <a:rPr lang="pt-PT" sz="1300" dirty="0">
                          <a:latin typeface="+mn-lt"/>
                          <a:ea typeface="Times New Roman"/>
                        </a:rPr>
                        <a:t>-promover o uso eficiente de energia;</a:t>
                      </a:r>
                    </a:p>
                  </a:txBody>
                  <a:tcPr marL="62222" marR="62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xão recta 4"/>
          <p:cNvCxnSpPr/>
          <p:nvPr/>
        </p:nvCxnSpPr>
        <p:spPr>
          <a:xfrm rot="5400000">
            <a:off x="-1499412" y="3429000"/>
            <a:ext cx="6858000" cy="1588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71406" y="59272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dirty="0"/>
          </a:p>
        </p:txBody>
      </p:sp>
      <p:sp>
        <p:nvSpPr>
          <p:cNvPr id="9" name="CaixaDeTexto 8"/>
          <p:cNvSpPr txBox="1"/>
          <p:nvPr/>
        </p:nvSpPr>
        <p:spPr>
          <a:xfrm>
            <a:off x="2000232" y="1000108"/>
            <a:ext cx="6929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7550" indent="-717550" algn="just" defTabSz="717550">
              <a:tabLst>
                <a:tab pos="717550" algn="l"/>
                <a:tab pos="1435100" algn="l"/>
              </a:tabLst>
            </a:pPr>
            <a:r>
              <a:rPr lang="pt-PT" sz="2400" b="1" dirty="0" smtClean="0"/>
              <a:t>Medidas de desempenho Tácticas</a:t>
            </a:r>
            <a:endParaRPr lang="pt-PT" sz="2400" b="1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-32" y="6049052"/>
            <a:ext cx="2500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 smtClean="0"/>
              <a:t>Colégio do Espírito Santo </a:t>
            </a:r>
          </a:p>
          <a:p>
            <a:pPr algn="ctr"/>
            <a:r>
              <a:rPr lang="pt-PT" sz="1400" dirty="0" smtClean="0"/>
              <a:t>2010/03/17</a:t>
            </a:r>
            <a:endParaRPr lang="pt-PT" sz="1400" dirty="0"/>
          </a:p>
        </p:txBody>
      </p:sp>
      <p:cxnSp>
        <p:nvCxnSpPr>
          <p:cNvPr id="11" name="Conexão recta 10"/>
          <p:cNvCxnSpPr/>
          <p:nvPr/>
        </p:nvCxnSpPr>
        <p:spPr>
          <a:xfrm>
            <a:off x="0" y="928670"/>
            <a:ext cx="9144000" cy="1588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3" name="Imagem 12" descr="logou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08" y="214290"/>
            <a:ext cx="1770380" cy="518160"/>
          </a:xfrm>
          <a:prstGeom prst="rect">
            <a:avLst/>
          </a:prstGeom>
        </p:spPr>
      </p:pic>
      <p:sp>
        <p:nvSpPr>
          <p:cNvPr id="14" name="CaixaDeTexto 13"/>
          <p:cNvSpPr txBox="1"/>
          <p:nvPr/>
        </p:nvSpPr>
        <p:spPr>
          <a:xfrm>
            <a:off x="2143108" y="285728"/>
            <a:ext cx="642942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b="1" dirty="0" smtClean="0"/>
              <a:t>Estratégia de Reabilitação do SAA ao Concelho de Estremoz</a:t>
            </a:r>
            <a:endParaRPr lang="pt-PT" sz="2000" b="1" dirty="0"/>
          </a:p>
          <a:p>
            <a:endParaRPr lang="pt-PT" dirty="0"/>
          </a:p>
        </p:txBody>
      </p:sp>
      <p:graphicFrame>
        <p:nvGraphicFramePr>
          <p:cNvPr id="15" name="Tabela 14"/>
          <p:cNvGraphicFramePr>
            <a:graphicFrameLocks noGrp="1"/>
          </p:cNvGraphicFramePr>
          <p:nvPr/>
        </p:nvGraphicFramePr>
        <p:xfrm>
          <a:off x="2073228" y="1521162"/>
          <a:ext cx="6927928" cy="4358640"/>
        </p:xfrm>
        <a:graphic>
          <a:graphicData uri="http://schemas.openxmlformats.org/drawingml/2006/table">
            <a:tbl>
              <a:tblPr/>
              <a:tblGrid>
                <a:gridCol w="1641516"/>
                <a:gridCol w="2214578"/>
                <a:gridCol w="3071834"/>
              </a:tblGrid>
              <a:tr h="991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300" b="1" dirty="0">
                          <a:latin typeface="+mn-lt"/>
                          <a:ea typeface="Times New Roman"/>
                        </a:rPr>
                        <a:t>Objectivos Tácticos</a:t>
                      </a:r>
                      <a:endParaRPr lang="pt-PT" sz="1300" dirty="0">
                        <a:latin typeface="+mn-lt"/>
                        <a:ea typeface="Times New Roman"/>
                      </a:endParaRPr>
                    </a:p>
                  </a:txBody>
                  <a:tcPr marL="40550" marR="40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300" b="1">
                          <a:latin typeface="+mn-lt"/>
                          <a:ea typeface="Times New Roman"/>
                        </a:rPr>
                        <a:t>Critérios de Avaliação</a:t>
                      </a:r>
                      <a:endParaRPr lang="pt-PT" sz="1300">
                        <a:latin typeface="+mn-lt"/>
                        <a:ea typeface="Times New Roman"/>
                      </a:endParaRPr>
                    </a:p>
                  </a:txBody>
                  <a:tcPr marL="40550" marR="40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300" b="1">
                          <a:latin typeface="+mn-lt"/>
                          <a:ea typeface="Times New Roman"/>
                        </a:rPr>
                        <a:t>Medida de Desempenho</a:t>
                      </a:r>
                      <a:endParaRPr lang="pt-PT" sz="1300">
                        <a:latin typeface="+mn-lt"/>
                        <a:ea typeface="Times New Roman"/>
                      </a:endParaRPr>
                    </a:p>
                  </a:txBody>
                  <a:tcPr marL="40550" marR="40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</a:tr>
              <a:tr h="49561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13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Garantir a quantidade adequada de água nos pontos de consumo em situações normais e de emergência </a:t>
                      </a:r>
                      <a:endParaRPr lang="pt-PT" sz="1300">
                        <a:latin typeface="+mn-lt"/>
                        <a:ea typeface="Times New Roman"/>
                      </a:endParaRPr>
                    </a:p>
                  </a:txBody>
                  <a:tcPr marL="40550" marR="40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indent="-45720" algn="just">
                        <a:spcAft>
                          <a:spcPts val="0"/>
                        </a:spcAft>
                      </a:pPr>
                      <a:r>
                        <a:rPr lang="pt-PT" sz="13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-Adequação da quantidade de água em situação normal em áreas abastecidas</a:t>
                      </a:r>
                      <a:endParaRPr lang="pt-PT" sz="1300">
                        <a:latin typeface="+mn-lt"/>
                        <a:ea typeface="Times New Roman"/>
                      </a:endParaRPr>
                    </a:p>
                  </a:txBody>
                  <a:tcPr marL="40550" marR="40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indent="-45720" algn="just">
                        <a:spcAft>
                          <a:spcPts val="0"/>
                        </a:spcAft>
                      </a:pPr>
                      <a:r>
                        <a:rPr lang="pt-PT" sz="1300">
                          <a:latin typeface="+mn-lt"/>
                          <a:ea typeface="Times New Roman"/>
                        </a:rPr>
                        <a:t>-</a:t>
                      </a:r>
                      <a:r>
                        <a:rPr lang="pt-PT" sz="13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Continuidade de abastecimento (%)</a:t>
                      </a:r>
                      <a:endParaRPr lang="pt-PT" sz="1300">
                        <a:latin typeface="+mn-lt"/>
                        <a:ea typeface="Times New Roman"/>
                      </a:endParaRPr>
                    </a:p>
                  </a:txBody>
                  <a:tcPr marL="40550" marR="40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209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1300">
                          <a:latin typeface="+mn-lt"/>
                          <a:ea typeface="Times New Roman"/>
                        </a:rPr>
                        <a:t>Garantir o cumprimento das normas em matéria de saúde pública e de qualidade da água</a:t>
                      </a:r>
                    </a:p>
                  </a:txBody>
                  <a:tcPr marL="40550" marR="40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indent="-45720" algn="just">
                        <a:spcAft>
                          <a:spcPts val="0"/>
                        </a:spcAft>
                      </a:pPr>
                      <a:r>
                        <a:rPr lang="pt-PT" sz="13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-</a:t>
                      </a:r>
                      <a:r>
                        <a:rPr lang="pt-PT" sz="1300">
                          <a:latin typeface="+mn-lt"/>
                          <a:ea typeface="Times New Roman"/>
                        </a:rPr>
                        <a:t>adequação da qualidade microbiológica</a:t>
                      </a:r>
                    </a:p>
                  </a:txBody>
                  <a:tcPr marL="40550" marR="40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indent="-45720" algn="just">
                        <a:spcAft>
                          <a:spcPts val="0"/>
                        </a:spcAft>
                      </a:pPr>
                      <a:r>
                        <a:rPr lang="pt-PT" sz="1300">
                          <a:latin typeface="+mn-lt"/>
                          <a:ea typeface="Times New Roman"/>
                        </a:rPr>
                        <a:t>-análises micr</a:t>
                      </a:r>
                      <a:r>
                        <a:rPr lang="pt-PT" sz="13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o - biológicas realizadas (%) Número de análises microbiológicas realizadas à água tratada durante o período de referência / número de análises microbiológicas à água tratada requeridas durante o período de referência pelas normas ou legislação aplicável x 100</a:t>
                      </a:r>
                      <a:endParaRPr lang="pt-PT" sz="1300">
                        <a:latin typeface="+mn-lt"/>
                        <a:ea typeface="Times New Roman"/>
                      </a:endParaRPr>
                    </a:p>
                  </a:txBody>
                  <a:tcPr marL="40550" marR="40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561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13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Garantir o cumprimento dos requisitos de pressão em todos os pontos de consumo</a:t>
                      </a:r>
                      <a:endParaRPr lang="pt-PT" sz="1300">
                        <a:latin typeface="+mn-lt"/>
                        <a:ea typeface="Times New Roman"/>
                      </a:endParaRPr>
                    </a:p>
                  </a:txBody>
                  <a:tcPr marL="40550" marR="40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indent="-45720" algn="just">
                        <a:spcAft>
                          <a:spcPts val="0"/>
                        </a:spcAft>
                      </a:pPr>
                      <a:r>
                        <a:rPr lang="pt-PT" sz="1300">
                          <a:latin typeface="+mn-lt"/>
                          <a:ea typeface="Times New Roman"/>
                        </a:rPr>
                        <a:t>-avaliação do cumprimento dos requisitos de pressão</a:t>
                      </a:r>
                    </a:p>
                  </a:txBody>
                  <a:tcPr marL="40550" marR="40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indent="-45720" algn="just">
                        <a:spcAft>
                          <a:spcPts val="0"/>
                        </a:spcAft>
                      </a:pPr>
                      <a:r>
                        <a:rPr lang="pt-PT" sz="1300">
                          <a:latin typeface="+mn-lt"/>
                          <a:ea typeface="Times New Roman"/>
                        </a:rPr>
                        <a:t>-adequação da pressão mínima de serviço (%)</a:t>
                      </a:r>
                    </a:p>
                  </a:txBody>
                  <a:tcPr marL="40550" marR="40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48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13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Assegurar a sustentabilidade económico-financeira da entidade gestora</a:t>
                      </a:r>
                      <a:endParaRPr lang="pt-PT" sz="1300">
                        <a:latin typeface="+mn-lt"/>
                        <a:ea typeface="Times New Roman"/>
                      </a:endParaRPr>
                    </a:p>
                  </a:txBody>
                  <a:tcPr marL="40550" marR="40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indent="-45720" algn="just">
                        <a:spcAft>
                          <a:spcPts val="0"/>
                        </a:spcAft>
                      </a:pPr>
                      <a:r>
                        <a:rPr lang="pt-PT" sz="1300">
                          <a:latin typeface="+mn-lt"/>
                          <a:ea typeface="Times New Roman"/>
                        </a:rPr>
                        <a:t>-a</a:t>
                      </a:r>
                      <a:r>
                        <a:rPr lang="pt-PT" sz="13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dequação dos proveitos aos custos, incluindo os investimentos em reabilitação</a:t>
                      </a:r>
                      <a:endParaRPr lang="pt-PT" sz="1300">
                        <a:latin typeface="+mn-lt"/>
                        <a:ea typeface="Times New Roman"/>
                      </a:endParaRPr>
                    </a:p>
                  </a:txBody>
                  <a:tcPr marL="40550" marR="40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indent="-45720" algn="just">
                        <a:spcAft>
                          <a:spcPts val="0"/>
                        </a:spcAft>
                      </a:pPr>
                      <a:r>
                        <a:rPr lang="pt-PT" sz="1300" dirty="0">
                          <a:latin typeface="+mn-lt"/>
                          <a:ea typeface="Times New Roman"/>
                        </a:rPr>
                        <a:t>-Água não facturada (%)</a:t>
                      </a:r>
                    </a:p>
                    <a:p>
                      <a:pPr marL="45720" indent="-45720" algn="just">
                        <a:spcAft>
                          <a:spcPts val="0"/>
                        </a:spcAft>
                      </a:pPr>
                      <a:r>
                        <a:rPr lang="pt-PT" sz="1300" dirty="0">
                          <a:latin typeface="+mn-lt"/>
                          <a:ea typeface="Times New Roman"/>
                        </a:rPr>
                        <a:t>-custos operacionais (€/m</a:t>
                      </a:r>
                      <a:r>
                        <a:rPr lang="pt-PT" sz="1300" baseline="30000" dirty="0">
                          <a:latin typeface="+mn-lt"/>
                          <a:ea typeface="Times New Roman"/>
                        </a:rPr>
                        <a:t>3</a:t>
                      </a:r>
                      <a:r>
                        <a:rPr lang="pt-PT" sz="1300" dirty="0">
                          <a:latin typeface="+mn-lt"/>
                          <a:ea typeface="Times New Roman"/>
                        </a:rPr>
                        <a:t>)</a:t>
                      </a:r>
                    </a:p>
                  </a:txBody>
                  <a:tcPr marL="40550" marR="40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xão recta 4"/>
          <p:cNvCxnSpPr/>
          <p:nvPr/>
        </p:nvCxnSpPr>
        <p:spPr>
          <a:xfrm rot="5400000">
            <a:off x="-1499412" y="3429000"/>
            <a:ext cx="6858000" cy="1588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71406" y="59272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dirty="0"/>
          </a:p>
        </p:txBody>
      </p:sp>
      <p:sp>
        <p:nvSpPr>
          <p:cNvPr id="9" name="CaixaDeTexto 8"/>
          <p:cNvSpPr txBox="1"/>
          <p:nvPr/>
        </p:nvSpPr>
        <p:spPr>
          <a:xfrm>
            <a:off x="2000232" y="1000108"/>
            <a:ext cx="6929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7550" indent="-717550" algn="just" defTabSz="717550">
              <a:tabLst>
                <a:tab pos="717550" algn="l"/>
                <a:tab pos="1435100" algn="l"/>
              </a:tabLst>
            </a:pPr>
            <a:r>
              <a:rPr lang="pt-PT" sz="2400" b="1" dirty="0" smtClean="0"/>
              <a:t>Metas Tácticas</a:t>
            </a:r>
            <a:endParaRPr lang="pt-PT" sz="2400" b="1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-32" y="6049052"/>
            <a:ext cx="2500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 smtClean="0"/>
              <a:t>Colégio do Espírito Santo </a:t>
            </a:r>
          </a:p>
          <a:p>
            <a:pPr algn="ctr"/>
            <a:r>
              <a:rPr lang="pt-PT" sz="1400" dirty="0" smtClean="0"/>
              <a:t>2010/03/17</a:t>
            </a:r>
            <a:endParaRPr lang="pt-PT" sz="1400" dirty="0"/>
          </a:p>
        </p:txBody>
      </p:sp>
      <p:cxnSp>
        <p:nvCxnSpPr>
          <p:cNvPr id="11" name="Conexão recta 10"/>
          <p:cNvCxnSpPr/>
          <p:nvPr/>
        </p:nvCxnSpPr>
        <p:spPr>
          <a:xfrm>
            <a:off x="0" y="928670"/>
            <a:ext cx="9144000" cy="1588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3" name="Imagem 12" descr="logou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08" y="214290"/>
            <a:ext cx="1770380" cy="518160"/>
          </a:xfrm>
          <a:prstGeom prst="rect">
            <a:avLst/>
          </a:prstGeom>
        </p:spPr>
      </p:pic>
      <p:sp>
        <p:nvSpPr>
          <p:cNvPr id="14" name="CaixaDeTexto 13"/>
          <p:cNvSpPr txBox="1"/>
          <p:nvPr/>
        </p:nvSpPr>
        <p:spPr>
          <a:xfrm>
            <a:off x="2143108" y="285728"/>
            <a:ext cx="642942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b="1" dirty="0" smtClean="0"/>
              <a:t>Estratégia de Reabilitação do SAA ao Concelho de Estremoz</a:t>
            </a:r>
            <a:endParaRPr lang="pt-PT" sz="2000" b="1" dirty="0"/>
          </a:p>
          <a:p>
            <a:endParaRPr lang="pt-PT" dirty="0"/>
          </a:p>
        </p:txBody>
      </p:sp>
      <p:graphicFrame>
        <p:nvGraphicFramePr>
          <p:cNvPr id="10" name="Tabela 9"/>
          <p:cNvGraphicFramePr>
            <a:graphicFrameLocks noGrp="1"/>
          </p:cNvGraphicFramePr>
          <p:nvPr/>
        </p:nvGraphicFramePr>
        <p:xfrm>
          <a:off x="2085996" y="1713880"/>
          <a:ext cx="5486400" cy="4284980"/>
        </p:xfrm>
        <a:graphic>
          <a:graphicData uri="http://schemas.openxmlformats.org/drawingml/2006/table">
            <a:tbl>
              <a:tblPr/>
              <a:tblGrid>
                <a:gridCol w="3200400"/>
                <a:gridCol w="1143000"/>
                <a:gridCol w="1143000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300" b="1">
                          <a:latin typeface="+mn-lt"/>
                          <a:ea typeface="Times New Roman"/>
                        </a:rPr>
                        <a:t>Medidas de desempenho</a:t>
                      </a:r>
                      <a:endParaRPr lang="pt-PT" sz="13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300" b="1">
                          <a:latin typeface="+mn-lt"/>
                          <a:ea typeface="Times New Roman"/>
                        </a:rPr>
                        <a:t>Meta a atingir</a:t>
                      </a:r>
                      <a:endParaRPr lang="pt-PT" sz="13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300" b="1">
                          <a:latin typeface="+mn-lt"/>
                          <a:ea typeface="Times New Roman"/>
                        </a:rPr>
                        <a:t>Limite de Aceitabilidade</a:t>
                      </a:r>
                      <a:endParaRPr lang="pt-PT" sz="13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3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continuidade de abastecimento (%)</a:t>
                      </a:r>
                      <a:endParaRPr lang="pt-PT" sz="13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ctr">
                        <a:spcAft>
                          <a:spcPts val="0"/>
                        </a:spcAft>
                      </a:pPr>
                      <a:r>
                        <a:rPr lang="pt-PT" sz="1300">
                          <a:latin typeface="+mn-lt"/>
                          <a:ea typeface="Times New Roman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indent="-45720" algn="ctr">
                        <a:spcAft>
                          <a:spcPts val="0"/>
                        </a:spcAft>
                      </a:pPr>
                      <a:r>
                        <a:rPr lang="pt-PT" sz="1300">
                          <a:latin typeface="+mn-lt"/>
                          <a:ea typeface="Times New Roman"/>
                        </a:rPr>
                        <a:t>98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1300" dirty="0">
                          <a:latin typeface="+mn-lt"/>
                          <a:ea typeface="Times New Roman"/>
                        </a:rPr>
                        <a:t>análises micr</a:t>
                      </a:r>
                      <a:r>
                        <a:rPr lang="pt-PT" sz="13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o - biológicas realizadas (%) Número de análises microbiológicas realizadas à água tratada durante o período de referência / número de análises microbiológicas à água tratada requeridas durante o período de referência pelas normas ou legislação aplicável x 100</a:t>
                      </a:r>
                      <a:endParaRPr lang="pt-PT" sz="13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ctr">
                        <a:spcAft>
                          <a:spcPts val="0"/>
                        </a:spcAft>
                      </a:pPr>
                      <a:r>
                        <a:rPr lang="pt-PT" sz="1300">
                          <a:latin typeface="+mn-lt"/>
                          <a:ea typeface="Times New Roman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indent="-45720" algn="ctr">
                        <a:spcAft>
                          <a:spcPts val="0"/>
                        </a:spcAft>
                      </a:pPr>
                      <a:r>
                        <a:rPr lang="pt-PT" sz="1300">
                          <a:latin typeface="+mn-lt"/>
                          <a:ea typeface="Times New Roman"/>
                        </a:rPr>
                        <a:t>99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1300">
                          <a:latin typeface="+mn-lt"/>
                          <a:ea typeface="Times New Roman"/>
                        </a:rPr>
                        <a:t>adequação da pressão mínima de serviço (%)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indent="-45720" algn="ctr">
                        <a:spcAft>
                          <a:spcPts val="0"/>
                        </a:spcAft>
                      </a:pPr>
                      <a:r>
                        <a:rPr lang="pt-PT" sz="1300" dirty="0">
                          <a:latin typeface="+mn-lt"/>
                          <a:ea typeface="Times New Roman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300">
                          <a:latin typeface="+mn-lt"/>
                          <a:ea typeface="Times New Roman"/>
                        </a:rPr>
                        <a:t>98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1300">
                          <a:latin typeface="+mn-lt"/>
                          <a:ea typeface="Times New Roman"/>
                        </a:rPr>
                        <a:t>água não facturada (%)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indent="-45720" algn="ctr">
                        <a:spcAft>
                          <a:spcPts val="0"/>
                        </a:spcAft>
                      </a:pPr>
                      <a:r>
                        <a:rPr lang="pt-PT" sz="1300">
                          <a:latin typeface="+mn-lt"/>
                          <a:ea typeface="Times New Roman"/>
                        </a:rPr>
                        <a:t>15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300">
                          <a:latin typeface="+mn-lt"/>
                          <a:ea typeface="Times New Roman"/>
                        </a:rPr>
                        <a:t>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1300">
                          <a:latin typeface="+mn-lt"/>
                          <a:ea typeface="Times New Roman"/>
                        </a:rPr>
                        <a:t>custos operacionais (€/m</a:t>
                      </a:r>
                      <a:r>
                        <a:rPr lang="pt-PT" sz="1300" baseline="30000">
                          <a:latin typeface="+mn-lt"/>
                          <a:ea typeface="Times New Roman"/>
                        </a:rPr>
                        <a:t>3</a:t>
                      </a:r>
                      <a:r>
                        <a:rPr lang="pt-PT" sz="1300">
                          <a:latin typeface="+mn-lt"/>
                          <a:ea typeface="Times New Roman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indent="-45720" algn="ctr">
                        <a:spcAft>
                          <a:spcPts val="0"/>
                        </a:spcAft>
                      </a:pPr>
                      <a:r>
                        <a:rPr lang="pt-PT" sz="1300">
                          <a:latin typeface="+mn-lt"/>
                          <a:ea typeface="Times New Roman"/>
                        </a:rPr>
                        <a:t>0,02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300">
                          <a:latin typeface="+mn-lt"/>
                          <a:ea typeface="Times New Roman"/>
                        </a:rPr>
                        <a:t>0,04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1300">
                          <a:latin typeface="+mn-lt"/>
                          <a:ea typeface="Times New Roman"/>
                        </a:rPr>
                        <a:t>capacidade de reserva de água tratada (dias)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indent="-45720" algn="ctr">
                        <a:spcAft>
                          <a:spcPts val="0"/>
                        </a:spcAft>
                      </a:pPr>
                      <a:r>
                        <a:rPr lang="pt-PT" sz="1300">
                          <a:latin typeface="+mn-lt"/>
                          <a:ea typeface="Times New Roman"/>
                        </a:rPr>
                        <a:t>1,4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300">
                          <a:latin typeface="+mn-lt"/>
                          <a:ea typeface="Times New Roman"/>
                        </a:rPr>
                        <a:t>≥1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1300">
                          <a:latin typeface="+mn-lt"/>
                          <a:ea typeface="Times New Roman"/>
                        </a:rPr>
                        <a:t>reabilitação de condutas (%/ano)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indent="-45720" algn="ctr">
                        <a:spcAft>
                          <a:spcPts val="0"/>
                        </a:spcAft>
                      </a:pPr>
                      <a:r>
                        <a:rPr lang="pt-PT" sz="1300">
                          <a:latin typeface="+mn-lt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300">
                          <a:latin typeface="+mn-lt"/>
                          <a:ea typeface="Times New Roman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1300">
                          <a:latin typeface="+mn-lt"/>
                          <a:ea typeface="Times New Roman"/>
                        </a:rPr>
                        <a:t>reabilitação de ramais (%/ano)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indent="-45720" algn="ctr">
                        <a:spcAft>
                          <a:spcPts val="0"/>
                        </a:spcAft>
                      </a:pPr>
                      <a:r>
                        <a:rPr lang="pt-PT" sz="1300">
                          <a:latin typeface="+mn-lt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300">
                          <a:latin typeface="+mn-lt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13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Perdas reais por ramal (l/ramal/dia com sistema em pressão)</a:t>
                      </a:r>
                      <a:endParaRPr lang="pt-PT" sz="13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indent="-45720" algn="ctr">
                        <a:spcAft>
                          <a:spcPts val="0"/>
                        </a:spcAft>
                      </a:pPr>
                      <a:r>
                        <a:rPr lang="pt-PT" sz="1300">
                          <a:latin typeface="+mn-lt"/>
                          <a:ea typeface="Times New Roman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300">
                          <a:latin typeface="+mn-lt"/>
                          <a:ea typeface="Times New Roman"/>
                        </a:rPr>
                        <a:t>150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1300">
                          <a:latin typeface="+mn-lt"/>
                          <a:ea typeface="Times New Roman"/>
                        </a:rPr>
                        <a:t>Perdas reais por comprimento de conduta (</a:t>
                      </a:r>
                      <a:r>
                        <a:rPr lang="pt-PT" sz="13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l/km /dia com sistema em pressão)</a:t>
                      </a:r>
                      <a:endParaRPr lang="pt-PT" sz="13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indent="-45720" algn="ctr">
                        <a:spcAft>
                          <a:spcPts val="0"/>
                        </a:spcAft>
                      </a:pPr>
                      <a:r>
                        <a:rPr lang="pt-PT" sz="1300">
                          <a:latin typeface="+mn-lt"/>
                          <a:ea typeface="Times New Roman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300">
                          <a:latin typeface="+mn-lt"/>
                          <a:ea typeface="Times New Roman"/>
                        </a:rPr>
                        <a:t>500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13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Avarias em condutas (n.º/100 km/ano)</a:t>
                      </a:r>
                      <a:endParaRPr lang="pt-PT" sz="13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indent="-45720" algn="ctr">
                        <a:spcAft>
                          <a:spcPts val="0"/>
                        </a:spcAft>
                      </a:pPr>
                      <a:r>
                        <a:rPr lang="pt-PT" sz="1300"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300" dirty="0">
                          <a:latin typeface="+mn-lt"/>
                          <a:ea typeface="Times New Roman"/>
                        </a:rPr>
                        <a:t>15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xão recta 4"/>
          <p:cNvCxnSpPr/>
          <p:nvPr/>
        </p:nvCxnSpPr>
        <p:spPr>
          <a:xfrm rot="5400000">
            <a:off x="-1499412" y="3429000"/>
            <a:ext cx="6858000" cy="1588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71406" y="59272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dirty="0"/>
          </a:p>
        </p:txBody>
      </p:sp>
      <p:sp>
        <p:nvSpPr>
          <p:cNvPr id="9" name="CaixaDeTexto 8"/>
          <p:cNvSpPr txBox="1"/>
          <p:nvPr/>
        </p:nvSpPr>
        <p:spPr>
          <a:xfrm>
            <a:off x="2357422" y="1142984"/>
            <a:ext cx="63579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000" b="1" dirty="0" smtClean="0"/>
              <a:t>ESTRUTURA DA APRESENTAÇÃO (cont.)</a:t>
            </a:r>
            <a:endParaRPr lang="pt-PT" sz="3000" b="1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-32" y="6049052"/>
            <a:ext cx="2500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 smtClean="0"/>
              <a:t>Colégio do Espírito Santo </a:t>
            </a:r>
          </a:p>
          <a:p>
            <a:pPr algn="ctr"/>
            <a:r>
              <a:rPr lang="pt-PT" sz="1400" dirty="0" smtClean="0"/>
              <a:t>2010/03/17</a:t>
            </a:r>
            <a:endParaRPr lang="pt-PT" sz="1400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2000232" y="1857364"/>
            <a:ext cx="700092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1813" indent="-531813" algn="just">
              <a:lnSpc>
                <a:spcPct val="150000"/>
              </a:lnSpc>
            </a:pPr>
            <a:r>
              <a:rPr lang="pt-PT" sz="2800" dirty="0" smtClean="0"/>
              <a:t> 5-	Apresentação de um caso prático de intervenção em Reabilitação ao nível Operacional e referente ao Subsistema de Abastecimento de Água à cidade de Estremoz;</a:t>
            </a:r>
            <a:endParaRPr lang="pt-PT" sz="2800" dirty="0"/>
          </a:p>
        </p:txBody>
      </p:sp>
      <p:cxnSp>
        <p:nvCxnSpPr>
          <p:cNvPr id="11" name="Conexão recta 10"/>
          <p:cNvCxnSpPr/>
          <p:nvPr/>
        </p:nvCxnSpPr>
        <p:spPr>
          <a:xfrm>
            <a:off x="0" y="928670"/>
            <a:ext cx="9144000" cy="1588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4" name="Imagem 13" descr="logou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08" y="214290"/>
            <a:ext cx="1770380" cy="518160"/>
          </a:xfrm>
          <a:prstGeom prst="rect">
            <a:avLst/>
          </a:prstGeom>
        </p:spPr>
      </p:pic>
      <p:sp>
        <p:nvSpPr>
          <p:cNvPr id="15" name="CaixaDeTexto 14"/>
          <p:cNvSpPr txBox="1"/>
          <p:nvPr/>
        </p:nvSpPr>
        <p:spPr>
          <a:xfrm>
            <a:off x="2143108" y="285728"/>
            <a:ext cx="642942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b="1" dirty="0" smtClean="0"/>
              <a:t>Estratégia de Reabilitação do SAA ao Concelho de Estremoz</a:t>
            </a:r>
            <a:endParaRPr lang="pt-PT" sz="2000" b="1" dirty="0"/>
          </a:p>
          <a:p>
            <a:endParaRPr lang="pt-PT" dirty="0"/>
          </a:p>
        </p:txBody>
      </p:sp>
      <p:sp>
        <p:nvSpPr>
          <p:cNvPr id="17" name="Rectângulo 16"/>
          <p:cNvSpPr/>
          <p:nvPr/>
        </p:nvSpPr>
        <p:spPr>
          <a:xfrm>
            <a:off x="2071670" y="5143512"/>
            <a:ext cx="678661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1813" indent="-531813" algn="just">
              <a:lnSpc>
                <a:spcPct val="150000"/>
              </a:lnSpc>
            </a:pPr>
            <a:r>
              <a:rPr lang="pt-PT" sz="2800" dirty="0" smtClean="0"/>
              <a:t>6-	Conclusões e recomendações para trabalhos futuros</a:t>
            </a:r>
            <a:endParaRPr lang="pt-PT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xão recta 4"/>
          <p:cNvCxnSpPr/>
          <p:nvPr/>
        </p:nvCxnSpPr>
        <p:spPr>
          <a:xfrm rot="5400000">
            <a:off x="-1499412" y="3429000"/>
            <a:ext cx="6858000" cy="1588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71406" y="59272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-32" y="6049052"/>
            <a:ext cx="2500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 smtClean="0"/>
              <a:t>Colégio do Espírito Santo </a:t>
            </a:r>
          </a:p>
          <a:p>
            <a:pPr algn="ctr"/>
            <a:r>
              <a:rPr lang="pt-PT" sz="1400" dirty="0" smtClean="0"/>
              <a:t>2010/03/17</a:t>
            </a:r>
            <a:endParaRPr lang="pt-PT" sz="1400" dirty="0"/>
          </a:p>
        </p:txBody>
      </p:sp>
      <p:cxnSp>
        <p:nvCxnSpPr>
          <p:cNvPr id="11" name="Conexão recta 10"/>
          <p:cNvCxnSpPr/>
          <p:nvPr/>
        </p:nvCxnSpPr>
        <p:spPr>
          <a:xfrm>
            <a:off x="0" y="928670"/>
            <a:ext cx="9144000" cy="1588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3" name="Imagem 12" descr="logou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08" y="214290"/>
            <a:ext cx="1770380" cy="518160"/>
          </a:xfrm>
          <a:prstGeom prst="rect">
            <a:avLst/>
          </a:prstGeom>
        </p:spPr>
      </p:pic>
      <p:sp>
        <p:nvSpPr>
          <p:cNvPr id="14" name="CaixaDeTexto 13"/>
          <p:cNvSpPr txBox="1"/>
          <p:nvPr/>
        </p:nvSpPr>
        <p:spPr>
          <a:xfrm>
            <a:off x="2143108" y="285728"/>
            <a:ext cx="642942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b="1" dirty="0" smtClean="0"/>
              <a:t>Estratégia de Reabilitação do SAA ao Concelho de Estremoz</a:t>
            </a:r>
            <a:endParaRPr lang="pt-PT" sz="2000" b="1" dirty="0"/>
          </a:p>
          <a:p>
            <a:endParaRPr lang="pt-PT" dirty="0"/>
          </a:p>
        </p:txBody>
      </p:sp>
      <p:sp>
        <p:nvSpPr>
          <p:cNvPr id="15" name="Rectângulo 14"/>
          <p:cNvSpPr/>
          <p:nvPr/>
        </p:nvSpPr>
        <p:spPr>
          <a:xfrm>
            <a:off x="2000232" y="971199"/>
            <a:ext cx="6929486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800" b="1" dirty="0" smtClean="0"/>
              <a:t>objectivos operacionais:</a:t>
            </a:r>
            <a:endParaRPr lang="pt-PT" sz="2600" dirty="0"/>
          </a:p>
        </p:txBody>
      </p:sp>
      <p:sp>
        <p:nvSpPr>
          <p:cNvPr id="17" name="Rectângulo 16"/>
          <p:cNvSpPr/>
          <p:nvPr/>
        </p:nvSpPr>
        <p:spPr>
          <a:xfrm>
            <a:off x="2000232" y="1820877"/>
            <a:ext cx="6929486" cy="2251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indent="-358775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pt-PT" sz="2400" dirty="0" smtClean="0"/>
              <a:t>Criar Zona de Medição e Controlo (ZMC) no subsistema das </a:t>
            </a:r>
            <a:r>
              <a:rPr lang="pt-PT" sz="2400" dirty="0" err="1" smtClean="0"/>
              <a:t>Techocas</a:t>
            </a:r>
            <a:r>
              <a:rPr lang="pt-PT" sz="2400" dirty="0" smtClean="0"/>
              <a:t> para detectar, localizar e reduzir o número de perdas existentes e proceder à reparação de anomalias encontradas;</a:t>
            </a:r>
            <a:endParaRPr lang="pt-PT" sz="2400" dirty="0"/>
          </a:p>
        </p:txBody>
      </p:sp>
      <p:sp>
        <p:nvSpPr>
          <p:cNvPr id="18" name="Rectângulo 17"/>
          <p:cNvSpPr/>
          <p:nvPr/>
        </p:nvSpPr>
        <p:spPr>
          <a:xfrm>
            <a:off x="2000232" y="4228935"/>
            <a:ext cx="69294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indent="-358775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pt-PT" sz="2400" dirty="0" smtClean="0"/>
              <a:t>Fazer análise de qualidade com </a:t>
            </a:r>
            <a:r>
              <a:rPr lang="pt-PT" sz="2400" dirty="0" err="1" smtClean="0"/>
              <a:t>periocidade</a:t>
            </a:r>
            <a:r>
              <a:rPr lang="pt-PT" sz="2400" dirty="0" smtClean="0"/>
              <a:t> trimestral;</a:t>
            </a:r>
            <a:endParaRPr lang="pt-PT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xão recta 4"/>
          <p:cNvCxnSpPr/>
          <p:nvPr/>
        </p:nvCxnSpPr>
        <p:spPr>
          <a:xfrm rot="5400000">
            <a:off x="-1499412" y="3429000"/>
            <a:ext cx="6858000" cy="1588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71406" y="59272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-32" y="6049052"/>
            <a:ext cx="2500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 smtClean="0"/>
              <a:t>Colégio do Espírito Santo </a:t>
            </a:r>
          </a:p>
          <a:p>
            <a:pPr algn="ctr"/>
            <a:r>
              <a:rPr lang="pt-PT" sz="1400" dirty="0" smtClean="0"/>
              <a:t>2010/03/17</a:t>
            </a:r>
            <a:endParaRPr lang="pt-PT" sz="1400" dirty="0"/>
          </a:p>
        </p:txBody>
      </p:sp>
      <p:cxnSp>
        <p:nvCxnSpPr>
          <p:cNvPr id="11" name="Conexão recta 10"/>
          <p:cNvCxnSpPr/>
          <p:nvPr/>
        </p:nvCxnSpPr>
        <p:spPr>
          <a:xfrm>
            <a:off x="0" y="928670"/>
            <a:ext cx="9144000" cy="1588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3" name="Imagem 12" descr="logou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08" y="214290"/>
            <a:ext cx="1770380" cy="518160"/>
          </a:xfrm>
          <a:prstGeom prst="rect">
            <a:avLst/>
          </a:prstGeom>
        </p:spPr>
      </p:pic>
      <p:sp>
        <p:nvSpPr>
          <p:cNvPr id="14" name="CaixaDeTexto 13"/>
          <p:cNvSpPr txBox="1"/>
          <p:nvPr/>
        </p:nvSpPr>
        <p:spPr>
          <a:xfrm>
            <a:off x="2143108" y="285728"/>
            <a:ext cx="642942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b="1" dirty="0" smtClean="0"/>
              <a:t>Estratégia de Reabilitação do SAA ao Concelho de Estremoz</a:t>
            </a:r>
            <a:endParaRPr lang="pt-PT" sz="2000" b="1" dirty="0"/>
          </a:p>
          <a:p>
            <a:endParaRPr lang="pt-PT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2000232" y="928670"/>
            <a:ext cx="7500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0850" indent="-450850">
              <a:tabLst>
                <a:tab pos="450850" algn="l"/>
              </a:tabLst>
            </a:pPr>
            <a:r>
              <a:rPr lang="pt-PT" sz="2800" b="1" dirty="0" smtClean="0">
                <a:solidFill>
                  <a:srgbClr val="C00000"/>
                </a:solidFill>
              </a:rPr>
              <a:t>5-	APRESENTAÇÃO DE CASO PRÁTICO</a:t>
            </a:r>
            <a:endParaRPr lang="pt-PT" sz="2800" b="1" dirty="0">
              <a:solidFill>
                <a:srgbClr val="C00000"/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2071670" y="1571612"/>
            <a:ext cx="692948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600" dirty="0" smtClean="0"/>
              <a:t>Criou-se uma Zona de Medição e Controlo (ZMC) no subsistema das </a:t>
            </a:r>
            <a:r>
              <a:rPr lang="pt-PT" sz="2600" dirty="0" err="1" smtClean="0"/>
              <a:t>Techocas</a:t>
            </a:r>
            <a:r>
              <a:rPr lang="pt-PT" sz="2600" dirty="0" smtClean="0"/>
              <a:t>/Estremoz para detectar, localizar e reduzir o número de perdas existentes.</a:t>
            </a:r>
            <a:endParaRPr lang="pt-PT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xão recta 4"/>
          <p:cNvCxnSpPr/>
          <p:nvPr/>
        </p:nvCxnSpPr>
        <p:spPr>
          <a:xfrm rot="5400000">
            <a:off x="-1499412" y="3429000"/>
            <a:ext cx="6858000" cy="1588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71406" y="59272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-32" y="6049052"/>
            <a:ext cx="2500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 smtClean="0"/>
              <a:t>Colégio do Espírito Santo </a:t>
            </a:r>
          </a:p>
          <a:p>
            <a:pPr algn="ctr"/>
            <a:r>
              <a:rPr lang="pt-PT" sz="1400" dirty="0" smtClean="0"/>
              <a:t>2010/03/17</a:t>
            </a:r>
            <a:endParaRPr lang="pt-PT" sz="1400" dirty="0"/>
          </a:p>
        </p:txBody>
      </p:sp>
      <p:cxnSp>
        <p:nvCxnSpPr>
          <p:cNvPr id="11" name="Conexão recta 10"/>
          <p:cNvCxnSpPr/>
          <p:nvPr/>
        </p:nvCxnSpPr>
        <p:spPr>
          <a:xfrm>
            <a:off x="0" y="928670"/>
            <a:ext cx="9144000" cy="1588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3" name="Imagem 12" descr="logou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08" y="214290"/>
            <a:ext cx="1770380" cy="518160"/>
          </a:xfrm>
          <a:prstGeom prst="rect">
            <a:avLst/>
          </a:prstGeom>
        </p:spPr>
      </p:pic>
      <p:sp>
        <p:nvSpPr>
          <p:cNvPr id="14" name="CaixaDeTexto 13"/>
          <p:cNvSpPr txBox="1"/>
          <p:nvPr/>
        </p:nvSpPr>
        <p:spPr>
          <a:xfrm>
            <a:off x="2143108" y="285728"/>
            <a:ext cx="642942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b="1" dirty="0" smtClean="0"/>
              <a:t>Estratégia de Reabilitação do SAA ao Concelho de Estremoz</a:t>
            </a:r>
            <a:endParaRPr lang="pt-PT" sz="2000" b="1" dirty="0"/>
          </a:p>
          <a:p>
            <a:endParaRPr lang="pt-PT" dirty="0"/>
          </a:p>
        </p:txBody>
      </p:sp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1095387"/>
            <a:ext cx="6983239" cy="5607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xão recta 4"/>
          <p:cNvCxnSpPr/>
          <p:nvPr/>
        </p:nvCxnSpPr>
        <p:spPr>
          <a:xfrm rot="5400000">
            <a:off x="-1499412" y="3429000"/>
            <a:ext cx="6858000" cy="1588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71406" y="59272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-32" y="6049052"/>
            <a:ext cx="2500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 smtClean="0"/>
              <a:t>Colégio do Espírito Santo </a:t>
            </a:r>
          </a:p>
          <a:p>
            <a:pPr algn="ctr"/>
            <a:r>
              <a:rPr lang="pt-PT" sz="1400" dirty="0" smtClean="0"/>
              <a:t>2010/03/17</a:t>
            </a:r>
            <a:endParaRPr lang="pt-PT" sz="1400" dirty="0"/>
          </a:p>
        </p:txBody>
      </p:sp>
      <p:cxnSp>
        <p:nvCxnSpPr>
          <p:cNvPr id="11" name="Conexão recta 10"/>
          <p:cNvCxnSpPr/>
          <p:nvPr/>
        </p:nvCxnSpPr>
        <p:spPr>
          <a:xfrm>
            <a:off x="0" y="928670"/>
            <a:ext cx="9144000" cy="1588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3" name="Imagem 12" descr="logou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08" y="214290"/>
            <a:ext cx="1770380" cy="518160"/>
          </a:xfrm>
          <a:prstGeom prst="rect">
            <a:avLst/>
          </a:prstGeom>
        </p:spPr>
      </p:pic>
      <p:sp>
        <p:nvSpPr>
          <p:cNvPr id="14" name="CaixaDeTexto 13"/>
          <p:cNvSpPr txBox="1"/>
          <p:nvPr/>
        </p:nvSpPr>
        <p:spPr>
          <a:xfrm>
            <a:off x="2143108" y="285728"/>
            <a:ext cx="642942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b="1" dirty="0" smtClean="0"/>
              <a:t>Estratégia de Reabilitação do SAA ao Concelho de Estremoz</a:t>
            </a:r>
            <a:endParaRPr lang="pt-PT" sz="2000" b="1" dirty="0"/>
          </a:p>
          <a:p>
            <a:endParaRPr lang="pt-PT" dirty="0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1071545"/>
            <a:ext cx="7093334" cy="3360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xão recta 4"/>
          <p:cNvCxnSpPr/>
          <p:nvPr/>
        </p:nvCxnSpPr>
        <p:spPr>
          <a:xfrm rot="5400000">
            <a:off x="-1499412" y="3429000"/>
            <a:ext cx="6858000" cy="1588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71406" y="59272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-32" y="6049052"/>
            <a:ext cx="2500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 smtClean="0"/>
              <a:t>Colégio do Espírito Santo </a:t>
            </a:r>
          </a:p>
          <a:p>
            <a:pPr algn="ctr"/>
            <a:r>
              <a:rPr lang="pt-PT" sz="1400" dirty="0" smtClean="0"/>
              <a:t>2010/03/17</a:t>
            </a:r>
            <a:endParaRPr lang="pt-PT" sz="1400" dirty="0"/>
          </a:p>
        </p:txBody>
      </p:sp>
      <p:cxnSp>
        <p:nvCxnSpPr>
          <p:cNvPr id="11" name="Conexão recta 10"/>
          <p:cNvCxnSpPr/>
          <p:nvPr/>
        </p:nvCxnSpPr>
        <p:spPr>
          <a:xfrm>
            <a:off x="0" y="928670"/>
            <a:ext cx="9144000" cy="1588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3" name="Imagem 12" descr="logou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08" y="214290"/>
            <a:ext cx="1770380" cy="518160"/>
          </a:xfrm>
          <a:prstGeom prst="rect">
            <a:avLst/>
          </a:prstGeom>
        </p:spPr>
      </p:pic>
      <p:sp>
        <p:nvSpPr>
          <p:cNvPr id="14" name="CaixaDeTexto 13"/>
          <p:cNvSpPr txBox="1"/>
          <p:nvPr/>
        </p:nvSpPr>
        <p:spPr>
          <a:xfrm>
            <a:off x="2143108" y="285728"/>
            <a:ext cx="642942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b="1" dirty="0" smtClean="0"/>
              <a:t>Estratégia de Reabilitação do SAA ao Concelho de Estremoz</a:t>
            </a:r>
            <a:endParaRPr lang="pt-PT" sz="2000" b="1" dirty="0"/>
          </a:p>
          <a:p>
            <a:endParaRPr lang="pt-PT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2000232" y="928670"/>
            <a:ext cx="7500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0850" indent="-450850">
              <a:tabLst>
                <a:tab pos="450850" algn="l"/>
              </a:tabLst>
            </a:pPr>
            <a:r>
              <a:rPr lang="pt-PT" sz="2800" b="1" dirty="0" smtClean="0">
                <a:solidFill>
                  <a:srgbClr val="C00000"/>
                </a:solidFill>
              </a:rPr>
              <a:t>6-	CONCLUSÕES E RECOMENDAÇÕES</a:t>
            </a:r>
            <a:endParaRPr lang="pt-PT" sz="2800" b="1" dirty="0">
              <a:solidFill>
                <a:srgbClr val="C00000"/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2071670" y="1571612"/>
            <a:ext cx="6929486" cy="30310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indent="-358775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pt-PT" sz="2600" dirty="0" smtClean="0"/>
              <a:t>Conclui-se que a Câmara Municipal de Estremoz possui uma rede de </a:t>
            </a:r>
            <a:r>
              <a:rPr lang="pt-PT" sz="2600" dirty="0" err="1" smtClean="0"/>
              <a:t>adução</a:t>
            </a:r>
            <a:r>
              <a:rPr lang="pt-PT" sz="2600" dirty="0" smtClean="0"/>
              <a:t> e distribuição obsoleta, com aproximadamente 314 roturas por ano, ou seja, próximo de uma rotura por dia</a:t>
            </a:r>
            <a:endParaRPr lang="pt-PT" sz="2600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2071670" y="4684194"/>
            <a:ext cx="692948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indent="-358775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pt-PT" sz="2800" dirty="0" smtClean="0"/>
              <a:t>apresenta perdas económicas na ordem dos 73% e perdas reais de água de aproximadamente 57%;</a:t>
            </a:r>
            <a:endParaRPr lang="pt-PT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xão recta 4"/>
          <p:cNvCxnSpPr/>
          <p:nvPr/>
        </p:nvCxnSpPr>
        <p:spPr>
          <a:xfrm rot="5400000">
            <a:off x="-1499412" y="3429000"/>
            <a:ext cx="6858000" cy="1588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71406" y="59272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-32" y="6049052"/>
            <a:ext cx="2500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 smtClean="0"/>
              <a:t>Colégio do Espírito Santo </a:t>
            </a:r>
          </a:p>
          <a:p>
            <a:pPr algn="ctr"/>
            <a:r>
              <a:rPr lang="pt-PT" sz="1400" dirty="0" smtClean="0"/>
              <a:t>2010/03/17</a:t>
            </a:r>
            <a:endParaRPr lang="pt-PT" sz="1400" dirty="0"/>
          </a:p>
        </p:txBody>
      </p:sp>
      <p:cxnSp>
        <p:nvCxnSpPr>
          <p:cNvPr id="11" name="Conexão recta 10"/>
          <p:cNvCxnSpPr/>
          <p:nvPr/>
        </p:nvCxnSpPr>
        <p:spPr>
          <a:xfrm>
            <a:off x="0" y="928670"/>
            <a:ext cx="9144000" cy="1588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3" name="Imagem 12" descr="logou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08" y="214290"/>
            <a:ext cx="1770380" cy="518160"/>
          </a:xfrm>
          <a:prstGeom prst="rect">
            <a:avLst/>
          </a:prstGeom>
        </p:spPr>
      </p:pic>
      <p:sp>
        <p:nvSpPr>
          <p:cNvPr id="14" name="CaixaDeTexto 13"/>
          <p:cNvSpPr txBox="1"/>
          <p:nvPr/>
        </p:nvSpPr>
        <p:spPr>
          <a:xfrm>
            <a:off x="2143108" y="285728"/>
            <a:ext cx="642942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b="1" dirty="0" smtClean="0"/>
              <a:t>Estratégia de Reabilitação do SAA ao Concelho de Estremoz</a:t>
            </a:r>
            <a:endParaRPr lang="pt-PT" sz="2000" b="1" dirty="0"/>
          </a:p>
          <a:p>
            <a:endParaRPr lang="pt-PT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2071670" y="928670"/>
            <a:ext cx="6929486" cy="6031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indent="-358775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pt-PT" sz="2600" dirty="0" smtClean="0"/>
              <a:t>Deverá a Câmara Municipal de Estremoz, enquanto entidade gestora do SAA, definir, implementar e monitorizar, planos estratégico, táctico e operacional, com base nos objectivos definidos na presente tese, de modo, a reduzir significativamente o volume de perdas de água, tornado o sistema eficiente, sustentável em termos infra-estrutural, económico-financeiro e garantir a satisfação das necessidades e expectativas dos utilizadores do serviço.</a:t>
            </a:r>
            <a:endParaRPr lang="pt-PT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xão recta 4"/>
          <p:cNvCxnSpPr/>
          <p:nvPr/>
        </p:nvCxnSpPr>
        <p:spPr>
          <a:xfrm rot="5400000">
            <a:off x="-1499412" y="3429000"/>
            <a:ext cx="6858000" cy="1588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71406" y="59272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-32" y="6049052"/>
            <a:ext cx="2500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 smtClean="0"/>
              <a:t>Colégio do Espírito Santo </a:t>
            </a:r>
          </a:p>
          <a:p>
            <a:pPr algn="ctr"/>
            <a:r>
              <a:rPr lang="pt-PT" sz="1400" dirty="0" smtClean="0"/>
              <a:t>2010/03/17</a:t>
            </a:r>
            <a:endParaRPr lang="pt-PT" sz="1400" dirty="0"/>
          </a:p>
        </p:txBody>
      </p:sp>
      <p:cxnSp>
        <p:nvCxnSpPr>
          <p:cNvPr id="11" name="Conexão recta 10"/>
          <p:cNvCxnSpPr/>
          <p:nvPr/>
        </p:nvCxnSpPr>
        <p:spPr>
          <a:xfrm>
            <a:off x="0" y="928670"/>
            <a:ext cx="9144000" cy="1588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3" name="Imagem 12" descr="logou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08" y="214290"/>
            <a:ext cx="1770380" cy="518160"/>
          </a:xfrm>
          <a:prstGeom prst="rect">
            <a:avLst/>
          </a:prstGeom>
        </p:spPr>
      </p:pic>
      <p:sp>
        <p:nvSpPr>
          <p:cNvPr id="14" name="CaixaDeTexto 13"/>
          <p:cNvSpPr txBox="1"/>
          <p:nvPr/>
        </p:nvSpPr>
        <p:spPr>
          <a:xfrm>
            <a:off x="2143108" y="285728"/>
            <a:ext cx="642942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b="1" dirty="0" smtClean="0"/>
              <a:t>Estratégia de Reabilitação do SAA ao Concelho de Estremoz</a:t>
            </a:r>
            <a:endParaRPr lang="pt-PT" sz="2000" b="1" dirty="0"/>
          </a:p>
          <a:p>
            <a:endParaRPr lang="pt-PT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4286248" y="1928802"/>
            <a:ext cx="25003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indent="-358775" algn="just">
              <a:lnSpc>
                <a:spcPct val="150000"/>
              </a:lnSpc>
            </a:pPr>
            <a:r>
              <a:rPr lang="pt-PT" sz="9600" dirty="0" smtClean="0"/>
              <a:t>FIM</a:t>
            </a:r>
            <a:endParaRPr lang="pt-PT" sz="9600" dirty="0"/>
          </a:p>
        </p:txBody>
      </p:sp>
    </p:spTree>
  </p:cSld>
  <p:clrMapOvr>
    <a:masterClrMapping/>
  </p:clrMapOvr>
  <p:transition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xão recta 4"/>
          <p:cNvCxnSpPr/>
          <p:nvPr/>
        </p:nvCxnSpPr>
        <p:spPr>
          <a:xfrm rot="5400000">
            <a:off x="-1499412" y="3429000"/>
            <a:ext cx="6858000" cy="1588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71406" y="59272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dirty="0"/>
          </a:p>
        </p:txBody>
      </p:sp>
      <p:sp>
        <p:nvSpPr>
          <p:cNvPr id="9" name="CaixaDeTexto 8"/>
          <p:cNvSpPr txBox="1"/>
          <p:nvPr/>
        </p:nvSpPr>
        <p:spPr>
          <a:xfrm>
            <a:off x="1928794" y="1214422"/>
            <a:ext cx="32147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0850" indent="-450850"/>
            <a:r>
              <a:rPr lang="pt-PT" sz="3000" b="1" dirty="0" smtClean="0">
                <a:solidFill>
                  <a:srgbClr val="C00000"/>
                </a:solidFill>
              </a:rPr>
              <a:t>1-	</a:t>
            </a:r>
            <a:r>
              <a:rPr lang="pt-PT" sz="2800" b="1" dirty="0" smtClean="0">
                <a:solidFill>
                  <a:srgbClr val="C00000"/>
                </a:solidFill>
              </a:rPr>
              <a:t>OBJECTIVOS</a:t>
            </a:r>
            <a:endParaRPr lang="pt-PT" sz="2800" b="1" dirty="0">
              <a:solidFill>
                <a:srgbClr val="C00000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-32" y="6049052"/>
            <a:ext cx="2500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 smtClean="0"/>
              <a:t>Colégio do Espírito Santo </a:t>
            </a:r>
          </a:p>
          <a:p>
            <a:pPr algn="ctr"/>
            <a:r>
              <a:rPr lang="pt-PT" sz="1400" dirty="0" smtClean="0"/>
              <a:t>2010/03/17</a:t>
            </a:r>
            <a:endParaRPr lang="pt-PT" sz="1400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2000232" y="2000240"/>
            <a:ext cx="700092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800" dirty="0" smtClean="0"/>
              <a:t>Definir e implementar uma </a:t>
            </a:r>
            <a:r>
              <a:rPr lang="pt-PT" sz="2800" dirty="0" smtClean="0"/>
              <a:t>Estratégia Proactiva </a:t>
            </a:r>
            <a:r>
              <a:rPr lang="pt-PT" sz="2800" dirty="0"/>
              <a:t>de </a:t>
            </a:r>
            <a:r>
              <a:rPr lang="pt-PT" sz="2800" dirty="0" smtClean="0"/>
              <a:t>Reabilitação </a:t>
            </a:r>
            <a:r>
              <a:rPr lang="pt-PT" sz="2800" dirty="0"/>
              <a:t>do Sistema de Abastecimento de Água ao concelho de </a:t>
            </a:r>
            <a:r>
              <a:rPr lang="pt-PT" sz="2800" dirty="0" smtClean="0"/>
              <a:t>Estremoz, de acordo com o guia técnico, Gestão Patrimonial de Infra-estruturas de Abastecimento de água, do ERSAR;</a:t>
            </a:r>
            <a:endParaRPr lang="pt-PT" sz="2800" dirty="0"/>
          </a:p>
        </p:txBody>
      </p:sp>
      <p:cxnSp>
        <p:nvCxnSpPr>
          <p:cNvPr id="11" name="Conexão recta 10"/>
          <p:cNvCxnSpPr/>
          <p:nvPr/>
        </p:nvCxnSpPr>
        <p:spPr>
          <a:xfrm>
            <a:off x="0" y="928670"/>
            <a:ext cx="9144000" cy="1588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3" name="Imagem 12" descr="logou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08" y="214290"/>
            <a:ext cx="1770380" cy="518160"/>
          </a:xfrm>
          <a:prstGeom prst="rect">
            <a:avLst/>
          </a:prstGeom>
        </p:spPr>
      </p:pic>
      <p:sp>
        <p:nvSpPr>
          <p:cNvPr id="15" name="CaixaDeTexto 14"/>
          <p:cNvSpPr txBox="1"/>
          <p:nvPr/>
        </p:nvSpPr>
        <p:spPr>
          <a:xfrm>
            <a:off x="2143108" y="285728"/>
            <a:ext cx="642942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b="1" dirty="0" smtClean="0"/>
              <a:t>Estratégia de Reabilitação do SAA ao Concelho de Estremoz</a:t>
            </a:r>
            <a:endParaRPr lang="pt-PT" sz="2000" b="1" dirty="0"/>
          </a:p>
          <a:p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xão recta 4"/>
          <p:cNvCxnSpPr/>
          <p:nvPr/>
        </p:nvCxnSpPr>
        <p:spPr>
          <a:xfrm rot="5400000">
            <a:off x="-1499412" y="3429000"/>
            <a:ext cx="6858000" cy="1588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71406" y="59272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-32" y="6049052"/>
            <a:ext cx="2500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 smtClean="0"/>
              <a:t>Colégio do Espírito Santo </a:t>
            </a:r>
          </a:p>
          <a:p>
            <a:pPr algn="ctr"/>
            <a:r>
              <a:rPr lang="pt-PT" sz="1400" dirty="0" smtClean="0"/>
              <a:t>2010/03/17</a:t>
            </a:r>
            <a:endParaRPr lang="pt-PT" sz="1400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2000232" y="2000240"/>
            <a:ext cx="7000924" cy="630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 algn="just">
              <a:lnSpc>
                <a:spcPct val="150000"/>
              </a:lnSpc>
            </a:pPr>
            <a:r>
              <a:rPr lang="pt-PT" sz="2600" dirty="0" smtClean="0"/>
              <a:t>Envolvendo três níveis de planeamento:</a:t>
            </a:r>
            <a:endParaRPr lang="pt-PT" sz="2600" dirty="0"/>
          </a:p>
        </p:txBody>
      </p:sp>
      <p:cxnSp>
        <p:nvCxnSpPr>
          <p:cNvPr id="11" name="Conexão recta 10"/>
          <p:cNvCxnSpPr/>
          <p:nvPr/>
        </p:nvCxnSpPr>
        <p:spPr>
          <a:xfrm>
            <a:off x="0" y="928670"/>
            <a:ext cx="9144000" cy="1588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3" name="Imagem 12" descr="logou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08" y="214290"/>
            <a:ext cx="1770380" cy="518160"/>
          </a:xfrm>
          <a:prstGeom prst="rect">
            <a:avLst/>
          </a:prstGeom>
        </p:spPr>
      </p:pic>
      <p:sp>
        <p:nvSpPr>
          <p:cNvPr id="15" name="CaixaDeTexto 14"/>
          <p:cNvSpPr txBox="1"/>
          <p:nvPr/>
        </p:nvSpPr>
        <p:spPr>
          <a:xfrm>
            <a:off x="2143108" y="285728"/>
            <a:ext cx="642942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b="1" dirty="0" smtClean="0"/>
              <a:t>Estratégia de Reabilitação do SAA ao Concelho de Estremoz</a:t>
            </a:r>
            <a:endParaRPr lang="pt-PT" sz="2000" b="1" dirty="0"/>
          </a:p>
          <a:p>
            <a:endParaRPr lang="pt-PT" dirty="0"/>
          </a:p>
        </p:txBody>
      </p:sp>
      <p:sp>
        <p:nvSpPr>
          <p:cNvPr id="10" name="CaixaDeTexto 9"/>
          <p:cNvSpPr txBox="1"/>
          <p:nvPr/>
        </p:nvSpPr>
        <p:spPr>
          <a:xfrm>
            <a:off x="1928794" y="1214422"/>
            <a:ext cx="3857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0850" indent="-450850"/>
            <a:r>
              <a:rPr lang="pt-PT" sz="2800" b="1" dirty="0" smtClean="0">
                <a:solidFill>
                  <a:srgbClr val="C00000"/>
                </a:solidFill>
              </a:rPr>
              <a:t>1-	OBJECTIVOS (cont.)</a:t>
            </a:r>
            <a:endParaRPr lang="pt-PT" sz="2800" b="1" dirty="0">
              <a:solidFill>
                <a:srgbClr val="C00000"/>
              </a:solidFill>
            </a:endParaRPr>
          </a:p>
        </p:txBody>
      </p:sp>
      <p:sp>
        <p:nvSpPr>
          <p:cNvPr id="16" name="Rectângulo 15"/>
          <p:cNvSpPr/>
          <p:nvPr/>
        </p:nvSpPr>
        <p:spPr>
          <a:xfrm>
            <a:off x="2501305" y="2928934"/>
            <a:ext cx="23097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531813">
              <a:buFont typeface="Wingdings" pitchFamily="2" charset="2"/>
              <a:buChar char="Ø"/>
            </a:pPr>
            <a:r>
              <a:rPr lang="pt-PT" sz="2600" dirty="0" smtClean="0"/>
              <a:t>Estratégico</a:t>
            </a:r>
            <a:r>
              <a:rPr lang="pt-PT" sz="2800" dirty="0" smtClean="0"/>
              <a:t>;</a:t>
            </a:r>
            <a:endParaRPr lang="pt-PT" sz="2800" dirty="0"/>
          </a:p>
        </p:txBody>
      </p:sp>
      <p:sp>
        <p:nvSpPr>
          <p:cNvPr id="17" name="Rectângulo 16"/>
          <p:cNvSpPr/>
          <p:nvPr/>
        </p:nvSpPr>
        <p:spPr>
          <a:xfrm>
            <a:off x="2500298" y="3571876"/>
            <a:ext cx="175278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531813">
              <a:buFont typeface="Wingdings" pitchFamily="2" charset="2"/>
              <a:buChar char="Ø"/>
            </a:pPr>
            <a:r>
              <a:rPr lang="pt-PT" sz="2600" dirty="0" smtClean="0"/>
              <a:t>Táctico;</a:t>
            </a:r>
          </a:p>
        </p:txBody>
      </p:sp>
      <p:sp>
        <p:nvSpPr>
          <p:cNvPr id="18" name="Rectângulo 17"/>
          <p:cNvSpPr/>
          <p:nvPr/>
        </p:nvSpPr>
        <p:spPr>
          <a:xfrm>
            <a:off x="2499567" y="4143380"/>
            <a:ext cx="2444772" cy="6304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531813">
              <a:lnSpc>
                <a:spcPct val="150000"/>
              </a:lnSpc>
              <a:buFont typeface="Wingdings" pitchFamily="2" charset="2"/>
              <a:buChar char="Ø"/>
            </a:pPr>
            <a:r>
              <a:rPr lang="pt-PT" sz="2600" dirty="0" smtClean="0"/>
              <a:t>Operacional.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xão recta 4"/>
          <p:cNvCxnSpPr/>
          <p:nvPr/>
        </p:nvCxnSpPr>
        <p:spPr>
          <a:xfrm rot="5400000">
            <a:off x="-1499412" y="3429000"/>
            <a:ext cx="6858000" cy="1588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71406" y="59272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dirty="0"/>
          </a:p>
        </p:txBody>
      </p:sp>
      <p:sp>
        <p:nvSpPr>
          <p:cNvPr id="9" name="CaixaDeTexto 8"/>
          <p:cNvSpPr txBox="1"/>
          <p:nvPr/>
        </p:nvSpPr>
        <p:spPr>
          <a:xfrm>
            <a:off x="2000232" y="1285860"/>
            <a:ext cx="75009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0850" indent="-450850">
              <a:tabLst>
                <a:tab pos="450850" algn="l"/>
              </a:tabLst>
            </a:pPr>
            <a:r>
              <a:rPr lang="pt-PT" sz="2800" b="1" dirty="0" smtClean="0">
                <a:solidFill>
                  <a:srgbClr val="C00000"/>
                </a:solidFill>
              </a:rPr>
              <a:t>2-	CONSTITUIÇÃO DO SAA AO CONCELHO DE ESTREMOZ</a:t>
            </a:r>
            <a:endParaRPr lang="pt-PT" sz="2800" b="1" dirty="0">
              <a:solidFill>
                <a:srgbClr val="C00000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-32" y="6049052"/>
            <a:ext cx="2500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 smtClean="0"/>
              <a:t>Colégio do Espírito Santo </a:t>
            </a:r>
          </a:p>
          <a:p>
            <a:pPr algn="ctr"/>
            <a:r>
              <a:rPr lang="pt-PT" sz="1400" dirty="0" smtClean="0"/>
              <a:t>2010/03/17</a:t>
            </a:r>
            <a:endParaRPr lang="pt-PT" sz="1400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2000232" y="2321992"/>
            <a:ext cx="7000924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600" dirty="0" smtClean="0"/>
              <a:t>O sistema de abastecimento de água (SAA) ao Concelho de Estremoz é constituído por nove subsistemas:</a:t>
            </a:r>
            <a:endParaRPr lang="pt-PT" sz="2600" dirty="0"/>
          </a:p>
        </p:txBody>
      </p:sp>
      <p:cxnSp>
        <p:nvCxnSpPr>
          <p:cNvPr id="11" name="Conexão recta 10"/>
          <p:cNvCxnSpPr/>
          <p:nvPr/>
        </p:nvCxnSpPr>
        <p:spPr>
          <a:xfrm>
            <a:off x="0" y="928670"/>
            <a:ext cx="9144000" cy="1588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3" name="Imagem 12" descr="logou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08" y="214290"/>
            <a:ext cx="1770380" cy="518160"/>
          </a:xfrm>
          <a:prstGeom prst="rect">
            <a:avLst/>
          </a:prstGeom>
        </p:spPr>
      </p:pic>
      <p:sp>
        <p:nvSpPr>
          <p:cNvPr id="14" name="CaixaDeTexto 13"/>
          <p:cNvSpPr txBox="1"/>
          <p:nvPr/>
        </p:nvSpPr>
        <p:spPr>
          <a:xfrm>
            <a:off x="2143108" y="285728"/>
            <a:ext cx="642942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b="1" dirty="0" smtClean="0"/>
              <a:t>Estratégia de Reabilitação do SAA ao Concelho de Estremoz</a:t>
            </a:r>
            <a:endParaRPr lang="pt-PT" sz="2000" b="1" dirty="0"/>
          </a:p>
          <a:p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xão recta 4"/>
          <p:cNvCxnSpPr/>
          <p:nvPr/>
        </p:nvCxnSpPr>
        <p:spPr>
          <a:xfrm rot="5400000">
            <a:off x="-1499412" y="3429000"/>
            <a:ext cx="6858000" cy="1588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Conexão recta 5"/>
          <p:cNvCxnSpPr/>
          <p:nvPr/>
        </p:nvCxnSpPr>
        <p:spPr>
          <a:xfrm>
            <a:off x="0" y="714356"/>
            <a:ext cx="1928794" cy="1588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71406" y="59272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dirty="0"/>
          </a:p>
        </p:txBody>
      </p:sp>
      <p:pic>
        <p:nvPicPr>
          <p:cNvPr id="8" name="Imagem 7" descr="logou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08" y="71414"/>
            <a:ext cx="1770380" cy="518160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2071670" y="48260"/>
            <a:ext cx="7500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 smtClean="0"/>
              <a:t>Constituição do SAA ao Concelho de Estremoz</a:t>
            </a:r>
            <a:endParaRPr lang="pt-PT" sz="2800" b="1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-32" y="6049052"/>
            <a:ext cx="2500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 smtClean="0"/>
              <a:t>Colégio do Espírito Santo </a:t>
            </a:r>
          </a:p>
          <a:p>
            <a:pPr algn="ctr"/>
            <a:r>
              <a:rPr lang="pt-PT" sz="1400" dirty="0" smtClean="0"/>
              <a:t>2010/03/17</a:t>
            </a:r>
            <a:endParaRPr lang="pt-PT" sz="14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336" y="571480"/>
            <a:ext cx="5429250" cy="620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xão recta 4"/>
          <p:cNvCxnSpPr/>
          <p:nvPr/>
        </p:nvCxnSpPr>
        <p:spPr>
          <a:xfrm rot="5400000">
            <a:off x="-1499412" y="3429000"/>
            <a:ext cx="6858000" cy="1588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71406" y="59272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dirty="0"/>
          </a:p>
        </p:txBody>
      </p:sp>
      <p:sp>
        <p:nvSpPr>
          <p:cNvPr id="9" name="CaixaDeTexto 8"/>
          <p:cNvSpPr txBox="1"/>
          <p:nvPr/>
        </p:nvSpPr>
        <p:spPr>
          <a:xfrm>
            <a:off x="2000232" y="1214422"/>
            <a:ext cx="750099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/>
              <a:t>Subsistemas do SAA e população a Abastecer</a:t>
            </a:r>
            <a:endParaRPr lang="pt-PT" sz="2600" b="1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-32" y="6049052"/>
            <a:ext cx="2500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 smtClean="0"/>
              <a:t>Colégio do Espírito Santo </a:t>
            </a:r>
          </a:p>
          <a:p>
            <a:pPr algn="ctr"/>
            <a:r>
              <a:rPr lang="pt-PT" sz="1400" dirty="0" smtClean="0"/>
              <a:t>2010/03/17</a:t>
            </a:r>
            <a:endParaRPr lang="pt-PT" sz="1400" dirty="0"/>
          </a:p>
        </p:txBody>
      </p:sp>
      <p:graphicFrame>
        <p:nvGraphicFramePr>
          <p:cNvPr id="14" name="Tabela 13"/>
          <p:cNvGraphicFramePr>
            <a:graphicFrameLocks noGrp="1"/>
          </p:cNvGraphicFramePr>
          <p:nvPr/>
        </p:nvGraphicFramePr>
        <p:xfrm>
          <a:off x="2500298" y="2143116"/>
          <a:ext cx="6096000" cy="3487058"/>
        </p:xfrm>
        <a:graphic>
          <a:graphicData uri="http://schemas.openxmlformats.org/drawingml/2006/table">
            <a:tbl>
              <a:tblPr/>
              <a:tblGrid>
                <a:gridCol w="2024134"/>
                <a:gridCol w="1025682"/>
                <a:gridCol w="858063"/>
                <a:gridCol w="858063"/>
                <a:gridCol w="1330058"/>
              </a:tblGrid>
              <a:tr h="2745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PT" sz="13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42333" marR="4233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PT" sz="13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42333" marR="42333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3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População Residente</a:t>
                      </a:r>
                      <a:endParaRPr lang="pt-PT" sz="1100" dirty="0"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3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Percentagem     por Subsistema (ano 2001)</a:t>
                      </a:r>
                      <a:endParaRPr lang="pt-PT" sz="1100" dirty="0"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0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PT" sz="13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42333" marR="4233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PT" sz="13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42333" marR="42333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3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1991</a:t>
                      </a:r>
                      <a:endParaRPr lang="pt-PT" sz="1100" dirty="0"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3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2001</a:t>
                      </a:r>
                      <a:endParaRPr lang="pt-PT" sz="1100" dirty="0"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274562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13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Subsistema das Techocas</a:t>
                      </a:r>
                      <a:endParaRPr lang="pt-PT" sz="1100" dirty="0"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3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5664</a:t>
                      </a:r>
                      <a:endParaRPr lang="pt-PT" sz="1100" dirty="0"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3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6122,6</a:t>
                      </a:r>
                      <a:endParaRPr lang="pt-PT" sz="1100" dirty="0"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3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39,1%</a:t>
                      </a:r>
                      <a:endParaRPr lang="pt-PT" sz="1100" dirty="0"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562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13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Subsistema do Álamo</a:t>
                      </a:r>
                      <a:endParaRPr lang="pt-PT" sz="1100" dirty="0"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3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3876</a:t>
                      </a:r>
                      <a:endParaRPr lang="pt-PT" sz="1100" dirty="0"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3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4040,4</a:t>
                      </a:r>
                      <a:endParaRPr lang="pt-PT" sz="1100" dirty="0"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3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25,8%</a:t>
                      </a:r>
                      <a:endParaRPr lang="pt-PT" sz="1100" dirty="0"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562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13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Subsistema de Arcos</a:t>
                      </a:r>
                      <a:endParaRPr lang="pt-PT" sz="1100" dirty="0"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3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1948</a:t>
                      </a:r>
                      <a:endParaRPr lang="pt-PT" sz="1100" dirty="0"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3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1775</a:t>
                      </a:r>
                      <a:endParaRPr lang="pt-PT" sz="1100" dirty="0"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3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11,3%</a:t>
                      </a:r>
                      <a:endParaRPr lang="pt-PT" sz="1100" dirty="0"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400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13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Subsistema de S. Lourenço de Mamporcão</a:t>
                      </a:r>
                      <a:endParaRPr lang="pt-PT" sz="1100" dirty="0"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3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620</a:t>
                      </a:r>
                      <a:endParaRPr lang="pt-PT" sz="1100" dirty="0"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3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558</a:t>
                      </a:r>
                      <a:endParaRPr lang="pt-PT" sz="1100" dirty="0"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3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3,6%</a:t>
                      </a:r>
                      <a:endParaRPr lang="pt-PT" sz="1100" dirty="0"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562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13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Subsistema de S. Vitória Ameixial</a:t>
                      </a:r>
                      <a:endParaRPr lang="pt-PT" sz="1100" dirty="0"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3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495</a:t>
                      </a:r>
                      <a:endParaRPr lang="pt-PT" sz="1100" dirty="0"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3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491</a:t>
                      </a:r>
                      <a:endParaRPr lang="pt-PT" sz="1100" dirty="0"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3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3,1%</a:t>
                      </a:r>
                      <a:endParaRPr lang="pt-PT" sz="1100" dirty="0"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562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13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Subsistema de S. Estevão</a:t>
                      </a:r>
                      <a:endParaRPr lang="pt-PT" sz="1100" dirty="0"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3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159</a:t>
                      </a:r>
                      <a:endParaRPr lang="pt-PT" sz="1100" dirty="0"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3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112</a:t>
                      </a:r>
                      <a:endParaRPr lang="pt-PT" sz="1100" dirty="0"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3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0,7%</a:t>
                      </a:r>
                      <a:endParaRPr lang="pt-PT" sz="1100" dirty="0"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562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13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Subsistema da Glória</a:t>
                      </a:r>
                      <a:endParaRPr lang="pt-PT" sz="1100" dirty="0"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3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764</a:t>
                      </a:r>
                      <a:endParaRPr lang="pt-PT" sz="1100" dirty="0"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3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616</a:t>
                      </a:r>
                      <a:endParaRPr lang="pt-PT" sz="1100" dirty="0"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3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3,9%</a:t>
                      </a:r>
                      <a:endParaRPr lang="pt-PT" sz="1100" dirty="0"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562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13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Subsistema de Evoramonte</a:t>
                      </a:r>
                      <a:endParaRPr lang="pt-PT" sz="1100" dirty="0"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3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792</a:t>
                      </a:r>
                      <a:endParaRPr lang="pt-PT" sz="1100" dirty="0"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3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724</a:t>
                      </a:r>
                      <a:endParaRPr lang="pt-PT" sz="1100" dirty="0"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3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4,6%</a:t>
                      </a:r>
                      <a:endParaRPr lang="pt-PT" sz="1100" dirty="0"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562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13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Subsistema de Veiros</a:t>
                      </a:r>
                      <a:endParaRPr lang="pt-PT" sz="1100" dirty="0"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3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1275</a:t>
                      </a:r>
                      <a:endParaRPr lang="pt-PT" sz="1100" dirty="0"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3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1233</a:t>
                      </a:r>
                      <a:endParaRPr lang="pt-PT" sz="1100" dirty="0"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3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7,9%</a:t>
                      </a:r>
                      <a:endParaRPr lang="pt-PT" sz="1100" dirty="0"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5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PT" sz="13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42333" marR="42333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3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Total</a:t>
                      </a:r>
                      <a:endParaRPr lang="pt-PT" sz="1100" dirty="0"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3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15593</a:t>
                      </a:r>
                      <a:endParaRPr lang="pt-PT" sz="1100" dirty="0"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3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15672</a:t>
                      </a:r>
                      <a:endParaRPr lang="pt-PT" sz="1100" dirty="0"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3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100,0%</a:t>
                      </a:r>
                      <a:endParaRPr lang="pt-PT" sz="1100" dirty="0"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11" name="Conexão recta 10"/>
          <p:cNvCxnSpPr/>
          <p:nvPr/>
        </p:nvCxnSpPr>
        <p:spPr>
          <a:xfrm>
            <a:off x="0" y="928670"/>
            <a:ext cx="9144000" cy="1588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3" name="Imagem 12" descr="logou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08" y="214290"/>
            <a:ext cx="1770380" cy="518160"/>
          </a:xfrm>
          <a:prstGeom prst="rect">
            <a:avLst/>
          </a:prstGeom>
        </p:spPr>
      </p:pic>
      <p:sp>
        <p:nvSpPr>
          <p:cNvPr id="15" name="CaixaDeTexto 14"/>
          <p:cNvSpPr txBox="1"/>
          <p:nvPr/>
        </p:nvSpPr>
        <p:spPr>
          <a:xfrm>
            <a:off x="2143108" y="285728"/>
            <a:ext cx="642942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b="1" dirty="0" smtClean="0"/>
              <a:t>Estratégia de Reabilitação do SAA ao Concelho de Estremoz</a:t>
            </a:r>
            <a:endParaRPr lang="pt-PT" sz="2000" b="1" dirty="0"/>
          </a:p>
          <a:p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xão recta 4"/>
          <p:cNvCxnSpPr/>
          <p:nvPr/>
        </p:nvCxnSpPr>
        <p:spPr>
          <a:xfrm rot="5400000">
            <a:off x="-1499412" y="3429000"/>
            <a:ext cx="6858000" cy="1588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71406" y="59272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dirty="0"/>
          </a:p>
        </p:txBody>
      </p:sp>
      <p:sp>
        <p:nvSpPr>
          <p:cNvPr id="9" name="CaixaDeTexto 8"/>
          <p:cNvSpPr txBox="1"/>
          <p:nvPr/>
        </p:nvSpPr>
        <p:spPr>
          <a:xfrm>
            <a:off x="2000232" y="1071546"/>
            <a:ext cx="7500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 smtClean="0"/>
              <a:t>Extensões Globais de Condutas</a:t>
            </a:r>
            <a:endParaRPr lang="pt-PT" sz="2800" b="1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-32" y="6049052"/>
            <a:ext cx="2500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 smtClean="0"/>
              <a:t>Colégio do Espírito Santo </a:t>
            </a:r>
          </a:p>
          <a:p>
            <a:pPr algn="ctr"/>
            <a:r>
              <a:rPr lang="pt-PT" sz="1400" dirty="0" smtClean="0"/>
              <a:t>2010/03/17</a:t>
            </a:r>
            <a:endParaRPr lang="pt-PT" sz="1400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2000232" y="1643050"/>
            <a:ext cx="7000924" cy="1230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600" dirty="0" smtClean="0"/>
              <a:t>O sistema de abastecimento de água ao Concelho de Estremoz é constituído por:</a:t>
            </a:r>
            <a:endParaRPr lang="pt-PT" sz="2600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2000232" y="3071810"/>
            <a:ext cx="7000924" cy="630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5475" lvl="1" indent="4508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PT" sz="2600" dirty="0" smtClean="0"/>
              <a:t>44,6 km de condutas de adução;	</a:t>
            </a:r>
            <a:endParaRPr lang="pt-PT" sz="2600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2000232" y="3786190"/>
            <a:ext cx="7000924" cy="1830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6325" lvl="1" indent="-4508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PT" sz="2600" dirty="0" smtClean="0"/>
              <a:t>170,64 km de condutas de distribuição, dos quais 133,2 km são em condutas e 37,44 km em ramais prediais;</a:t>
            </a:r>
            <a:endParaRPr lang="pt-PT" sz="2600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2000232" y="6000768"/>
            <a:ext cx="7000924" cy="630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just">
              <a:lnSpc>
                <a:spcPct val="150000"/>
              </a:lnSpc>
            </a:pPr>
            <a:r>
              <a:rPr lang="pt-PT" sz="2600" dirty="0" smtClean="0"/>
              <a:t>	</a:t>
            </a:r>
            <a:endParaRPr lang="pt-PT" sz="2600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2000232" y="5786454"/>
            <a:ext cx="7000924" cy="630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600" dirty="0" smtClean="0"/>
              <a:t>Resultando um total de </a:t>
            </a:r>
            <a:r>
              <a:rPr lang="pt-PT" sz="2600" b="1" dirty="0" smtClean="0"/>
              <a:t>215,24 km</a:t>
            </a:r>
            <a:endParaRPr lang="pt-PT" sz="2600" b="1" dirty="0"/>
          </a:p>
        </p:txBody>
      </p:sp>
      <p:cxnSp>
        <p:nvCxnSpPr>
          <p:cNvPr id="19" name="Conexão recta 18"/>
          <p:cNvCxnSpPr/>
          <p:nvPr/>
        </p:nvCxnSpPr>
        <p:spPr>
          <a:xfrm>
            <a:off x="0" y="928670"/>
            <a:ext cx="9144000" cy="1588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0" name="Imagem 19" descr="logou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08" y="214290"/>
            <a:ext cx="1770380" cy="518160"/>
          </a:xfrm>
          <a:prstGeom prst="rect">
            <a:avLst/>
          </a:prstGeom>
        </p:spPr>
      </p:pic>
      <p:sp>
        <p:nvSpPr>
          <p:cNvPr id="21" name="CaixaDeTexto 20"/>
          <p:cNvSpPr txBox="1"/>
          <p:nvPr/>
        </p:nvSpPr>
        <p:spPr>
          <a:xfrm>
            <a:off x="2143108" y="285728"/>
            <a:ext cx="642942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b="1" dirty="0" smtClean="0"/>
              <a:t>Estratégia de Reabilitação do SAA ao Concelho de Estremoz</a:t>
            </a:r>
            <a:endParaRPr lang="pt-PT" sz="2000" b="1" dirty="0"/>
          </a:p>
          <a:p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4782</TotalTime>
  <Words>2790</Words>
  <Application>Microsoft Office PowerPoint</Application>
  <PresentationFormat>Apresentação no Ecrã (4:3)</PresentationFormat>
  <Paragraphs>522</Paragraphs>
  <Slides>36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dos diapositivos</vt:lpstr>
      </vt:variant>
      <vt:variant>
        <vt:i4>36</vt:i4>
      </vt:variant>
    </vt:vector>
  </HeadingPairs>
  <TitlesOfParts>
    <vt:vector size="38" baseType="lpstr">
      <vt:lpstr>Tema do Office</vt:lpstr>
      <vt:lpstr>Equação</vt:lpstr>
      <vt:lpstr>Diapositivo 1</vt:lpstr>
      <vt:lpstr>Diapositivo 2</vt:lpstr>
      <vt:lpstr>Diapositivo 3</vt:lpstr>
      <vt:lpstr>Diapositivo 4</vt:lpstr>
      <vt:lpstr>Diapositivo 5</vt:lpstr>
      <vt:lpstr>Diapositivo 6</vt:lpstr>
      <vt:lpstr>Diapositivo 7</vt:lpstr>
      <vt:lpstr>Diapositivo 8</vt:lpstr>
      <vt:lpstr>Diapositivo 9</vt:lpstr>
      <vt:lpstr>Diapositivo 10</vt:lpstr>
      <vt:lpstr>Diapositivo 11</vt:lpstr>
      <vt:lpstr>Diapositivo 12</vt:lpstr>
      <vt:lpstr>Diapositivo 13</vt:lpstr>
      <vt:lpstr>Diapositivo 14</vt:lpstr>
      <vt:lpstr>Diapositivo 15</vt:lpstr>
      <vt:lpstr>Diapositivo 16</vt:lpstr>
      <vt:lpstr>Diapositivo 17</vt:lpstr>
      <vt:lpstr>Diapositivo 18</vt:lpstr>
      <vt:lpstr>Diapositivo 19</vt:lpstr>
      <vt:lpstr>Diapositivo 20</vt:lpstr>
      <vt:lpstr>Diapositivo 21</vt:lpstr>
      <vt:lpstr>Diapositivo 22</vt:lpstr>
      <vt:lpstr>Diapositivo 23</vt:lpstr>
      <vt:lpstr>Diapositivo 24</vt:lpstr>
      <vt:lpstr>Diapositivo 25</vt:lpstr>
      <vt:lpstr>Diapositivo 26</vt:lpstr>
      <vt:lpstr>Diapositivo 27</vt:lpstr>
      <vt:lpstr>Diapositivo 28</vt:lpstr>
      <vt:lpstr>Diapositivo 29</vt:lpstr>
      <vt:lpstr>Diapositivo 30</vt:lpstr>
      <vt:lpstr>Diapositivo 31</vt:lpstr>
      <vt:lpstr>Diapositivo 32</vt:lpstr>
      <vt:lpstr>Diapositivo 33</vt:lpstr>
      <vt:lpstr>Diapositivo 34</vt:lpstr>
      <vt:lpstr>Diapositivo 35</vt:lpstr>
      <vt:lpstr>Diapositivo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paulo.j.silva</dc:creator>
  <cp:lastModifiedBy>paulo.j.silva</cp:lastModifiedBy>
  <cp:revision>163</cp:revision>
  <dcterms:created xsi:type="dcterms:W3CDTF">2011-03-12T17:46:28Z</dcterms:created>
  <dcterms:modified xsi:type="dcterms:W3CDTF">2011-03-17T16:27:54Z</dcterms:modified>
</cp:coreProperties>
</file>