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0" r:id="rId6"/>
    <p:sldId id="261" r:id="rId7"/>
    <p:sldId id="263" r:id="rId8"/>
    <p:sldId id="264" r:id="rId9"/>
    <p:sldId id="271" r:id="rId10"/>
    <p:sldId id="265" r:id="rId11"/>
    <p:sldId id="272" r:id="rId12"/>
    <p:sldId id="273" r:id="rId13"/>
    <p:sldId id="277" r:id="rId14"/>
    <p:sldId id="275" r:id="rId15"/>
    <p:sldId id="274" r:id="rId16"/>
    <p:sldId id="276" r:id="rId17"/>
    <p:sldId id="266" r:id="rId18"/>
    <p:sldId id="278" r:id="rId19"/>
    <p:sldId id="267" r:id="rId20"/>
    <p:sldId id="268" r:id="rId21"/>
    <p:sldId id="279" r:id="rId2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7ED80-DFD3-479B-8716-2B4E49B217B4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18D78-994D-4D23-8B68-B61C0594A7A6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45537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18D78-994D-4D23-8B68-B61C0594A7A6}" type="slidenum">
              <a:rPr lang="pt-PT" smtClean="0"/>
              <a:pPr/>
              <a:t>12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84465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PT" dirty="0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Posição de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e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Marcador de Posição de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P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xão rect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AE2D06-714D-4C8B-91D3-7ABB39C24EFB}" type="datetimeFigureOut">
              <a:rPr lang="pt-PT" smtClean="0"/>
              <a:pPr/>
              <a:t>07-01-2014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5E4DD3F-B505-4EBE-BC20-B38D700B96D5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2428868"/>
            <a:ext cx="8858312" cy="4286280"/>
          </a:xfrm>
        </p:spPr>
        <p:txBody>
          <a:bodyPr>
            <a:normAutofit/>
          </a:bodyPr>
          <a:lstStyle/>
          <a:p>
            <a:endParaRPr lang="pt-PT" sz="3200" dirty="0" smtClean="0">
              <a:solidFill>
                <a:schemeClr val="tx1"/>
              </a:solidFill>
            </a:endParaRPr>
          </a:p>
          <a:p>
            <a:r>
              <a:rPr lang="pt-PT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IMPACTO DO MÉTODO PARTICIPATIVO EM PROCESSOS EDUCACIONAIS COMUNITÁRIOS - </a:t>
            </a:r>
            <a:r>
              <a:rPr lang="pt-PT" sz="3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CASO DOS GRUPOS ASSOCIATIVOS RURAIS DO </a:t>
            </a:r>
          </a:p>
          <a:p>
            <a:r>
              <a:rPr lang="pt-PT" sz="3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DOMBE-GRANDE</a:t>
            </a:r>
            <a:endParaRPr lang="pt-PT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pt-PT" sz="7200" dirty="0" smtClean="0">
                <a:latin typeface="Arial" pitchFamily="34" charset="0"/>
                <a:cs typeface="Arial" pitchFamily="34" charset="0"/>
              </a:rPr>
              <a:t>TEMA:</a:t>
            </a:r>
            <a:endParaRPr lang="pt-PT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500034" y="142853"/>
            <a:ext cx="8229600" cy="6429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3600" dirty="0" smtClean="0">
                <a:latin typeface="Arial" pitchFamily="34" charset="0"/>
                <a:cs typeface="Arial" pitchFamily="34" charset="0"/>
              </a:rPr>
              <a:t>DESENHO METODOLÓGICO</a:t>
            </a:r>
            <a:endParaRPr lang="pt-PT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214282" y="1357298"/>
            <a:ext cx="8715436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2"/>
            <a:r>
              <a:rPr lang="pt-PT" i="1" dirty="0" smtClean="0">
                <a:latin typeface="Arial" pitchFamily="34" charset="0"/>
                <a:cs typeface="Arial" pitchFamily="34" charset="0"/>
              </a:rPr>
              <a:t>TIPO DE INVESTIGAÇÃO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Pesquisa do tipo descritivo de abordagem qualitativa, segundo Marconi e Lakatos (2002), assim como Azevedo &amp; Azevedo, (1996 &amp; 2006) de acordo com a perspectiva de Vianna (2001:122), a fim de se identificar as relações, causas e os efeitos.</a:t>
            </a: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pt-PT" i="1" dirty="0" smtClean="0">
                <a:latin typeface="Arial" pitchFamily="34" charset="0"/>
                <a:cs typeface="Arial" pitchFamily="34" charset="0"/>
              </a:rPr>
              <a:t>POPULAÇÃO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Constituída por 184 membros efectivos dos 13 grupos representando 1200 famílias, equivalentes a 6.000 beneficiários indirectos de cerca de 120 mil habitantes, dos quais 25% eram deslocados e 30% desempregados. Igualmente  fizeram parte 12 dos 40 técnicos contratados pelo operador de referência.</a:t>
            </a: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pt-PT" i="1" dirty="0" smtClean="0">
                <a:latin typeface="Arial" pitchFamily="34" charset="0"/>
                <a:cs typeface="Arial" pitchFamily="34" charset="0"/>
              </a:rPr>
              <a:t>AMOSTRAGEM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A população efectiva foi constituídas por 13 associações na ordem de 236 indivíduos dos quais 83% das associações e 16% de técnicos contratado. Do presente montante seleccionou-se uma amostra aleatória simples de 50 indivíduos, entre os quais 80% de membros das associações e 20% de técnicos contratados. </a:t>
            </a:r>
          </a:p>
          <a:p>
            <a:endParaRPr lang="pt-PT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pt-PT" sz="2800" b="1" dirty="0" smtClean="0">
                <a:latin typeface="Arial" pitchFamily="34" charset="0"/>
                <a:cs typeface="Arial" pitchFamily="34" charset="0"/>
              </a:rPr>
              <a:t>Definição de tarefas</a:t>
            </a:r>
          </a:p>
          <a:p>
            <a:pPr lvl="2">
              <a:buNone/>
            </a:pPr>
            <a:endParaRPr lang="pt-PT" i="1" dirty="0" smtClean="0">
              <a:latin typeface="Arial" pitchFamily="34" charset="0"/>
              <a:cs typeface="Arial" pitchFamily="34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Diagnosticar o processo didáctico-pedagógico comunitário a partir das práticas dos grupos associativos;</a:t>
            </a:r>
          </a:p>
          <a:p>
            <a:pPr lvl="2" algn="just"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Avaliar a aplicação do processo didáctico-pedagógico segundo os métodos aplicados e os princípios da reforma educacional;</a:t>
            </a:r>
          </a:p>
          <a:p>
            <a:pPr lvl="2" algn="just"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Propor estratégias didáctico-pedagógicas nos processos educacionais para o exercício de cidadania face ao contexto sócio-democrático em curso.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142844" y="240510"/>
            <a:ext cx="8858312" cy="6500858"/>
          </a:xfrm>
        </p:spPr>
        <p:txBody>
          <a:bodyPr>
            <a:normAutofit fontScale="92500" lnSpcReduction="10000"/>
          </a:bodyPr>
          <a:lstStyle/>
          <a:p>
            <a:pPr lvl="2">
              <a:buNone/>
            </a:pPr>
            <a:r>
              <a:rPr lang="pt-PT" sz="4200" b="1" i="1" dirty="0" smtClean="0">
                <a:latin typeface="Arial" pitchFamily="34" charset="0"/>
                <a:cs typeface="Arial" pitchFamily="34" charset="0"/>
              </a:rPr>
              <a:t>MÉTODOS</a:t>
            </a:r>
            <a:endParaRPr lang="pt-PT" sz="42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pt-PT" sz="3400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PT" sz="3400" i="1" dirty="0" smtClean="0">
                <a:latin typeface="Arial" pitchFamily="34" charset="0"/>
                <a:cs typeface="Arial" pitchFamily="34" charset="0"/>
              </a:rPr>
              <a:t>hipotético-dedutivo: </a:t>
            </a:r>
            <a:r>
              <a:rPr lang="pt-PT" sz="3400" dirty="0" smtClean="0">
                <a:latin typeface="Arial" pitchFamily="34" charset="0"/>
                <a:cs typeface="Arial" pitchFamily="34" charset="0"/>
              </a:rPr>
              <a:t>- delimitação dos factos particulares relativos à reforma educacional.</a:t>
            </a:r>
          </a:p>
          <a:p>
            <a:pPr lvl="0"/>
            <a:r>
              <a:rPr lang="pt-PT" sz="3400" i="1" dirty="0" smtClean="0">
                <a:latin typeface="Arial" pitchFamily="34" charset="0"/>
                <a:cs typeface="Arial" pitchFamily="34" charset="0"/>
              </a:rPr>
              <a:t>modelação: - </a:t>
            </a:r>
            <a:r>
              <a:rPr lang="pt-PT" sz="3400" dirty="0" smtClean="0">
                <a:latin typeface="Arial" pitchFamily="34" charset="0"/>
                <a:cs typeface="Arial" pitchFamily="34" charset="0"/>
              </a:rPr>
              <a:t>desenvolvimento das generalizações descrevendo o processo de reforma educativa.</a:t>
            </a:r>
          </a:p>
          <a:p>
            <a:pPr lvl="0"/>
            <a:r>
              <a:rPr lang="pt-PT" sz="3400" i="1" dirty="0" smtClean="0">
                <a:latin typeface="Arial" pitchFamily="34" charset="0"/>
                <a:cs typeface="Arial" pitchFamily="34" charset="0"/>
              </a:rPr>
              <a:t>histórico-lógico: - </a:t>
            </a:r>
            <a:r>
              <a:rPr lang="pt-PT" sz="3400" dirty="0" smtClean="0">
                <a:latin typeface="Arial" pitchFamily="34" charset="0"/>
                <a:cs typeface="Arial" pitchFamily="34" charset="0"/>
              </a:rPr>
              <a:t>auxílio da técnica de análise em função das mudanças do contexto.</a:t>
            </a:r>
          </a:p>
          <a:p>
            <a:pPr lvl="0"/>
            <a:r>
              <a:rPr lang="pt-PT" sz="3400" i="1" dirty="0" smtClean="0">
                <a:latin typeface="Arial" pitchFamily="34" charset="0"/>
                <a:cs typeface="Arial" pitchFamily="34" charset="0"/>
              </a:rPr>
              <a:t>Histórico:</a:t>
            </a:r>
            <a:r>
              <a:rPr lang="pt-PT" sz="3400" dirty="0" smtClean="0">
                <a:latin typeface="Arial" pitchFamily="34" charset="0"/>
                <a:cs typeface="Arial" pitchFamily="34" charset="0"/>
              </a:rPr>
              <a:t> - descrição de antecedentes documentados e bibliografados.</a:t>
            </a:r>
          </a:p>
          <a:p>
            <a:pPr lvl="0"/>
            <a:r>
              <a:rPr lang="pt-PT" sz="3400" i="1" dirty="0" smtClean="0">
                <a:latin typeface="Arial" pitchFamily="34" charset="0"/>
                <a:cs typeface="Arial" pitchFamily="34" charset="0"/>
              </a:rPr>
              <a:t>história oral: – </a:t>
            </a:r>
            <a:r>
              <a:rPr lang="pt-PT" sz="3400" dirty="0" smtClean="0">
                <a:latin typeface="Arial" pitchFamily="34" charset="0"/>
                <a:cs typeface="Arial" pitchFamily="34" charset="0"/>
              </a:rPr>
              <a:t>consolidação da informação através de histórias de vidas.</a:t>
            </a:r>
          </a:p>
          <a:p>
            <a:pPr lvl="3">
              <a:buNone/>
            </a:pPr>
            <a:endParaRPr lang="pt-PT" i="1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715436" cy="5214974"/>
          </a:xfrm>
        </p:spPr>
        <p:txBody>
          <a:bodyPr>
            <a:normAutofit/>
          </a:bodyPr>
          <a:lstStyle/>
          <a:p>
            <a:r>
              <a:rPr lang="pt-PT" sz="2800" i="1" dirty="0" smtClean="0">
                <a:latin typeface="Arial" pitchFamily="34" charset="0"/>
                <a:cs typeface="Arial" pitchFamily="34" charset="0"/>
              </a:rPr>
              <a:t>Estudo documental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: - auxílio da técnica de análise das legislações e similares. </a:t>
            </a:r>
          </a:p>
          <a:p>
            <a:pPr lvl="0"/>
            <a:r>
              <a:rPr lang="pt-PT" sz="2800" i="1" dirty="0" smtClean="0">
                <a:latin typeface="Arial" pitchFamily="34" charset="0"/>
                <a:cs typeface="Arial" pitchFamily="34" charset="0"/>
              </a:rPr>
              <a:t>matemático/estatístico: -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processamento e interpretação dos dados numéricos.</a:t>
            </a:r>
          </a:p>
          <a:p>
            <a:pPr lvl="0"/>
            <a:r>
              <a:rPr lang="pt-PT" sz="2800" i="1" dirty="0" smtClean="0">
                <a:latin typeface="Arial" pitchFamily="34" charset="0"/>
                <a:cs typeface="Arial" pitchFamily="34" charset="0"/>
              </a:rPr>
              <a:t>Estudo dos produtos dos beneficiários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; - análises dos resultados dos beneficiários directos.</a:t>
            </a:r>
          </a:p>
          <a:p>
            <a:pPr lvl="0"/>
            <a:r>
              <a:rPr lang="pt-PT" sz="2800" i="1" dirty="0" smtClean="0">
                <a:latin typeface="Arial" pitchFamily="34" charset="0"/>
                <a:cs typeface="Arial" pitchFamily="34" charset="0"/>
              </a:rPr>
              <a:t>Bibliográfico/arquivístico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; - levantamento de teorias na construção da fundamentação.</a:t>
            </a:r>
          </a:p>
          <a:p>
            <a:pPr lvl="0"/>
            <a:r>
              <a:rPr lang="pt-PT" sz="2800" i="1" dirty="0" smtClean="0">
                <a:latin typeface="Arial" pitchFamily="34" charset="0"/>
                <a:cs typeface="Arial" pitchFamily="34" charset="0"/>
              </a:rPr>
              <a:t>Etnociência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: - descrição de sistemas e estruturas tradicionais endógenas.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786874" cy="4840303"/>
          </a:xfrm>
        </p:spPr>
        <p:txBody>
          <a:bodyPr>
            <a:normAutofit fontScale="85000" lnSpcReduction="20000"/>
          </a:bodyPr>
          <a:lstStyle/>
          <a:p>
            <a:pPr lvl="3">
              <a:buNone/>
            </a:pPr>
            <a:r>
              <a:rPr lang="pt-PT" sz="4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TÉCNICAS </a:t>
            </a:r>
            <a:endParaRPr lang="pt-PT" sz="4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t-PT" sz="3400" i="1" dirty="0" smtClean="0">
                <a:latin typeface="Arial" pitchFamily="34" charset="0"/>
                <a:cs typeface="Arial" pitchFamily="34" charset="0"/>
              </a:rPr>
              <a:t>observação (directa e indirecta): - </a:t>
            </a:r>
            <a:r>
              <a:rPr lang="pt-PT" sz="3400" dirty="0" smtClean="0">
                <a:latin typeface="Arial" pitchFamily="34" charset="0"/>
                <a:cs typeface="Arial" pitchFamily="34" charset="0"/>
              </a:rPr>
              <a:t>exploração dos processos sobre a realidade observada.</a:t>
            </a:r>
          </a:p>
          <a:p>
            <a:pPr lvl="0"/>
            <a:r>
              <a:rPr lang="pt-PT" sz="3400" i="1" dirty="0" smtClean="0">
                <a:latin typeface="Arial" pitchFamily="34" charset="0"/>
                <a:cs typeface="Arial" pitchFamily="34" charset="0"/>
              </a:rPr>
              <a:t>inquéritos e entrevistas: - recolha </a:t>
            </a:r>
            <a:r>
              <a:rPr lang="pt-PT" sz="3400" dirty="0" smtClean="0">
                <a:latin typeface="Arial" pitchFamily="34" charset="0"/>
                <a:cs typeface="Arial" pitchFamily="34" charset="0"/>
              </a:rPr>
              <a:t>de dados dos informadores-chave. </a:t>
            </a:r>
          </a:p>
          <a:p>
            <a:pPr lvl="0"/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r>
              <a:rPr lang="pt-PT" sz="4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MEIOS</a:t>
            </a:r>
            <a:r>
              <a:rPr lang="pt-PT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PT" sz="3400" dirty="0" smtClean="0">
                <a:latin typeface="Arial" pitchFamily="34" charset="0"/>
                <a:cs typeface="Arial" pitchFamily="34" charset="0"/>
              </a:rPr>
              <a:t>Com o excessivo uso da língua local, o computador, micro-gravador e os respectivos periféricos, foram entre outros, os meios mais empregues.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pt-PT" sz="39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ESTRUTURA GERAL</a:t>
            </a:r>
            <a:endParaRPr lang="pt-PT" sz="39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r>
              <a:rPr lang="pt-PT" dirty="0" smtClean="0">
                <a:latin typeface="Arial" pitchFamily="34" charset="0"/>
                <a:cs typeface="Arial" pitchFamily="34" charset="0"/>
              </a:rPr>
              <a:t>resumo (</a:t>
            </a:r>
            <a:r>
              <a:rPr lang="pt-PT" i="1" dirty="0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), índices, acrónimos, glossários, introdução, três capítulos, conclusões, sugestões, referências bibliográficas, anexos. </a:t>
            </a:r>
          </a:p>
          <a:p>
            <a:pPr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PT" i="1" dirty="0" smtClean="0">
                <a:latin typeface="Arial" pitchFamily="34" charset="0"/>
                <a:cs typeface="Arial" pitchFamily="34" charset="0"/>
              </a:rPr>
              <a:t>Capítulo I: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apresentam-se as diferentes abordagens sobre as características recaídas ao processo educacional não-formal, suas concepções didáctico-pedagógicas e metodologias participativas, formas, princípios, funções, etapas, níveis de aprendizagens, descrições das inovações marcantes, etc. Estabelecem-se as principais tendências sócio-históricas, a partir da delimitação das etapas fundamentais, incluindo as reformas.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Capítulo II: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apresentação descritiva, interpretativa e analítica dos indicadores do impacto das experiências práticas recolhidas de um caso educacional não-formal desenvolvido através do método participativo em de dez anos, entre comunidades rurais do Dombe-Grande.</a:t>
            </a:r>
          </a:p>
          <a:p>
            <a:pPr>
              <a:buNone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Capítulo III:</a:t>
            </a:r>
          </a:p>
          <a:p>
            <a:pPr>
              <a:buFont typeface="Wingdings" pitchFamily="2" charset="2"/>
              <a:buChar char="Ø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reservar o presente capítulo para uma proposta do modelo educacional participativo adaptável à realidade angolana.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28596" y="142852"/>
            <a:ext cx="8229600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PRINCIPAIS CONCLUSÕES</a:t>
            </a:r>
            <a:endParaRPr lang="pt-PT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142844" y="1357298"/>
            <a:ext cx="8858312" cy="535785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endParaRPr lang="pt-PT" sz="4400" dirty="0" smtClean="0"/>
          </a:p>
          <a:p>
            <a:endParaRPr lang="pt-PT" sz="6200" dirty="0" smtClean="0"/>
          </a:p>
          <a:p>
            <a:pPr>
              <a:buFont typeface="Wingdings" pitchFamily="2" charset="2"/>
              <a:buChar char="q"/>
            </a:pPr>
            <a:r>
              <a:rPr lang="pt-PT" sz="6200" dirty="0" smtClean="0">
                <a:latin typeface="Arial" pitchFamily="34" charset="0"/>
                <a:cs typeface="Arial" pitchFamily="34" charset="0"/>
              </a:rPr>
              <a:t>O processos educacional não-formal mensurado no âmbito comunitário, quer em termos de conteúdos seleccionados e metodologias aplicadas, quer os grupos beneficiários, é elegível na a Lei de Base do Sistema de Educação n.º 13/01, por ter permitido o entrosamento de processos relativos ao sistema educacional não-formal;</a:t>
            </a:r>
          </a:p>
          <a:p>
            <a:endParaRPr lang="pt-PT" sz="6200" dirty="0" smtClean="0">
              <a:latin typeface="Arial" pitchFamily="34" charset="0"/>
              <a:cs typeface="Arial" pitchFamily="34" charset="0"/>
            </a:endParaRPr>
          </a:p>
          <a:p>
            <a:endParaRPr lang="pt-PT" sz="6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t-PT" sz="6200" dirty="0" smtClean="0">
                <a:latin typeface="Arial" pitchFamily="34" charset="0"/>
                <a:cs typeface="Arial" pitchFamily="34" charset="0"/>
              </a:rPr>
              <a:t>Foi medida a fiabilidade dos instrumentos e meios didáctico-pedagógicos aplicados, pese embora dispendiosos e em certos casos inadequados aos espaços físicos e sociais que, do resto, superaram as expectativas se comparados com o que se sabe do processo da educação formal actual em Angola;</a:t>
            </a:r>
          </a:p>
          <a:p>
            <a:endParaRPr lang="pt-PT" sz="6200" dirty="0" smtClean="0"/>
          </a:p>
          <a:p>
            <a:endParaRPr lang="pt-PT" sz="62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A estratégia-chave e mobilizadora, mais abrangente e menos onerosa para a realidade angolana, reside na sistematização e vulgarização do volume dos resultados registados no Dombe-Grande e o respectivo impacto de modo a permitir que um vasto auditório se aproprie desta informação para influenciar as políticas do sector educacional.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61435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PT" sz="6600" dirty="0" smtClean="0">
                <a:latin typeface="Arial" pitchFamily="34" charset="0"/>
                <a:cs typeface="Arial" pitchFamily="34" charset="0"/>
              </a:rPr>
              <a:t>LIMITAÇÕES DO ESTUDO</a:t>
            </a:r>
            <a:endParaRPr lang="pt-PT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142844" y="1285860"/>
            <a:ext cx="8858312" cy="5429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PT" sz="6600" dirty="0" smtClean="0">
                <a:latin typeface="Arial" pitchFamily="34" charset="0"/>
                <a:cs typeface="Arial" pitchFamily="34" charset="0"/>
              </a:rPr>
              <a:t>N</a:t>
            </a: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ível de formação: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t-PT" sz="6600" dirty="0" smtClean="0">
                <a:latin typeface="Arial" pitchFamily="34" charset="0"/>
                <a:cs typeface="Arial" pitchFamily="34" charset="0"/>
              </a:rPr>
              <a:t>Pesquisa feita inicialmente com base em teorias da licenciatura e do presente mestrado sem formações adicionais.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PT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pt-PT" sz="6600" dirty="0" smtClean="0">
                <a:latin typeface="Arial" pitchFamily="34" charset="0"/>
                <a:cs typeface="Arial" pitchFamily="34" charset="0"/>
              </a:rPr>
              <a:t>Nível de incentivos: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t-PT" sz="6600" dirty="0" smtClean="0">
                <a:latin typeface="Arial" pitchFamily="34" charset="0"/>
                <a:cs typeface="Arial" pitchFamily="34" charset="0"/>
              </a:rPr>
              <a:t>Para além de suportar as despesas no total, as instituições fecharam-se quando solicitados a apoiar.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PT" sz="66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pt-PT" sz="6600" dirty="0" smtClean="0">
                <a:latin typeface="Arial" pitchFamily="34" charset="0"/>
                <a:cs typeface="Arial" pitchFamily="34" charset="0"/>
              </a:rPr>
              <a:t>Nível d</a:t>
            </a:r>
            <a:r>
              <a:rPr kumimoji="0" lang="pt-PT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 confiança: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PT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 pesquisas são tidas como actos subversivos e consequentemente hostilizadas pelas autoridades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429288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pt-PT" sz="3800" dirty="0" smtClean="0">
                <a:latin typeface="Arial" pitchFamily="34" charset="0"/>
                <a:cs typeface="Arial" pitchFamily="34" charset="0"/>
              </a:rPr>
              <a:t>Sistematização das experiências socioprofissionais. Os métodos aplicados neste processo constituíram objectos de conflitos  entre operadores, doadores, instituições públicas, actores não estatais, beneficiários, poder local…);</a:t>
            </a:r>
          </a:p>
          <a:p>
            <a:pPr marL="742950" lvl="0" indent="-742950">
              <a:buFont typeface="+mj-lt"/>
              <a:buAutoNum type="arabicPeriod"/>
            </a:pPr>
            <a:endParaRPr lang="pt-PT" sz="3800" dirty="0" smtClean="0"/>
          </a:p>
          <a:p>
            <a:pPr lvl="0"/>
            <a:endParaRPr lang="pt-PT" sz="3800" dirty="0" smtClean="0"/>
          </a:p>
          <a:p>
            <a:pPr lvl="0"/>
            <a:endParaRPr lang="pt-PT" sz="3800" dirty="0"/>
          </a:p>
          <a:p>
            <a:endParaRPr lang="pt-PT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428596" y="214290"/>
            <a:ext cx="8572560" cy="91121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1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MOTIVAÇÕES PESSOAIS</a:t>
            </a:r>
            <a:endParaRPr kumimoji="0" lang="pt-PT" sz="12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229600" cy="47147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PT" sz="3600" b="1" dirty="0" smtClean="0">
                <a:latin typeface="Arial" pitchFamily="34" charset="0"/>
                <a:cs typeface="Arial" pitchFamily="34" charset="0"/>
              </a:rPr>
              <a:t>SUGESTÕES</a:t>
            </a:r>
            <a:endParaRPr lang="pt-PT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214282" y="1285860"/>
            <a:ext cx="8786874" cy="535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pt-PT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pt-PT" sz="3200" dirty="0" smtClean="0">
                <a:latin typeface="Arial" pitchFamily="34" charset="0"/>
                <a:cs typeface="Arial" pitchFamily="34" charset="0"/>
              </a:rPr>
              <a:t>Influenciar a universidade angolana através da criação de centros de estudos e pesquisas;</a:t>
            </a:r>
          </a:p>
          <a:p>
            <a:pPr marL="514350" indent="-514350"/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pt-PT" sz="3200" dirty="0" smtClean="0">
                <a:latin typeface="Arial" pitchFamily="34" charset="0"/>
                <a:cs typeface="Arial" pitchFamily="34" charset="0"/>
              </a:rPr>
              <a:t>2. Advogar junto de instituições públicas à comparticipação através de parcerias com as operadoras petrolíferas, a legibilidade de projectos do mecenato. </a:t>
            </a:r>
          </a:p>
          <a:p>
            <a:endParaRPr lang="pt-PT" sz="3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pPr algn="ctr">
              <a:buNone/>
            </a:pPr>
            <a:r>
              <a:rPr lang="pt-PT" sz="9600" b="1" i="1" dirty="0" smtClean="0"/>
              <a:t>Fim </a:t>
            </a:r>
            <a:endParaRPr lang="pt-PT" sz="96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8858312" cy="514353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PT" sz="3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atisfação das solicitações de actores com desejo de divulgar as experiência de um processo conflituoso que coordenei, cuja proposta metodologia foi inicialmente posta em causa por doadores e operador, por falta de confiança na relação com as actores estatais;</a:t>
            </a:r>
            <a:endParaRPr lang="pt-PT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PT" sz="3600" dirty="0" smtClean="0">
                <a:latin typeface="Arial" pitchFamily="34" charset="0"/>
                <a:cs typeface="Arial" pitchFamily="34" charset="0"/>
              </a:rPr>
              <a:t>3. Aproveitamento da existência da </a:t>
            </a:r>
            <a:r>
              <a:rPr lang="pt-PT" sz="3600" dirty="0">
                <a:latin typeface="Arial" pitchFamily="34" charset="0"/>
                <a:cs typeface="Arial" pitchFamily="34" charset="0"/>
              </a:rPr>
              <a:t>unidade curricular de Educação, Comunidade Local e Participação, do curso de mestrado em Educação, variante Administração Escolar, ministrado pela Universidade de </a:t>
            </a:r>
            <a:r>
              <a:rPr lang="pt-PT" sz="3600" dirty="0" smtClean="0">
                <a:latin typeface="Arial" pitchFamily="34" charset="0"/>
                <a:cs typeface="Arial" pitchFamily="34" charset="0"/>
              </a:rPr>
              <a:t>Évora, através da Universidade Metodista de Angola</a:t>
            </a:r>
            <a:endParaRPr lang="pt-PT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858312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3600" dirty="0" smtClean="0">
                <a:latin typeface="Arial" pitchFamily="34" charset="0"/>
                <a:cs typeface="Arial" pitchFamily="34" charset="0"/>
              </a:rPr>
              <a:t>Compreender as delimitações do sistema de educação não-formal, procurando caminhos que contribuam para a adequação metodológica e melhorar o processo formativo ao exercício de cidadania em condições de Angola.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214282" y="214290"/>
            <a:ext cx="8715436" cy="100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QUESTÃO DE PARTIDA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28596" y="142852"/>
            <a:ext cx="8229600" cy="121444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PT" dirty="0" smtClean="0"/>
          </a:p>
          <a:p>
            <a:pPr algn="ctr">
              <a:buNone/>
            </a:pPr>
            <a:r>
              <a:rPr lang="pt-PT" sz="6600" dirty="0" smtClean="0">
                <a:latin typeface="Arial" pitchFamily="34" charset="0"/>
                <a:cs typeface="Arial" pitchFamily="34" charset="0"/>
              </a:rPr>
              <a:t>FINALIDADE</a:t>
            </a: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142844" y="1428736"/>
            <a:ext cx="8786874" cy="5286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pt-PT" sz="5800" dirty="0" smtClean="0">
                <a:latin typeface="Arial" pitchFamily="34" charset="0"/>
                <a:cs typeface="Arial" pitchFamily="34" charset="0"/>
              </a:rPr>
              <a:t>Expor as experiências ao debate alargado na perspectiva de contribuir para que o processo educacional não-formal em Angola seja efectivamente um sistema oficial de integração nacional com legislação própria.</a:t>
            </a:r>
            <a:endParaRPr kumimoji="0" lang="pt-PT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9715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4400" dirty="0" smtClean="0">
                <a:latin typeface="Arial" pitchFamily="34" charset="0"/>
                <a:cs typeface="Arial" pitchFamily="34" charset="0"/>
              </a:rPr>
              <a:t>OBJECTIVOS DA PESQUISA</a:t>
            </a:r>
            <a:endParaRPr lang="pt-PT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142844" y="1285860"/>
            <a:ext cx="8858312" cy="557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3"/>
            <a:r>
              <a:rPr lang="pt-PT" sz="2800" b="1" i="1" dirty="0" smtClean="0">
                <a:latin typeface="Arial" pitchFamily="34" charset="0"/>
                <a:cs typeface="Arial" pitchFamily="34" charset="0"/>
              </a:rPr>
              <a:t>OBJECTIVO GERAL: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PT" dirty="0" smtClean="0">
                <a:latin typeface="Arial" pitchFamily="34" charset="0"/>
                <a:cs typeface="Arial" pitchFamily="34" charset="0"/>
              </a:rPr>
              <a:t>Contribuir ao debate sobre o impacto da Lei de Bases do Sistema de Educação, n.º 13/01, implementado  entre  2004 e  2012.</a:t>
            </a:r>
          </a:p>
          <a:p>
            <a:pPr lvl="3"/>
            <a:endParaRPr lang="pt-PT" i="1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pt-PT" sz="2800" b="1" i="1" dirty="0" smtClean="0">
                <a:latin typeface="Arial" pitchFamily="34" charset="0"/>
                <a:cs typeface="Arial" pitchFamily="34" charset="0"/>
              </a:rPr>
              <a:t>Objectivos específicos: 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Estabelecer um quadro comparativo entre os processos educacionais previstos na LBSE n.º 13/01 e da educação comunitária participativa, em função dos seus resultados, face ao exercício de cidadania;</a:t>
            </a:r>
          </a:p>
          <a:p>
            <a:pPr marL="342900" lvl="0" indent="-342900" algn="just">
              <a:buFont typeface="+mj-lt"/>
              <a:buAutoNum type="arabicPeriod"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Mensurar o grau de aplicação dos instrumentos didáctico-pedagógicos face aos métodos activos de intervenção participante através das experiências dos refugiados associados rurais do Dombe-Grande;</a:t>
            </a:r>
          </a:p>
          <a:p>
            <a:pPr marL="342900" lvl="0" indent="-342900" algn="just">
              <a:buFont typeface="+mj-lt"/>
              <a:buAutoNum type="arabicPeriod"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PT" dirty="0" smtClean="0">
                <a:latin typeface="Arial" pitchFamily="34" charset="0"/>
                <a:cs typeface="Arial" pitchFamily="34" charset="0"/>
              </a:rPr>
              <a:t>Propor um modelo pedagógico sustentável na relação entre o sistema de educação formal, segundo a LBSE Lei nº 13/01 e a educação não-formal, partindo dos resultados alcançados no Dombe-Grande.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42844" y="1428736"/>
            <a:ext cx="8786874" cy="5214974"/>
          </a:xfrm>
        </p:spPr>
        <p:txBody>
          <a:bodyPr>
            <a:normAutofit fontScale="90000"/>
          </a:bodyPr>
          <a:lstStyle/>
          <a:p>
            <a:pPr lvl="2"/>
            <a:r>
              <a:rPr lang="pt-PT" sz="3100" i="1" dirty="0" smtClean="0"/>
              <a:t/>
            </a:r>
            <a:br>
              <a:rPr lang="pt-PT" sz="3100" i="1" dirty="0" smtClean="0"/>
            </a:br>
            <a:r>
              <a:rPr lang="pt-PT" sz="3100" i="1" dirty="0" smtClean="0"/>
              <a:t/>
            </a:r>
            <a:br>
              <a:rPr lang="pt-PT" sz="3100" i="1" dirty="0" smtClean="0"/>
            </a:br>
            <a:r>
              <a:rPr lang="pt-PT" sz="3100" i="1" dirty="0"/>
              <a:t/>
            </a:r>
            <a:br>
              <a:rPr lang="pt-PT" sz="3100" i="1" dirty="0"/>
            </a:br>
            <a:r>
              <a:rPr lang="pt-PT" sz="3100" i="1" dirty="0" smtClean="0"/>
              <a:t/>
            </a:r>
            <a:br>
              <a:rPr lang="pt-PT" sz="3100" i="1" dirty="0" smtClean="0"/>
            </a:br>
            <a:r>
              <a:rPr lang="pt-PT" sz="3100" i="1" dirty="0" smtClean="0"/>
              <a:t/>
            </a:r>
            <a:br>
              <a:rPr lang="pt-PT" sz="3100" i="1" dirty="0" smtClean="0"/>
            </a:br>
            <a:r>
              <a:rPr lang="pt-PT" sz="3100" i="1" dirty="0"/>
              <a:t/>
            </a:r>
            <a:br>
              <a:rPr lang="pt-PT" sz="3100" i="1" dirty="0"/>
            </a:br>
            <a:r>
              <a:rPr lang="pt-PT" sz="3100" i="1" dirty="0" smtClean="0"/>
              <a:t/>
            </a:r>
            <a:br>
              <a:rPr lang="pt-PT" sz="3100" i="1" dirty="0" smtClean="0"/>
            </a:br>
            <a:r>
              <a:rPr lang="pt-PT" sz="3100" i="1" dirty="0" smtClean="0">
                <a:latin typeface="Arial" pitchFamily="34" charset="0"/>
                <a:cs typeface="Arial" pitchFamily="34" charset="0"/>
              </a:rPr>
              <a:t>Problema </a:t>
            </a:r>
            <a:r>
              <a:rPr lang="pt-PT" sz="3100" i="1" dirty="0">
                <a:latin typeface="Arial" pitchFamily="34" charset="0"/>
                <a:cs typeface="Arial" pitchFamily="34" charset="0"/>
              </a:rPr>
              <a:t>científico</a:t>
            </a:r>
            <a:r>
              <a:rPr lang="pt-PT" sz="3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pt-PT" dirty="0">
                <a:latin typeface="Arial" pitchFamily="34" charset="0"/>
                <a:cs typeface="Arial" pitchFamily="34" charset="0"/>
              </a:rPr>
              <a:t/>
            </a:r>
            <a:br>
              <a:rPr lang="pt-PT" dirty="0">
                <a:latin typeface="Arial" pitchFamily="34" charset="0"/>
                <a:cs typeface="Arial" pitchFamily="34" charset="0"/>
              </a:rPr>
            </a:br>
            <a:r>
              <a:rPr lang="pt-PT" dirty="0" smtClean="0">
                <a:latin typeface="Arial" pitchFamily="34" charset="0"/>
                <a:cs typeface="Arial" pitchFamily="34" charset="0"/>
              </a:rPr>
              <a:t>Delimitação </a:t>
            </a:r>
            <a:r>
              <a:rPr lang="pt-PT" dirty="0">
                <a:latin typeface="Arial" pitchFamily="34" charset="0"/>
                <a:cs typeface="Arial" pitchFamily="34" charset="0"/>
              </a:rPr>
              <a:t>conceptual do sistema educacional não-formal identificando caminhos para a adequação metodológica que contribuam na implementação do processo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segundo a realidade.</a:t>
            </a:r>
            <a:r>
              <a:rPr lang="pt-PT" dirty="0">
                <a:latin typeface="Arial" pitchFamily="34" charset="0"/>
                <a:cs typeface="Arial" pitchFamily="34" charset="0"/>
              </a:rPr>
              <a:t/>
            </a:r>
            <a:br>
              <a:rPr lang="pt-PT" dirty="0">
                <a:latin typeface="Arial" pitchFamily="34" charset="0"/>
                <a:cs typeface="Arial" pitchFamily="34" charset="0"/>
              </a:rPr>
            </a:br>
            <a:r>
              <a:rPr lang="pt-PT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dirty="0" smtClean="0">
                <a:latin typeface="Arial" pitchFamily="34" charset="0"/>
                <a:cs typeface="Arial" pitchFamily="34" charset="0"/>
              </a:rPr>
            </a:br>
            <a:r>
              <a:rPr lang="pt-PT" dirty="0">
                <a:latin typeface="Arial" pitchFamily="34" charset="0"/>
                <a:cs typeface="Arial" pitchFamily="34" charset="0"/>
              </a:rPr>
              <a:t/>
            </a:r>
            <a:br>
              <a:rPr lang="pt-PT" dirty="0">
                <a:latin typeface="Arial" pitchFamily="34" charset="0"/>
                <a:cs typeface="Arial" pitchFamily="34" charset="0"/>
              </a:rPr>
            </a:br>
            <a:r>
              <a:rPr lang="pt-PT" sz="3100" i="1" dirty="0" smtClean="0">
                <a:latin typeface="Arial" pitchFamily="34" charset="0"/>
                <a:cs typeface="Arial" pitchFamily="34" charset="0"/>
              </a:rPr>
              <a:t>Perguntas científicas </a:t>
            </a:r>
            <a:r>
              <a:rPr lang="pt-PT" dirty="0">
                <a:latin typeface="Arial" pitchFamily="34" charset="0"/>
                <a:cs typeface="Arial" pitchFamily="34" charset="0"/>
              </a:rPr>
              <a:t/>
            </a:r>
            <a:br>
              <a:rPr lang="pt-PT" dirty="0">
                <a:latin typeface="Arial" pitchFamily="34" charset="0"/>
                <a:cs typeface="Arial" pitchFamily="34" charset="0"/>
              </a:rPr>
            </a:br>
            <a:r>
              <a:rPr lang="pt-PT" dirty="0">
                <a:latin typeface="Arial" pitchFamily="34" charset="0"/>
                <a:cs typeface="Arial" pitchFamily="34" charset="0"/>
              </a:rPr>
              <a:t>E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pt-PT" dirty="0">
                <a:latin typeface="Arial" pitchFamily="34" charset="0"/>
                <a:cs typeface="Arial" pitchFamily="34" charset="0"/>
              </a:rPr>
              <a:t>que medida a coerência entre os métodos participativos permitiu o alcance dos objectivos do programa educacional não-formal implementado no Dombe-Grande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pt-PT" dirty="0" smtClean="0">
                <a:latin typeface="Arial" pitchFamily="34" charset="0"/>
                <a:cs typeface="Arial" pitchFamily="34" charset="0"/>
              </a:rPr>
            </a:br>
            <a:r>
              <a:rPr lang="pt-PT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dirty="0" smtClean="0">
                <a:latin typeface="Arial" pitchFamily="34" charset="0"/>
                <a:cs typeface="Arial" pitchFamily="34" charset="0"/>
              </a:rPr>
            </a:br>
            <a:r>
              <a:rPr lang="pt-PT" dirty="0">
                <a:latin typeface="Arial" pitchFamily="34" charset="0"/>
                <a:cs typeface="Arial" pitchFamily="34" charset="0"/>
              </a:rPr>
              <a:t/>
            </a:r>
            <a:br>
              <a:rPr lang="pt-PT" dirty="0">
                <a:latin typeface="Arial" pitchFamily="34" charset="0"/>
                <a:cs typeface="Arial" pitchFamily="34" charset="0"/>
              </a:rPr>
            </a:br>
            <a:r>
              <a:rPr lang="pt-PT" dirty="0" smtClean="0">
                <a:latin typeface="Arial" pitchFamily="34" charset="0"/>
                <a:cs typeface="Arial" pitchFamily="34" charset="0"/>
              </a:rPr>
              <a:t>Qual </a:t>
            </a:r>
            <a:r>
              <a:rPr lang="pt-PT" dirty="0">
                <a:latin typeface="Arial" pitchFamily="34" charset="0"/>
                <a:cs typeface="Arial" pitchFamily="34" charset="0"/>
              </a:rPr>
              <a:t>foi o grau de influência resultante da aplicação do método participativo no exercício de cidadania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entre as </a:t>
            </a:r>
            <a:r>
              <a:rPr lang="pt-PT" dirty="0">
                <a:latin typeface="Arial" pitchFamily="34" charset="0"/>
                <a:cs typeface="Arial" pitchFamily="34" charset="0"/>
              </a:rPr>
              <a:t>comunidades do Dombe-Grande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pt-PT" dirty="0" smtClean="0">
                <a:latin typeface="Arial" pitchFamily="34" charset="0"/>
                <a:cs typeface="Arial" pitchFamily="34" charset="0"/>
              </a:rPr>
            </a:br>
            <a:r>
              <a:rPr lang="pt-PT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PT" dirty="0" smtClean="0">
                <a:latin typeface="Arial" pitchFamily="34" charset="0"/>
                <a:cs typeface="Arial" pitchFamily="34" charset="0"/>
              </a:rPr>
            </a:br>
            <a:r>
              <a:rPr lang="pt-PT" dirty="0">
                <a:latin typeface="Arial" pitchFamily="34" charset="0"/>
                <a:cs typeface="Arial" pitchFamily="34" charset="0"/>
              </a:rPr>
              <a:t/>
            </a:r>
            <a:br>
              <a:rPr lang="pt-PT" dirty="0">
                <a:latin typeface="Arial" pitchFamily="34" charset="0"/>
                <a:cs typeface="Arial" pitchFamily="34" charset="0"/>
              </a:rPr>
            </a:br>
            <a:r>
              <a:rPr lang="pt-PT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PT" dirty="0">
                <a:latin typeface="Arial" pitchFamily="34" charset="0"/>
                <a:cs typeface="Arial" pitchFamily="34" charset="0"/>
              </a:rPr>
              <a:t>condições didáctico-pedagógicas do processo educacional não-formal desenvolvido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entre associações do </a:t>
            </a:r>
            <a:r>
              <a:rPr lang="pt-PT" dirty="0">
                <a:latin typeface="Arial" pitchFamily="34" charset="0"/>
                <a:cs typeface="Arial" pitchFamily="34" charset="0"/>
              </a:rPr>
              <a:t>Dombe-Grande,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garantem a cientificidade alvo  da </a:t>
            </a:r>
            <a:r>
              <a:rPr lang="pt-PT" dirty="0">
                <a:latin typeface="Arial" pitchFamily="34" charset="0"/>
                <a:cs typeface="Arial" pitchFamily="34" charset="0"/>
              </a:rPr>
              <a:t>proposta de generalização 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t-PT" dirty="0">
                <a:latin typeface="Arial" pitchFamily="34" charset="0"/>
                <a:cs typeface="Arial" pitchFamily="34" charset="0"/>
              </a:rPr>
              <a:t>melhoria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das </a:t>
            </a:r>
            <a:r>
              <a:rPr lang="pt-PT" dirty="0">
                <a:latin typeface="Arial" pitchFamily="34" charset="0"/>
                <a:cs typeface="Arial" pitchFamily="34" charset="0"/>
              </a:rPr>
              <a:t>reformas 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educativas?</a:t>
            </a:r>
            <a:br>
              <a:rPr lang="pt-PT" dirty="0" smtClean="0">
                <a:latin typeface="Arial" pitchFamily="34" charset="0"/>
                <a:cs typeface="Arial" pitchFamily="34" charset="0"/>
              </a:rPr>
            </a:b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858312" cy="757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SÍNTESE DO ENQUADRAMENTO TEÓRICO</a:t>
            </a:r>
            <a:endParaRPr lang="pt-PT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PT" sz="4000" b="1" i="1" dirty="0" smtClean="0"/>
              <a:t>OBJECTO 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Delimitado em torno de processos didáctico-pedagógicos e metodológicos aplicados entre refugiados rurais associados.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sz="4600" b="1" i="1" dirty="0" smtClean="0"/>
              <a:t>RESULTADOS</a:t>
            </a:r>
            <a:r>
              <a:rPr lang="pt-PT" sz="4600" b="1" dirty="0" smtClean="0"/>
              <a:t>:</a:t>
            </a:r>
          </a:p>
          <a:p>
            <a:pPr>
              <a:buNone/>
            </a:pPr>
            <a:endParaRPr lang="pt-PT" dirty="0" smtClean="0"/>
          </a:p>
          <a:p>
            <a:pPr lvl="3">
              <a:buNone/>
            </a:pPr>
            <a:r>
              <a:rPr lang="pt-PT" sz="4000" b="1" i="1" dirty="0" smtClean="0">
                <a:solidFill>
                  <a:schemeClr val="tx1"/>
                </a:solidFill>
              </a:rPr>
              <a:t>Valor teórico</a:t>
            </a:r>
          </a:p>
          <a:p>
            <a:pPr algn="just">
              <a:buFont typeface="Wingdings" pitchFamily="2" charset="2"/>
              <a:buChar char="q"/>
            </a:pPr>
            <a:r>
              <a:rPr lang="pt-PT" dirty="0" smtClean="0"/>
              <a:t>Caracterizadas as tendências sócio-históricas dos sistemas de educação e consequentes reformas, com ênfase na educação comunitária participativa para o exercício integral da cidadania.</a:t>
            </a:r>
          </a:p>
          <a:p>
            <a:pPr>
              <a:buNone/>
            </a:pPr>
            <a:endParaRPr lang="pt-PT" dirty="0" smtClean="0"/>
          </a:p>
          <a:p>
            <a:pPr lvl="3">
              <a:buNone/>
            </a:pPr>
            <a:r>
              <a:rPr lang="pt-PT" sz="4000" b="1" i="1" dirty="0" smtClean="0">
                <a:solidFill>
                  <a:schemeClr val="tx1"/>
                </a:solidFill>
              </a:rPr>
              <a:t>Valor prático</a:t>
            </a:r>
          </a:p>
          <a:p>
            <a:pPr algn="just">
              <a:buFont typeface="Wingdings" pitchFamily="2" charset="2"/>
              <a:buChar char="q"/>
            </a:pPr>
            <a:r>
              <a:rPr lang="pt-PT" dirty="0" smtClean="0"/>
              <a:t>Mensuradas as estratégias reflectidas no aperfeiçoamento de elementos didáctico-pedagógicos, através do método participativo, entre as comunidades rurais do Dombe-Grande.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363</TotalTime>
  <Words>1110</Words>
  <Application>Microsoft Office PowerPoint</Application>
  <PresentationFormat>Apresentação no Ecrã (4:3)</PresentationFormat>
  <Paragraphs>116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2" baseType="lpstr">
      <vt:lpstr>Cívico</vt:lpstr>
      <vt:lpstr>TEMA:</vt:lpstr>
      <vt:lpstr>Diapositivo 2</vt:lpstr>
      <vt:lpstr>Diapositivo 3</vt:lpstr>
      <vt:lpstr>Diapositivo 4</vt:lpstr>
      <vt:lpstr>Diapositivo 5</vt:lpstr>
      <vt:lpstr>Diapositivo 6</vt:lpstr>
      <vt:lpstr>Diapositivo 7</vt:lpstr>
      <vt:lpstr>       Problema científico  Delimitação conceptual do sistema educacional não-formal identificando caminhos para a adequação metodológica que contribuam na implementação do processo segundo a realidade.   Perguntas científicas  Em que medida a coerência entre os métodos participativos permitiu o alcance dos objectivos do programa educacional não-formal implementado no Dombe-Grande?   Qual foi o grau de influência resultante da aplicação do método participativo no exercício de cidadania entre as comunidades do Dombe-Grande?   As condições didáctico-pedagógicas do processo educacional não-formal desenvolvido entre associações do Dombe-Grande, garantem a cientificidade alvo  da proposta de generalização  na melhoria das reformas educativas?   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</dc:title>
  <dc:creator>HP Mini</dc:creator>
  <cp:lastModifiedBy>TECNICO</cp:lastModifiedBy>
  <cp:revision>42</cp:revision>
  <dcterms:created xsi:type="dcterms:W3CDTF">2013-06-05T14:36:27Z</dcterms:created>
  <dcterms:modified xsi:type="dcterms:W3CDTF">2014-01-07T03:24:58Z</dcterms:modified>
</cp:coreProperties>
</file>