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5" r:id="rId2"/>
    <p:sldId id="327" r:id="rId3"/>
    <p:sldId id="368" r:id="rId4"/>
    <p:sldId id="329" r:id="rId5"/>
    <p:sldId id="331" r:id="rId6"/>
    <p:sldId id="334" r:id="rId7"/>
    <p:sldId id="333" r:id="rId8"/>
    <p:sldId id="335" r:id="rId9"/>
    <p:sldId id="338" r:id="rId10"/>
    <p:sldId id="337" r:id="rId11"/>
    <p:sldId id="392" r:id="rId12"/>
    <p:sldId id="336" r:id="rId13"/>
    <p:sldId id="369" r:id="rId14"/>
    <p:sldId id="370" r:id="rId15"/>
    <p:sldId id="339" r:id="rId16"/>
    <p:sldId id="391" r:id="rId17"/>
    <p:sldId id="342" r:id="rId18"/>
    <p:sldId id="390" r:id="rId19"/>
    <p:sldId id="343" r:id="rId20"/>
    <p:sldId id="344" r:id="rId21"/>
    <p:sldId id="382" r:id="rId22"/>
    <p:sldId id="385" r:id="rId23"/>
    <p:sldId id="379" r:id="rId24"/>
    <p:sldId id="377" r:id="rId25"/>
    <p:sldId id="378" r:id="rId26"/>
    <p:sldId id="380" r:id="rId27"/>
    <p:sldId id="381" r:id="rId28"/>
    <p:sldId id="351" r:id="rId29"/>
    <p:sldId id="394" r:id="rId30"/>
    <p:sldId id="354" r:id="rId31"/>
    <p:sldId id="364" r:id="rId32"/>
    <p:sldId id="367" r:id="rId33"/>
    <p:sldId id="375" r:id="rId34"/>
    <p:sldId id="393" r:id="rId35"/>
    <p:sldId id="314" r:id="rId36"/>
    <p:sldId id="315" r:id="rId37"/>
    <p:sldId id="316" r:id="rId38"/>
    <p:sldId id="317" r:id="rId39"/>
    <p:sldId id="318" r:id="rId40"/>
    <p:sldId id="374" r:id="rId41"/>
    <p:sldId id="386" r:id="rId42"/>
    <p:sldId id="387" r:id="rId43"/>
    <p:sldId id="38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B59"/>
    <a:srgbClr val="8EB14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EA6E0-F223-4C50-941E-2E813DEEB4BE}" type="datetimeFigureOut">
              <a:rPr lang="pt-PT" smtClean="0"/>
              <a:pPr/>
              <a:t>24-10-2012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1677E-9558-4B0A-854F-B678B890E4D3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jpe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Y6yyHGw404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Rute\Desktop\&#193;REA%20DE%20TRABALHO%20-%20RUTE\Comunica&#231;&#245;es\2011\ECLAS\Presentation%20MATOS,%20Rute%20ECLAS%202011\kurosowa.wmv" TargetMode="Externa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hyperlink" Target="http://www.architectureblog.org/wp-content/uploads/2010/05/Frank_Lloyd_Wright_LC-USZ62-363841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P4210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81000"/>
            <a:ext cx="9753600" cy="7315200"/>
          </a:xfrm>
          <a:prstGeom prst="rect">
            <a:avLst/>
          </a:prstGeom>
          <a:noFill/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990600" y="4800600"/>
            <a:ext cx="8305800" cy="182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ea typeface="+mj-ea"/>
                <a:cs typeface="Traditional Arabic" pitchFamily="2" charset="-78"/>
              </a:rPr>
              <a:t>As</a:t>
            </a:r>
            <a:r>
              <a:rPr kumimoji="0" lang="pt-PT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ea typeface="+mj-ea"/>
                <a:cs typeface="Traditional Arabic" pitchFamily="2" charset="-78"/>
              </a:rPr>
              <a:t> quintas de recreio como precursoras da agricultora urbana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aditional Arabic" pitchFamily="2" charset="-78"/>
              <a:ea typeface="+mj-ea"/>
              <a:cs typeface="Traditional Arabic" pitchFamily="2" charset="-78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990600" y="5791200"/>
            <a:ext cx="7772400" cy="914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Nom-</a:t>
            </a:r>
            <a:r>
              <a:rPr kumimoji="0" lang="pt-PT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lieux</a:t>
            </a:r>
            <a:r>
              <a:rPr kumimoji="0" lang="pt-PT" sz="19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 </a:t>
            </a:r>
            <a:r>
              <a:rPr kumimoji="0" lang="pt-PT" sz="19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du</a:t>
            </a:r>
            <a:r>
              <a:rPr kumimoji="0" lang="pt-PT" sz="19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 </a:t>
            </a:r>
            <a:r>
              <a:rPr kumimoji="0" lang="pt-PT" sz="19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Paysage</a:t>
            </a:r>
            <a:r>
              <a:rPr kumimoji="0" lang="pt-PT" sz="19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 – representações, imagens , discursos sobre a paisagem na Europa</a:t>
            </a:r>
            <a:endParaRPr kumimoji="0" lang="pt-PT" sz="1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aditional Arabic" pitchFamily="2" charset="-78"/>
              <a:cs typeface="Traditional Arabic" pitchFamily="2" charset="-7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Rute Sousa Matos</a:t>
            </a:r>
            <a:r>
              <a:rPr kumimoji="0" lang="pt-PT" sz="1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 - </a:t>
            </a:r>
            <a:r>
              <a:rPr kumimoji="0" lang="pt-PT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ditional Arabic" pitchFamily="2" charset="-78"/>
                <a:cs typeface="Traditional Arabic" pitchFamily="2" charset="-78"/>
              </a:rPr>
              <a:t>CHAIA </a:t>
            </a:r>
            <a:endParaRPr kumimoji="0" lang="pt-PT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aditional Arabic" pitchFamily="2" charset="-78"/>
              <a:cs typeface="Traditional Arabic" pitchFamily="2" charset="-78"/>
            </a:endParaRPr>
          </a:p>
        </p:txBody>
      </p:sp>
      <p:pic>
        <p:nvPicPr>
          <p:cNvPr id="5" name="Picture 217" descr="Sem título-1cópewi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4572000"/>
            <a:ext cx="1447800" cy="144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1729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Lugares de evasão</a:t>
            </a:r>
          </a:p>
        </p:txBody>
      </p:sp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4953000" y="1219200"/>
          <a:ext cx="3894137" cy="5486400"/>
        </p:xfrm>
        <a:graphic>
          <a:graphicData uri="http://schemas.openxmlformats.org/presentationml/2006/ole">
            <p:oleObj spid="_x0000_s10241" name="Fotografia do Photo Editor" r:id="rId3" imgW="15923810" imgH="22438095" progId="">
              <p:embed/>
            </p:oleObj>
          </a:graphicData>
        </a:graphic>
      </p:graphicFrame>
      <p:pic>
        <p:nvPicPr>
          <p:cNvPr id="7" name="Picture 6" descr=" ilumin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419600"/>
            <a:ext cx="4419600" cy="2010244"/>
          </a:xfrm>
          <a:prstGeom prst="rect">
            <a:avLst/>
          </a:prstGeom>
          <a:noFill/>
        </p:spPr>
      </p:pic>
      <p:pic>
        <p:nvPicPr>
          <p:cNvPr id="9" name="Picture 7" descr="iluminur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057400"/>
            <a:ext cx="4267200" cy="1956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2167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Símbolo de urbanidade</a:t>
            </a:r>
          </a:p>
        </p:txBody>
      </p:sp>
      <p:pic>
        <p:nvPicPr>
          <p:cNvPr id="8" name="Picture 2" descr="http://www.porta33.com/old/exposicoes/lourdes_castro/livro_1/livro1_11.jpg"/>
          <p:cNvPicPr>
            <a:picLocks noChangeAspect="1" noChangeArrowheads="1"/>
          </p:cNvPicPr>
          <p:nvPr/>
        </p:nvPicPr>
        <p:blipFill>
          <a:blip r:embed="rId2" cstate="print"/>
          <a:srcRect r="9558" b="25792"/>
          <a:stretch>
            <a:fillRect/>
          </a:stretch>
        </p:blipFill>
        <p:spPr bwMode="auto">
          <a:xfrm>
            <a:off x="533400" y="2362200"/>
            <a:ext cx="4855409" cy="3557004"/>
          </a:xfrm>
          <a:prstGeom prst="rect">
            <a:avLst/>
          </a:prstGeom>
          <a:noFill/>
        </p:spPr>
      </p:pic>
      <p:pic>
        <p:nvPicPr>
          <p:cNvPr id="10" name="Picture 5" descr="img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76400"/>
            <a:ext cx="2951162" cy="4239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2321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Dicotomia cidade/campo</a:t>
            </a:r>
          </a:p>
        </p:txBody>
      </p:sp>
      <p:pic>
        <p:nvPicPr>
          <p:cNvPr id="7" name="Picture 3" descr="esquema-s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438400"/>
            <a:ext cx="4016730" cy="3529012"/>
          </a:xfrm>
          <a:prstGeom prst="rect">
            <a:avLst/>
          </a:prstGeom>
          <a:noFill/>
        </p:spPr>
      </p:pic>
      <p:pic>
        <p:nvPicPr>
          <p:cNvPr id="6" name="Picture 4" descr="OIREAS TE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886200" cy="3134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Subúrbio</a:t>
            </a:r>
          </a:p>
        </p:txBody>
      </p:sp>
      <p:pic>
        <p:nvPicPr>
          <p:cNvPr id="6" name="Picture 4" descr="sistema de parques de lond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4191000"/>
            <a:ext cx="3581400" cy="2286000"/>
          </a:xfrm>
          <a:prstGeom prst="rect">
            <a:avLst/>
          </a:prstGeom>
          <a:noFill/>
          <a:ln/>
        </p:spPr>
      </p:pic>
      <p:pic>
        <p:nvPicPr>
          <p:cNvPr id="98306" name="Picture 2" descr="http://www.stadtentwicklung.berlin.de/umwelt/stadtgruen/geschichte/pix/stadtgruen/geschichte_18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886200" cy="3777387"/>
          </a:xfrm>
          <a:prstGeom prst="rect">
            <a:avLst/>
          </a:prstGeom>
          <a:noFill/>
        </p:spPr>
      </p:pic>
      <p:pic>
        <p:nvPicPr>
          <p:cNvPr id="10" name="Picture 5" descr="latadaslisb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81200"/>
            <a:ext cx="3886200" cy="1924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4483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Conjugação do lazer com o rendimento económico</a:t>
            </a:r>
          </a:p>
        </p:txBody>
      </p:sp>
      <p:pic>
        <p:nvPicPr>
          <p:cNvPr id="6" name="Picture 8" descr="amoreira da torre"/>
          <p:cNvPicPr>
            <a:picLocks noChangeAspect="1" noChangeArrowheads="1"/>
          </p:cNvPicPr>
          <p:nvPr/>
        </p:nvPicPr>
        <p:blipFill>
          <a:blip r:embed="rId2" cstate="print"/>
          <a:srcRect l="27524" r="18343"/>
          <a:stretch>
            <a:fillRect/>
          </a:stretch>
        </p:blipFill>
        <p:spPr bwMode="auto">
          <a:xfrm>
            <a:off x="533400" y="1905000"/>
            <a:ext cx="3956156" cy="4309278"/>
          </a:xfrm>
          <a:prstGeom prst="rect">
            <a:avLst/>
          </a:prstGeom>
          <a:noFill/>
        </p:spPr>
      </p:pic>
      <p:pic>
        <p:nvPicPr>
          <p:cNvPr id="7" name="Picture 18" descr="ImageMaximiz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905001"/>
            <a:ext cx="3764377" cy="2686388"/>
          </a:xfrm>
          <a:prstGeom prst="rect">
            <a:avLst/>
          </a:prstGeom>
          <a:noFill/>
        </p:spPr>
      </p:pic>
      <p:pic>
        <p:nvPicPr>
          <p:cNvPr id="9" name="Picture 5" descr="ImageMaxim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724400"/>
            <a:ext cx="2387600" cy="1558894"/>
          </a:xfrm>
          <a:prstGeom prst="rect">
            <a:avLst/>
          </a:prstGeom>
          <a:noFill/>
        </p:spPr>
      </p:pic>
      <p:pic>
        <p:nvPicPr>
          <p:cNvPr id="10" name="Picture 7" descr="ImageMaximiz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724400"/>
            <a:ext cx="1143000" cy="1760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2786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Recreio e produção fundem-se</a:t>
            </a:r>
          </a:p>
        </p:txBody>
      </p:sp>
      <p:pic>
        <p:nvPicPr>
          <p:cNvPr id="8" name="Picture 10" descr="_MG_43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423214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FIG 100 Conjunto escultor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752600"/>
            <a:ext cx="2819400" cy="1712872"/>
          </a:xfrm>
          <a:prstGeom prst="rect">
            <a:avLst/>
          </a:prstGeom>
          <a:noFill/>
        </p:spPr>
      </p:pic>
      <p:pic>
        <p:nvPicPr>
          <p:cNvPr id="10" name="Picture 11" descr="bac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19200"/>
            <a:ext cx="1671638" cy="2592387"/>
          </a:xfrm>
          <a:prstGeom prst="rect">
            <a:avLst/>
          </a:prstGeom>
          <a:noFill/>
        </p:spPr>
      </p:pic>
      <p:pic>
        <p:nvPicPr>
          <p:cNvPr id="13" name="Picture 8" descr="Quinta da panas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371600"/>
            <a:ext cx="2156504" cy="2396625"/>
          </a:xfrm>
          <a:prstGeom prst="rect">
            <a:avLst/>
          </a:prstGeom>
          <a:noFill/>
        </p:spPr>
      </p:pic>
      <p:pic>
        <p:nvPicPr>
          <p:cNvPr id="14" name="Picture 7" descr="img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962400"/>
            <a:ext cx="3581400" cy="2527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3486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Desvanecimento do carácter produtivo</a:t>
            </a:r>
          </a:p>
        </p:txBody>
      </p:sp>
      <p:pic>
        <p:nvPicPr>
          <p:cNvPr id="8" name="Picture 6" descr="aula7"/>
          <p:cNvPicPr>
            <a:picLocks noChangeAspect="1" noChangeArrowheads="1"/>
          </p:cNvPicPr>
          <p:nvPr/>
        </p:nvPicPr>
        <p:blipFill>
          <a:blip r:embed="rId2" cstate="print"/>
          <a:srcRect r="23199"/>
          <a:stretch>
            <a:fillRect/>
          </a:stretch>
        </p:blipFill>
        <p:spPr bwMode="auto">
          <a:xfrm>
            <a:off x="609600" y="2590800"/>
            <a:ext cx="4195832" cy="36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FIG 7 Lat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447800"/>
            <a:ext cx="1959417" cy="2427287"/>
          </a:xfrm>
          <a:prstGeom prst="rect">
            <a:avLst/>
          </a:prstGeom>
          <a:noFill/>
        </p:spPr>
      </p:pic>
      <p:pic>
        <p:nvPicPr>
          <p:cNvPr id="14" name="Picture 7" descr="muros dos Marquese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114800"/>
            <a:ext cx="3262312" cy="2117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3905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Elementos lúdicos, ornamentais e utilitários</a:t>
            </a:r>
          </a:p>
        </p:txBody>
      </p:sp>
      <p:pic>
        <p:nvPicPr>
          <p:cNvPr id="16" name="Picture 7" descr="latadas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267200"/>
            <a:ext cx="3416300" cy="2273800"/>
          </a:xfrm>
          <a:prstGeom prst="rect">
            <a:avLst/>
          </a:prstGeom>
          <a:noFill/>
        </p:spPr>
      </p:pic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4800600" y="1752600"/>
          <a:ext cx="3240088" cy="2284413"/>
        </p:xfrm>
        <a:graphic>
          <a:graphicData uri="http://schemas.openxmlformats.org/presentationml/2006/ole">
            <p:oleObj spid="_x0000_s156673" name="Fotografia do Photo Editor" r:id="rId4" imgW="16152381" imgH="11390476" progId="">
              <p:embed/>
            </p:oleObj>
          </a:graphicData>
        </a:graphic>
      </p:graphicFrame>
      <p:pic>
        <p:nvPicPr>
          <p:cNvPr id="9" name="Picture 6" descr="Digitalizar06-07-05 0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752600"/>
            <a:ext cx="3831073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2095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Arquiteturas de prazer</a:t>
            </a:r>
          </a:p>
        </p:txBody>
      </p:sp>
      <p:pic>
        <p:nvPicPr>
          <p:cNvPr id="10" name="Picture 10" descr="FIG 92 Pormenor lamei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66344"/>
            <a:ext cx="3886200" cy="2288418"/>
          </a:xfrm>
          <a:prstGeom prst="rect">
            <a:avLst/>
          </a:prstGeom>
          <a:noFill/>
        </p:spPr>
      </p:pic>
      <p:pic>
        <p:nvPicPr>
          <p:cNvPr id="13" name="Picture 5" descr="FIG 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3352800" cy="1880247"/>
          </a:xfrm>
          <a:prstGeom prst="rect">
            <a:avLst/>
          </a:prstGeom>
          <a:noFill/>
        </p:spPr>
      </p:pic>
      <p:pic>
        <p:nvPicPr>
          <p:cNvPr id="8" name="Picture 5" descr="FIG 101 Conjunto escultorio"/>
          <p:cNvPicPr>
            <a:picLocks noChangeAspect="1" noChangeArrowheads="1"/>
          </p:cNvPicPr>
          <p:nvPr/>
        </p:nvPicPr>
        <p:blipFill>
          <a:blip r:embed="rId4" cstate="print"/>
          <a:srcRect l="7878" t="2924"/>
          <a:stretch>
            <a:fillRect/>
          </a:stretch>
        </p:blipFill>
        <p:spPr bwMode="auto">
          <a:xfrm>
            <a:off x="4800600" y="1749198"/>
            <a:ext cx="3276600" cy="4651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6297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Vocábulos e gramáticas de lazer colonizam áreas e fatores de produção</a:t>
            </a:r>
          </a:p>
        </p:txBody>
      </p:sp>
      <p:pic>
        <p:nvPicPr>
          <p:cNvPr id="13" name="Picture 6" descr="FIG 96 Fig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110282"/>
            <a:ext cx="3200400" cy="4539756"/>
          </a:xfrm>
          <a:prstGeom prst="rect">
            <a:avLst/>
          </a:prstGeom>
          <a:noFill/>
        </p:spPr>
      </p:pic>
      <p:pic>
        <p:nvPicPr>
          <p:cNvPr id="14" name="Picture 7" descr="latada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14800"/>
            <a:ext cx="3870445" cy="2518264"/>
          </a:xfrm>
          <a:prstGeom prst="rect">
            <a:avLst/>
          </a:prstGeom>
          <a:noFill/>
        </p:spPr>
      </p:pic>
      <p:pic>
        <p:nvPicPr>
          <p:cNvPr id="15" name="Picture 9" descr="lugar de esta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81200"/>
            <a:ext cx="3124200" cy="199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7200" y="6019800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200" dirty="0" smtClean="0">
              <a:solidFill>
                <a:schemeClr val="tx2"/>
              </a:solidFill>
            </a:endParaRPr>
          </a:p>
          <a:p>
            <a:r>
              <a:rPr lang="pt-PT" sz="1400" b="1" dirty="0" smtClean="0">
                <a:solidFill>
                  <a:schemeClr val="bg1"/>
                </a:solidFill>
              </a:rPr>
              <a:t>Fonte: Cancela </a:t>
            </a:r>
            <a:r>
              <a:rPr lang="pt-PT" sz="1400" b="1" dirty="0" err="1" smtClean="0">
                <a:solidFill>
                  <a:schemeClr val="bg1"/>
                </a:solidFill>
              </a:rPr>
              <a:t>d’Abreu</a:t>
            </a:r>
            <a:r>
              <a:rPr lang="pt-PT" sz="1400" b="1" dirty="0" smtClean="0">
                <a:solidFill>
                  <a:schemeClr val="bg1"/>
                </a:solidFill>
              </a:rPr>
              <a:t>, Pinto Correia &amp; Oliveira (2004).</a:t>
            </a:r>
            <a:endParaRPr lang="pt-PT" sz="1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A multifuncionalidade da paisagem como conceito fundamental a recuperar</a:t>
            </a:r>
          </a:p>
        </p:txBody>
      </p:sp>
      <p:pic>
        <p:nvPicPr>
          <p:cNvPr id="6" name="Picture 2" descr="E:\GRUPOS UNIDADES PAISAGEM\R\R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439087"/>
            <a:ext cx="5410199" cy="3623046"/>
          </a:xfrm>
          <a:prstGeom prst="rect">
            <a:avLst/>
          </a:prstGeom>
          <a:noFill/>
        </p:spPr>
      </p:pic>
      <p:pic>
        <p:nvPicPr>
          <p:cNvPr id="7" name="Picture 2" descr="E:\GRUPOS UNIDADES PAISAGEM\F\F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981200"/>
            <a:ext cx="2724302" cy="4068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1683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Beleza e utilidade</a:t>
            </a:r>
          </a:p>
        </p:txBody>
      </p:sp>
      <p:pic>
        <p:nvPicPr>
          <p:cNvPr id="10" name="Picture 4" descr="IE-P38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1981200"/>
            <a:ext cx="5410201" cy="4060633"/>
          </a:xfrm>
          <a:prstGeom prst="rect">
            <a:avLst/>
          </a:prstGeom>
          <a:noFill/>
        </p:spPr>
      </p:pic>
      <p:pic>
        <p:nvPicPr>
          <p:cNvPr id="13" name="Picture 6" descr="FIG 92 Pormenormi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119" y="1981201"/>
            <a:ext cx="1837881" cy="2590799"/>
          </a:xfrm>
          <a:prstGeom prst="rect">
            <a:avLst/>
          </a:prstGeom>
          <a:noFill/>
        </p:spPr>
      </p:pic>
      <p:pic>
        <p:nvPicPr>
          <p:cNvPr id="14" name="Picture 5" descr="FIG90 91 Nasc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724401"/>
            <a:ext cx="2209800" cy="1350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6070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Espaço agrícola como uma infraestrutura natural de interesse público</a:t>
            </a:r>
          </a:p>
        </p:txBody>
      </p:sp>
      <p:pic>
        <p:nvPicPr>
          <p:cNvPr id="6" name="Picture 8" descr="H CHELAS 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6567975" cy="3777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609600" y="259080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Agricultura urbana como um projeto aberto que </a:t>
            </a:r>
          </a:p>
          <a:p>
            <a:r>
              <a:rPr lang="pt-PT" sz="1600" b="1" dirty="0" smtClean="0">
                <a:solidFill>
                  <a:schemeClr val="bg1"/>
                </a:solidFill>
              </a:rPr>
              <a:t>conjuga produção com lazer</a:t>
            </a:r>
          </a:p>
        </p:txBody>
      </p:sp>
      <p:pic>
        <p:nvPicPr>
          <p:cNvPr id="9" name="Picture 6" descr="http://www.jn.pt/Storage/JN/2010/big/ng1375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51052"/>
            <a:ext cx="3620444" cy="2416123"/>
          </a:xfrm>
          <a:prstGeom prst="rect">
            <a:avLst/>
          </a:prstGeom>
          <a:noFill/>
        </p:spPr>
      </p:pic>
      <p:pic>
        <p:nvPicPr>
          <p:cNvPr id="10" name="Picture 2" descr="http://noticiasboas.com/wp-content/uploads/2011/04/Hortas-Urbana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91000"/>
            <a:ext cx="3648306" cy="2412590"/>
          </a:xfrm>
          <a:prstGeom prst="rect">
            <a:avLst/>
          </a:prstGeom>
          <a:noFill/>
        </p:spPr>
      </p:pic>
      <p:pic>
        <p:nvPicPr>
          <p:cNvPr id="14" name="Picture 4" descr="http://ecosfera.publico.clix.pt/viewimages.aspx?tp=UH&amp;db=IMAGENS&amp;id=281877&amp;w=230&amp;h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136" y="4191000"/>
            <a:ext cx="1598863" cy="2377440"/>
          </a:xfrm>
          <a:prstGeom prst="rect">
            <a:avLst/>
          </a:prstGeom>
          <a:noFill/>
        </p:spPr>
      </p:pic>
      <p:pic>
        <p:nvPicPr>
          <p:cNvPr id="16" name="Picture 4" descr="http://www.brighterwhitehead.co.uk/images/news-robert-johns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191000"/>
            <a:ext cx="2614459" cy="2419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533400" y="2286000"/>
            <a:ext cx="3635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Espaços onde os habitantes podem fazer</a:t>
            </a:r>
          </a:p>
          <a:p>
            <a:r>
              <a:rPr lang="pt-PT" sz="1600" b="1" dirty="0" smtClean="0">
                <a:solidFill>
                  <a:schemeClr val="bg1"/>
                </a:solidFill>
              </a:rPr>
              <a:t>um uso coletivo </a:t>
            </a:r>
          </a:p>
        </p:txBody>
      </p:sp>
      <p:pic>
        <p:nvPicPr>
          <p:cNvPr id="10" name="Picture 4" descr="http://3.bp.blogspot.com/-EPqGke_p-HE/Tejx6n6ZD2I/AAAAAAAAAGY/OlSzaDIHKVk/s1600/CIMG27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3505200"/>
            <a:ext cx="4040188" cy="3030141"/>
          </a:xfrm>
          <a:prstGeom prst="rect">
            <a:avLst/>
          </a:prstGeom>
          <a:noFill/>
        </p:spPr>
      </p:pic>
      <p:pic>
        <p:nvPicPr>
          <p:cNvPr id="11" name="Picture 2" descr="http://fotos.sapo.pt/Mj9l9R1p8BuNOmeZfYMp/s320x2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76400"/>
            <a:ext cx="3149600" cy="2362201"/>
          </a:xfrm>
          <a:prstGeom prst="rect">
            <a:avLst/>
          </a:prstGeom>
          <a:noFill/>
        </p:spPr>
      </p:pic>
      <p:pic>
        <p:nvPicPr>
          <p:cNvPr id="13" name="Picture 6" descr="http://2.bp.blogspot.com/_0mYb6bnRxzk/TSc8L80GzeI/AAAAAAAAAC8/A0aMzQi1l-U/s1600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91000"/>
            <a:ext cx="3124200" cy="234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6495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Percursos diários tornam-se adjacentes a espaços onde crescem alimentos</a:t>
            </a:r>
          </a:p>
        </p:txBody>
      </p:sp>
      <p:pic>
        <p:nvPicPr>
          <p:cNvPr id="8" name="Picture 9" descr="Ortofotomapa e plano geral do Parque Urbano da Quinta da Granja 1ª e 2ª f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905000"/>
            <a:ext cx="3962400" cy="3042827"/>
          </a:xfrm>
          <a:prstGeom prst="rect">
            <a:avLst/>
          </a:prstGeom>
          <a:noFill/>
        </p:spPr>
      </p:pic>
      <p:pic>
        <p:nvPicPr>
          <p:cNvPr id="9" name="Picture 15" descr="QtaGranja-vista aere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274" y="1905000"/>
            <a:ext cx="3778302" cy="2514600"/>
          </a:xfrm>
          <a:prstGeom prst="rect">
            <a:avLst/>
          </a:prstGeom>
          <a:noFill/>
        </p:spPr>
      </p:pic>
      <p:pic>
        <p:nvPicPr>
          <p:cNvPr id="10" name="Picture 7" descr="Corte alçado transversal do projecto na zona da bacia de retenção e corte tecnico das movimentações de terreno necessárias execut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029200"/>
            <a:ext cx="5819775" cy="1608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6880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 agricultura urbana será uma representação da ideia de campo e da vida rural </a:t>
            </a:r>
          </a:p>
        </p:txBody>
      </p:sp>
      <p:pic>
        <p:nvPicPr>
          <p:cNvPr id="7" name="Picture 8" descr="àreas amplas de relvado intercaladas pelos eixos de circulação principa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3429001" cy="2281458"/>
          </a:xfrm>
          <a:prstGeom prst="rect">
            <a:avLst/>
          </a:prstGeom>
          <a:noFill/>
        </p:spPr>
      </p:pic>
      <p:pic>
        <p:nvPicPr>
          <p:cNvPr id="8" name="Picture 7" descr="As piramides bloqueiam a visão directa do interior do Parque para o exter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310"/>
            <a:ext cx="3047999" cy="2285690"/>
          </a:xfrm>
          <a:prstGeom prst="rect">
            <a:avLst/>
          </a:prstGeom>
          <a:noFill/>
        </p:spPr>
      </p:pic>
      <p:pic>
        <p:nvPicPr>
          <p:cNvPr id="9" name="Picture 9" descr="Entrada secundária do Parque para o Quiosque com as hortas urbanas como pano de fun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343400"/>
            <a:ext cx="3436937" cy="2286738"/>
          </a:xfrm>
          <a:prstGeom prst="rect">
            <a:avLst/>
          </a:prstGeom>
          <a:noFill/>
        </p:spPr>
      </p:pic>
      <p:pic>
        <p:nvPicPr>
          <p:cNvPr id="10" name="Picture 12" descr="IMG_25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4343400"/>
            <a:ext cx="3063875" cy="2297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609600" y="1905000"/>
            <a:ext cx="3697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 multifuncionalidade revela-se também </a:t>
            </a:r>
          </a:p>
          <a:p>
            <a:r>
              <a:rPr lang="pt-PT" sz="1600" b="1" dirty="0" smtClean="0">
                <a:solidFill>
                  <a:schemeClr val="bg1"/>
                </a:solidFill>
              </a:rPr>
              <a:t>nos vários tipos de ocupação possível</a:t>
            </a:r>
          </a:p>
        </p:txBody>
      </p:sp>
      <p:pic>
        <p:nvPicPr>
          <p:cNvPr id="9" name="Picture 4" descr="http://planetasustentavel.abril.com.br/imagem/fwa/1214922642376_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157" y="2209800"/>
            <a:ext cx="3336243" cy="4248151"/>
          </a:xfrm>
          <a:prstGeom prst="rect">
            <a:avLst/>
          </a:prstGeom>
          <a:noFill/>
        </p:spPr>
      </p:pic>
      <p:pic>
        <p:nvPicPr>
          <p:cNvPr id="14" name="Picture 8" descr="imagem notícia desta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124200"/>
            <a:ext cx="1905000" cy="1409700"/>
          </a:xfrm>
          <a:prstGeom prst="rect">
            <a:avLst/>
          </a:prstGeom>
          <a:noFill/>
        </p:spPr>
      </p:pic>
      <p:pic>
        <p:nvPicPr>
          <p:cNvPr id="15" name="Picture 2" descr="http://www.cerjardins.com/sites/default/files/coloni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124200"/>
            <a:ext cx="2514600" cy="1257300"/>
          </a:xfrm>
          <a:prstGeom prst="rect">
            <a:avLst/>
          </a:prstGeom>
          <a:noFill/>
        </p:spPr>
      </p:pic>
      <p:pic>
        <p:nvPicPr>
          <p:cNvPr id="16" name="Picture 6" descr="http://biorege.weblog.com.pt/arquivo/menina%20na%20hor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648200"/>
            <a:ext cx="1575430" cy="1752600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724400"/>
            <a:ext cx="298291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533400" y="1905000"/>
            <a:ext cx="1996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O retorno económico</a:t>
            </a:r>
          </a:p>
        </p:txBody>
      </p:sp>
      <p:pic>
        <p:nvPicPr>
          <p:cNvPr id="8" name="Picture 12" descr="http://2.bp.blogspot.com/_uh1traMWXaE/Sik1_5QruTI/AAAAAAAAA3s/BDWGENXDbQU/s400/digitalizar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8999"/>
            <a:ext cx="3810000" cy="3019425"/>
          </a:xfrm>
          <a:prstGeom prst="rect">
            <a:avLst/>
          </a:prstGeom>
          <a:noFill/>
        </p:spPr>
      </p:pic>
      <p:pic>
        <p:nvPicPr>
          <p:cNvPr id="9" name="Picture 14" descr="http://t3.gstatic.com/images?q=tbn:ANd9GcSpBdTr-ltTWa8mX3zYiv0HLb5qebrxIwgVZPwxKArDpOmKm1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30769"/>
            <a:ext cx="3772108" cy="2510167"/>
          </a:xfrm>
          <a:prstGeom prst="rect">
            <a:avLst/>
          </a:prstGeom>
          <a:noFill/>
        </p:spPr>
      </p:pic>
      <p:pic>
        <p:nvPicPr>
          <p:cNvPr id="14" name="Picture 8" descr="http://sol.sapo.pt/storage/ng1042544_435x200.png?type=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530" y="4724400"/>
            <a:ext cx="3836670" cy="1763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533400" y="1752600"/>
            <a:ext cx="2784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 promoção da biodiversidade</a:t>
            </a:r>
          </a:p>
        </p:txBody>
      </p:sp>
      <p:sp>
        <p:nvSpPr>
          <p:cNvPr id="9" name="Marcador de Posição do Texto 9"/>
          <p:cNvSpPr txBox="1">
            <a:spLocks/>
          </p:cNvSpPr>
          <p:nvPr/>
        </p:nvSpPr>
        <p:spPr>
          <a:xfrm>
            <a:off x="457200" y="2449512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2" descr="http://jpn.icicom.up.pt/imagens/cidade/hortaUrbana1_ric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181600"/>
            <a:ext cx="1828799" cy="1373099"/>
          </a:xfrm>
          <a:prstGeom prst="rect">
            <a:avLst/>
          </a:prstGeom>
          <a:noFill/>
        </p:spPr>
      </p:pic>
      <p:pic>
        <p:nvPicPr>
          <p:cNvPr id="15" name="Picture 14" descr="http://lisboaverde.cm-lisboa.pt/typo3temp/pics/a756ab68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181600"/>
            <a:ext cx="1371600" cy="1371601"/>
          </a:xfrm>
          <a:prstGeom prst="rect">
            <a:avLst/>
          </a:prstGeom>
          <a:noFill/>
        </p:spPr>
      </p:pic>
      <p:pic>
        <p:nvPicPr>
          <p:cNvPr id="16" name="Picture 22" descr="http://1.bp.blogspot.com/_fUY0mbKVFIg/TC3nq6f6NiI/AAAAAAAAAHA/nCc6PTWTHV8/s200/spiders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5181600"/>
            <a:ext cx="1371600" cy="1371601"/>
          </a:xfrm>
          <a:prstGeom prst="rect">
            <a:avLst/>
          </a:prstGeom>
          <a:noFill/>
        </p:spPr>
      </p:pic>
      <p:pic>
        <p:nvPicPr>
          <p:cNvPr id="17" name="Picture 16" descr="http://3.bp.blogspot.com/-ccq3OARouh8/TaDcr6N2guI/AAAAAAAAAoo/8P85eTyfPqE/s1600/m%25C3%25A3os+na+terr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905000"/>
            <a:ext cx="4114800" cy="3086100"/>
          </a:xfrm>
          <a:prstGeom prst="rect">
            <a:avLst/>
          </a:prstGeom>
          <a:noFill/>
        </p:spPr>
      </p:pic>
      <p:pic>
        <p:nvPicPr>
          <p:cNvPr id="18" name="Picture 4" descr="http://www.maiscommenos.net/blog/wp-content/uploads/2010/10/cantei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181600"/>
            <a:ext cx="1009650" cy="1346200"/>
          </a:xfrm>
          <a:prstGeom prst="rect">
            <a:avLst/>
          </a:prstGeom>
          <a:noFill/>
        </p:spPr>
      </p:pic>
      <p:pic>
        <p:nvPicPr>
          <p:cNvPr id="19" name="Picture 2" descr="http://1.bp.blogspot.com/_MSGmB4o53Q4/S6nFm8JmuwI/AAAAAAAAAjc/NpzSG_MzkPM/s1600/cmw3_bumblebe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599" y="5181600"/>
            <a:ext cx="1715191" cy="1371600"/>
          </a:xfrm>
          <a:prstGeom prst="rect">
            <a:avLst/>
          </a:prstGeom>
          <a:noFill/>
        </p:spPr>
      </p:pic>
      <p:pic>
        <p:nvPicPr>
          <p:cNvPr id="20" name="Picture 4" descr="http://farm5.static.flickr.com/4042/4571764664_d1e71994c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2743200"/>
            <a:ext cx="3352800" cy="2286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FIG64 Ainda ho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530823" cy="5537200"/>
          </a:xfrm>
          <a:prstGeom prst="rect">
            <a:avLst/>
          </a:prstGeom>
          <a:noFill/>
        </p:spPr>
      </p:pic>
      <p:pic>
        <p:nvPicPr>
          <p:cNvPr id="45062" name="Picture 6" descr="cartux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00400"/>
            <a:ext cx="3960813" cy="3116263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quintas de recreio como precursoras da agricultura urbana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457200" y="1371600"/>
            <a:ext cx="2167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Símbolo de urbanidade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457200" y="121920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Periferias  caóticas/espaço fundamental</a:t>
            </a:r>
            <a:endParaRPr lang="pt-PT" sz="1600" b="1" dirty="0">
              <a:solidFill>
                <a:schemeClr val="bg1"/>
              </a:solidFill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457200" y="6172200"/>
            <a:ext cx="2092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</a:rPr>
              <a:t>Fonte: Domingues (2006) </a:t>
            </a:r>
            <a:endParaRPr lang="pt-PT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F:\RESTOS\Rute\Meus docRUTE\Fotos comunicações\cidade 1\cidad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2514600"/>
            <a:ext cx="4544533" cy="3600276"/>
          </a:xfrm>
          <a:prstGeom prst="rect">
            <a:avLst/>
          </a:prstGeom>
          <a:noFill/>
        </p:spPr>
      </p:pic>
      <p:pic>
        <p:nvPicPr>
          <p:cNvPr id="10" name="Marcador de Posição de Conteúdo 5" descr="amador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2362200"/>
            <a:ext cx="3499658" cy="377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752600"/>
            <a:ext cx="3187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A estrutura produtiva subjacente é </a:t>
            </a:r>
          </a:p>
          <a:p>
            <a:r>
              <a:rPr lang="pt-PT" sz="1600" b="1" dirty="0" smtClean="0">
                <a:solidFill>
                  <a:schemeClr val="bg1"/>
                </a:solidFill>
              </a:rPr>
              <a:t>quantificável e infraestrutural</a:t>
            </a:r>
          </a:p>
        </p:txBody>
      </p:sp>
      <p:pic>
        <p:nvPicPr>
          <p:cNvPr id="11" name="Picture 6" descr="http://1.bp.blogspot.com/_H299WITzJD8/SYeRLstxdzI/AAAAAAAAAlQ/dlgPeDjN1_Q/s400/P109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600200"/>
            <a:ext cx="3276600" cy="2457450"/>
          </a:xfrm>
          <a:prstGeom prst="rect">
            <a:avLst/>
          </a:prstGeom>
          <a:noFill/>
        </p:spPr>
      </p:pic>
      <p:pic>
        <p:nvPicPr>
          <p:cNvPr id="13" name="Picture 2" descr="http://planetasustentavel.abril.com.br/imagem/hortas_urbanas_galeri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27768"/>
            <a:ext cx="3324225" cy="2487358"/>
          </a:xfrm>
          <a:prstGeom prst="rect">
            <a:avLst/>
          </a:prstGeom>
          <a:noFill/>
        </p:spPr>
      </p:pic>
      <p:pic>
        <p:nvPicPr>
          <p:cNvPr id="15" name="Picture 2" descr="http://2.bp.blogspot.com/_H299WITzJD8/SigOO7rgjjI/AAAAAAAAA0Q/PPZWgmv_gvs/s400/P1100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1945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81000" y="12954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tx2"/>
                </a:solidFill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</a:rPr>
              <a:t>Peach</a:t>
            </a: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</a:rPr>
              <a:t>orchard</a:t>
            </a:r>
            <a:r>
              <a:rPr lang="pt-PT" sz="1600" b="1" dirty="0" smtClean="0">
                <a:solidFill>
                  <a:schemeClr val="bg1"/>
                </a:solidFill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</a:rPr>
              <a:t>song</a:t>
            </a:r>
            <a:r>
              <a:rPr lang="pt-PT" sz="1600" b="1" dirty="0" smtClean="0">
                <a:solidFill>
                  <a:schemeClr val="bg1"/>
                </a:solidFill>
              </a:rPr>
              <a:t>  </a:t>
            </a:r>
            <a:r>
              <a:rPr lang="pt-PT" sz="1600" b="1" dirty="0" smtClean="0">
                <a:solidFill>
                  <a:schemeClr val="tx2"/>
                </a:solidFill>
              </a:rPr>
              <a:t>- </a:t>
            </a:r>
            <a:endParaRPr lang="pt-PT" sz="1600" b="1" dirty="0">
              <a:solidFill>
                <a:schemeClr val="tx2"/>
              </a:solidFill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2819400" y="1524000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  <a:hlinkClick r:id="rId3"/>
              </a:rPr>
              <a:t>http://www.youtube.com/watch?v=3Y6yyHGw404</a:t>
            </a:r>
            <a:r>
              <a:rPr lang="pt-PT" sz="1400" dirty="0" smtClean="0">
                <a:solidFill>
                  <a:schemeClr val="bg1"/>
                </a:solidFill>
              </a:rPr>
              <a:t> – 19th  </a:t>
            </a:r>
            <a:r>
              <a:rPr lang="pt-PT" sz="1400" dirty="0" err="1" smtClean="0">
                <a:solidFill>
                  <a:schemeClr val="bg1"/>
                </a:solidFill>
              </a:rPr>
              <a:t>Aug</a:t>
            </a:r>
            <a:r>
              <a:rPr lang="pt-PT" sz="1400" dirty="0" smtClean="0">
                <a:solidFill>
                  <a:schemeClr val="bg1"/>
                </a:solidFill>
              </a:rPr>
              <a:t> 2011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9" name="kurosow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457200" y="1828800"/>
            <a:ext cx="9889066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praze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4438650" cy="4462462"/>
          </a:xfrm>
          <a:prstGeom prst="rect">
            <a:avLst/>
          </a:prstGeom>
          <a:noFill/>
        </p:spPr>
      </p:pic>
      <p:pic>
        <p:nvPicPr>
          <p:cNvPr id="11" name="Picture 12" descr="FIG 6 Grav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572000"/>
            <a:ext cx="2971800" cy="1971819"/>
          </a:xfrm>
          <a:prstGeom prst="rect">
            <a:avLst/>
          </a:prstGeom>
          <a:noFill/>
        </p:spPr>
      </p:pic>
      <p:pic>
        <p:nvPicPr>
          <p:cNvPr id="13" name="Imagem 12" descr="malhoa1.jpeg"/>
          <p:cNvPicPr>
            <a:picLocks noChangeAspect="1"/>
          </p:cNvPicPr>
          <p:nvPr/>
        </p:nvPicPr>
        <p:blipFill>
          <a:blip r:embed="rId4" cstate="print"/>
          <a:srcRect l="590" t="2751" r="3146" b="2751"/>
          <a:stretch>
            <a:fillRect/>
          </a:stretch>
        </p:blipFill>
        <p:spPr>
          <a:xfrm>
            <a:off x="5562600" y="2057400"/>
            <a:ext cx="2971800" cy="2366920"/>
          </a:xfrm>
          <a:prstGeom prst="rect">
            <a:avLst/>
          </a:prstGeom>
        </p:spPr>
      </p:pic>
      <p:sp>
        <p:nvSpPr>
          <p:cNvPr id="8" name="Rectângulo 7"/>
          <p:cNvSpPr/>
          <p:nvPr/>
        </p:nvSpPr>
        <p:spPr>
          <a:xfrm>
            <a:off x="533400" y="1447800"/>
            <a:ext cx="408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Permanência do recreio associado à produção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bra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724400" cy="3054431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4038600" y="48006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pt-PT" sz="1600" b="1" dirty="0" smtClean="0">
                <a:solidFill>
                  <a:schemeClr val="bg1"/>
                </a:solidFill>
              </a:rPr>
              <a:t>- recriar a unidade cidade-campo, </a:t>
            </a:r>
          </a:p>
          <a:p>
            <a:pPr>
              <a:buNone/>
            </a:pPr>
            <a:r>
              <a:rPr lang="pt-PT" sz="1600" b="1" dirty="0" smtClean="0">
                <a:solidFill>
                  <a:schemeClr val="bg1"/>
                </a:solidFill>
              </a:rPr>
              <a:t>     - reinventar a multifuncionalidade da paisagem - desenvolver  uma  maior atividade biológica dos sistemas que integram a paisagem</a:t>
            </a:r>
          </a:p>
          <a:p>
            <a:pPr>
              <a:buNone/>
            </a:pPr>
            <a:r>
              <a:rPr lang="pt-PT" sz="1600" b="1" dirty="0" smtClean="0">
                <a:solidFill>
                  <a:schemeClr val="bg1"/>
                </a:solidFill>
              </a:rPr>
              <a:t>     - responder às necessidades de quietude e inquietude e às necessidades sociais, culturais e estéticas da atualidade.</a:t>
            </a:r>
            <a:endParaRPr lang="pt-PT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The War Rooms, St. James's Park by Ned Sco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467600" cy="4200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he War Rooms, St. James's Park by Ned Sco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57700" cy="5934075"/>
          </a:xfrm>
          <a:prstGeom prst="rect">
            <a:avLst/>
          </a:prstGeom>
          <a:noFill/>
        </p:spPr>
      </p:pic>
      <p:pic>
        <p:nvPicPr>
          <p:cNvPr id="87044" name="Picture 4" descr="The War Rooms, St. James's Park by Ned Sco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981200"/>
            <a:ext cx="4457700" cy="4171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he War Rooms, St. James's Park by Ned Sco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457700" cy="4333875"/>
          </a:xfrm>
          <a:prstGeom prst="rect">
            <a:avLst/>
          </a:prstGeom>
          <a:noFill/>
        </p:spPr>
      </p:pic>
      <p:pic>
        <p:nvPicPr>
          <p:cNvPr id="88068" name="Picture 4" descr="The War Rooms, St. James's Park by Ned Sco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14400"/>
            <a:ext cx="4457700" cy="4781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The War Rooms, St. James's Park by Ned Sco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457700" cy="6229351"/>
          </a:xfrm>
          <a:prstGeom prst="rect">
            <a:avLst/>
          </a:prstGeom>
          <a:noFill/>
        </p:spPr>
      </p:pic>
      <p:pic>
        <p:nvPicPr>
          <p:cNvPr id="89092" name="Picture 4" descr="The War Rooms, St. James's Park by Ned Sco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838200"/>
            <a:ext cx="4457700" cy="492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The War Rooms, St. James's Park by Ned Sco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4457700" cy="2838450"/>
          </a:xfrm>
          <a:prstGeom prst="rect">
            <a:avLst/>
          </a:prstGeom>
          <a:noFill/>
        </p:spPr>
      </p:pic>
      <p:pic>
        <p:nvPicPr>
          <p:cNvPr id="90116" name="Picture 4" descr="The War Rooms, St. James's Park by Ned Sco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81200"/>
            <a:ext cx="4457700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 descr="DSCF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81400" y="2133600"/>
            <a:ext cx="5081555" cy="3809999"/>
          </a:xfrm>
          <a:prstGeom prst="rect">
            <a:avLst/>
          </a:prstGeom>
          <a:noFill/>
          <a:ln/>
        </p:spPr>
      </p:pic>
      <p:pic>
        <p:nvPicPr>
          <p:cNvPr id="11" name="Picture 4" descr="F:\RESTOS\Rute\Meus docRUTE\Fotos comunicações\DSCF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2857500" cy="3810000"/>
          </a:xfrm>
          <a:prstGeom prst="rect">
            <a:avLst/>
          </a:prstGeom>
          <a:noFill/>
        </p:spPr>
      </p:pic>
      <p:sp>
        <p:nvSpPr>
          <p:cNvPr id="12" name="Rectângulo 11"/>
          <p:cNvSpPr/>
          <p:nvPr/>
        </p:nvSpPr>
        <p:spPr>
          <a:xfrm>
            <a:off x="457200" y="1371600"/>
            <a:ext cx="6472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Espaços intersticiais urbanos/espaço de paisagem estruturante e contínuo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7200" y="6019800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200" dirty="0" smtClean="0">
              <a:solidFill>
                <a:schemeClr val="tx2"/>
              </a:solidFill>
            </a:endParaRPr>
          </a:p>
          <a:p>
            <a:r>
              <a:rPr lang="pt-PT" sz="1400" b="1" dirty="0" smtClean="0">
                <a:solidFill>
                  <a:schemeClr val="bg1"/>
                </a:solidFill>
              </a:rPr>
              <a:t>Fonte: Cancela </a:t>
            </a:r>
            <a:r>
              <a:rPr lang="pt-PT" sz="1400" b="1" dirty="0" err="1" smtClean="0">
                <a:solidFill>
                  <a:schemeClr val="bg1"/>
                </a:solidFill>
              </a:rPr>
              <a:t>d’Abreu</a:t>
            </a:r>
            <a:r>
              <a:rPr lang="pt-PT" sz="1400" b="1" dirty="0" smtClean="0">
                <a:solidFill>
                  <a:schemeClr val="bg1"/>
                </a:solidFill>
              </a:rPr>
              <a:t>, Pinto Correia &amp; Oliveira (2004).</a:t>
            </a:r>
            <a:endParaRPr lang="pt-PT" sz="1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O retorno à multifuncionalidade da paisagem</a:t>
            </a:r>
          </a:p>
        </p:txBody>
      </p:sp>
      <p:pic>
        <p:nvPicPr>
          <p:cNvPr id="7" name="Picture 3" descr="E:\imagens 100-128\105\105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09" y="2286000"/>
            <a:ext cx="5534891" cy="3705970"/>
          </a:xfrm>
          <a:prstGeom prst="rect">
            <a:avLst/>
          </a:prstGeom>
          <a:noFill/>
        </p:spPr>
      </p:pic>
      <p:pic>
        <p:nvPicPr>
          <p:cNvPr id="6" name="Picture 2" descr="E:\GRUPOS UNIDADES PAISAGEM\L\L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57400"/>
            <a:ext cx="2724964" cy="4069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1634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Quinta da Granja</a:t>
            </a:r>
            <a:endParaRPr lang="pt-PT" sz="1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10" descr="IMG_25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286000"/>
            <a:ext cx="5271283" cy="3951288"/>
          </a:xfrm>
          <a:prstGeom prst="rect">
            <a:avLst/>
          </a:prstGeom>
          <a:noFill/>
        </p:spPr>
      </p:pic>
      <p:pic>
        <p:nvPicPr>
          <p:cNvPr id="8" name="Picture 9" descr="Recanto das Oliveiras preexistentes junto ao Quiosque instal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343400"/>
            <a:ext cx="2616228" cy="1962440"/>
          </a:xfrm>
          <a:prstGeom prst="rect">
            <a:avLst/>
          </a:prstGeom>
          <a:noFill/>
        </p:spPr>
      </p:pic>
      <p:pic>
        <p:nvPicPr>
          <p:cNvPr id="9" name="Picture 14" descr="IMG_25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0"/>
            <a:ext cx="2590800" cy="1941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1634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Quinta da Granja</a:t>
            </a:r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1524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Parque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urbana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</a:t>
            </a:r>
            <a:r>
              <a:rPr lang="en-US" sz="1400" b="1" dirty="0" smtClean="0">
                <a:solidFill>
                  <a:schemeClr val="bg1"/>
                </a:solidFill>
              </a:rPr>
              <a:t> Quinta </a:t>
            </a:r>
            <a:r>
              <a:rPr lang="en-US" sz="1400" b="1" dirty="0" err="1" smtClean="0">
                <a:solidFill>
                  <a:schemeClr val="bg1"/>
                </a:solidFill>
              </a:rPr>
              <a:t>da</a:t>
            </a:r>
            <a:r>
              <a:rPr lang="en-US" sz="1400" b="1" dirty="0" smtClean="0">
                <a:solidFill>
                  <a:schemeClr val="bg1"/>
                </a:solidFill>
              </a:rPr>
              <a:t> Granja </a:t>
            </a:r>
          </a:p>
        </p:txBody>
      </p:sp>
      <p:pic>
        <p:nvPicPr>
          <p:cNvPr id="8" name="Picture 5" descr="bacia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063" y="1999326"/>
            <a:ext cx="6281737" cy="4352261"/>
          </a:xfrm>
          <a:prstGeom prst="rect">
            <a:avLst/>
          </a:prstGeom>
          <a:noFill/>
        </p:spPr>
      </p:pic>
      <p:pic>
        <p:nvPicPr>
          <p:cNvPr id="9" name="Picture 6" descr="bacia_simul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5214938"/>
            <a:ext cx="4281487" cy="117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143000"/>
            <a:ext cx="6082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Pontos de interesse fundamentais abrangidos pela rede de percursos </a:t>
            </a:r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 - Estrutura Ecológica de Lisboa</a:t>
            </a:r>
            <a:endParaRPr lang="pt-PT" sz="16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3" descr="Percursos e Corredore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89016"/>
            <a:ext cx="5305425" cy="4968984"/>
          </a:xfrm>
          <a:prstGeom prst="rect">
            <a:avLst/>
          </a:prstGeom>
          <a:noFill/>
        </p:spPr>
      </p:pic>
      <p:pic>
        <p:nvPicPr>
          <p:cNvPr id="10" name="Picture 2" descr="Percursos e Corredores L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276600"/>
            <a:ext cx="2165350" cy="340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4376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Agricultura urbana/ estrutura produtiva contínua</a:t>
            </a:r>
          </a:p>
        </p:txBody>
      </p:sp>
      <p:pic>
        <p:nvPicPr>
          <p:cNvPr id="7" name="Picture 4" descr="IMG_8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3200400"/>
            <a:ext cx="4291996" cy="3217262"/>
          </a:xfrm>
          <a:prstGeom prst="rect">
            <a:avLst/>
          </a:prstGeom>
          <a:noFill/>
        </p:spPr>
      </p:pic>
      <p:pic>
        <p:nvPicPr>
          <p:cNvPr id="6" name="Picture 9" descr="horta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4038600" cy="302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3315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Arte da paisagem/agricultura/cidade</a:t>
            </a:r>
          </a:p>
        </p:txBody>
      </p:sp>
      <p:pic>
        <p:nvPicPr>
          <p:cNvPr id="8" name="Picture 5" descr="FIG 1 Quad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343400"/>
            <a:ext cx="4572000" cy="2184437"/>
          </a:xfrm>
          <a:prstGeom prst="rect">
            <a:avLst/>
          </a:prstGeom>
          <a:noFill/>
        </p:spPr>
      </p:pic>
      <p:pic>
        <p:nvPicPr>
          <p:cNvPr id="7" name="Picture 5" descr="iluminurajanei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5616575" cy="166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3387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Práticas agrícolas/cidade/envolvência</a:t>
            </a:r>
          </a:p>
        </p:txBody>
      </p:sp>
      <p:pic>
        <p:nvPicPr>
          <p:cNvPr id="6" name="Imagem 5" descr="Carlos_Botelho__Lisboa_-_Lisbon__1962__oil_on_canvas__54_x_76_5_cm_.jp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133600"/>
            <a:ext cx="4978399" cy="3733800"/>
          </a:xfrm>
          <a:prstGeom prst="rect">
            <a:avLst/>
          </a:prstGeom>
        </p:spPr>
      </p:pic>
      <p:pic>
        <p:nvPicPr>
          <p:cNvPr id="8" name="Picture 7" descr="bos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76400"/>
            <a:ext cx="2632402" cy="4621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371600"/>
            <a:ext cx="3023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600" b="1" dirty="0" smtClean="0">
              <a:solidFill>
                <a:schemeClr val="bg1"/>
              </a:solidFill>
            </a:endParaRPr>
          </a:p>
          <a:p>
            <a:r>
              <a:rPr lang="pt-PT" sz="1600" b="1" dirty="0" smtClean="0">
                <a:solidFill>
                  <a:schemeClr val="bg1"/>
                </a:solidFill>
              </a:rPr>
              <a:t>Práticas agrícolas/cidade/história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81000" y="59436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chemeClr val="bg1"/>
                </a:solidFill>
              </a:rPr>
              <a:t>Plinio</a:t>
            </a:r>
            <a:r>
              <a:rPr lang="pt-PT" sz="1200" b="1" dirty="0" smtClean="0">
                <a:solidFill>
                  <a:schemeClr val="bg1"/>
                </a:solidFill>
              </a:rPr>
              <a:t>, o Velho – </a:t>
            </a:r>
            <a:r>
              <a:rPr lang="pt-PT" sz="1200" b="1" i="1" dirty="0" err="1" smtClean="0">
                <a:solidFill>
                  <a:schemeClr val="bg1"/>
                </a:solidFill>
              </a:rPr>
              <a:t>Naturalis</a:t>
            </a:r>
            <a:r>
              <a:rPr lang="pt-PT" sz="1200" b="1" i="1" dirty="0" smtClean="0">
                <a:solidFill>
                  <a:schemeClr val="bg1"/>
                </a:solidFill>
              </a:rPr>
              <a:t> Historia</a:t>
            </a:r>
            <a:endParaRPr lang="pt-PT" sz="1200" b="1" dirty="0">
              <a:solidFill>
                <a:schemeClr val="bg1"/>
              </a:solidFill>
            </a:endParaRPr>
          </a:p>
        </p:txBody>
      </p:sp>
      <p:pic>
        <p:nvPicPr>
          <p:cNvPr id="8" name="il_fi" descr="http://www.tiosam.org/enciclopedia/imagem2.asp?pic=6/67/Naturalishistori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22383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http://www.galinsky.com/buildings/savoye/savoye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812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http://www.ArchitectureBlog.org/wp-content/uploads/2010/05/Frank_Lloyd_Wright_LC-USZ62-363841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4958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6477000" y="4111823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i="1" dirty="0" err="1" smtClean="0">
                <a:solidFill>
                  <a:schemeClr val="bg1"/>
                </a:solidFill>
              </a:rPr>
              <a:t>Villa</a:t>
            </a:r>
            <a:r>
              <a:rPr lang="pt-PT" sz="1200" b="1" i="1" dirty="0" smtClean="0">
                <a:solidFill>
                  <a:schemeClr val="bg1"/>
                </a:solidFill>
              </a:rPr>
              <a:t> </a:t>
            </a:r>
            <a:r>
              <a:rPr lang="pt-PT" sz="1200" b="1" i="1" dirty="0" err="1" smtClean="0">
                <a:solidFill>
                  <a:schemeClr val="bg1"/>
                </a:solidFill>
              </a:rPr>
              <a:t>Savoye</a:t>
            </a:r>
            <a:r>
              <a:rPr lang="pt-PT" sz="1200" b="1" i="1" dirty="0" smtClean="0">
                <a:solidFill>
                  <a:schemeClr val="bg1"/>
                </a:solidFill>
              </a:rPr>
              <a:t> – </a:t>
            </a:r>
            <a:r>
              <a:rPr lang="pt-PT" sz="1200" b="1" i="1" dirty="0" err="1" smtClean="0">
                <a:solidFill>
                  <a:schemeClr val="bg1"/>
                </a:solidFill>
              </a:rPr>
              <a:t>Le</a:t>
            </a:r>
            <a:r>
              <a:rPr lang="pt-PT" sz="1200" b="1" i="1" dirty="0" smtClean="0">
                <a:solidFill>
                  <a:schemeClr val="bg1"/>
                </a:solidFill>
              </a:rPr>
              <a:t> </a:t>
            </a:r>
            <a:r>
              <a:rPr lang="pt-PT" sz="1200" b="1" i="1" dirty="0" err="1" smtClean="0">
                <a:solidFill>
                  <a:schemeClr val="bg1"/>
                </a:solidFill>
              </a:rPr>
              <a:t>Corbusier</a:t>
            </a:r>
            <a:endParaRPr lang="pt-PT" sz="1200" b="1" i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553200" y="62439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i="1" dirty="0" err="1" smtClean="0">
                <a:solidFill>
                  <a:schemeClr val="bg1"/>
                </a:solidFill>
              </a:rPr>
              <a:t>Falling</a:t>
            </a:r>
            <a:r>
              <a:rPr lang="pt-PT" sz="1200" b="1" i="1" dirty="0" smtClean="0">
                <a:solidFill>
                  <a:schemeClr val="bg1"/>
                </a:solidFill>
              </a:rPr>
              <a:t> </a:t>
            </a:r>
            <a:r>
              <a:rPr lang="pt-PT" sz="1200" b="1" i="1" dirty="0" err="1" smtClean="0">
                <a:solidFill>
                  <a:schemeClr val="bg1"/>
                </a:solidFill>
              </a:rPr>
              <a:t>Water</a:t>
            </a:r>
            <a:r>
              <a:rPr lang="pt-PT" sz="1200" b="1" i="1" dirty="0" smtClean="0">
                <a:solidFill>
                  <a:schemeClr val="bg1"/>
                </a:solidFill>
              </a:rPr>
              <a:t> </a:t>
            </a:r>
            <a:r>
              <a:rPr lang="pt-PT" sz="1200" b="1" i="1" dirty="0" err="1" smtClean="0">
                <a:solidFill>
                  <a:schemeClr val="bg1"/>
                </a:solidFill>
              </a:rPr>
              <a:t>House</a:t>
            </a:r>
            <a:r>
              <a:rPr lang="pt-PT" sz="1200" b="1" i="1" dirty="0" smtClean="0">
                <a:solidFill>
                  <a:schemeClr val="bg1"/>
                </a:solidFill>
              </a:rPr>
              <a:t> </a:t>
            </a:r>
            <a:r>
              <a:rPr lang="pt-PT" sz="1200" b="1" dirty="0" smtClean="0">
                <a:solidFill>
                  <a:schemeClr val="bg1"/>
                </a:solidFill>
              </a:rPr>
              <a:t>– Frank Lloyd </a:t>
            </a:r>
            <a:r>
              <a:rPr lang="pt-PT" sz="1200" b="1" dirty="0" err="1" smtClean="0">
                <a:solidFill>
                  <a:schemeClr val="bg1"/>
                </a:solidFill>
              </a:rPr>
              <a:t>Wright</a:t>
            </a:r>
            <a:endParaRPr lang="pt-PT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1800" b="1" dirty="0" smtClean="0">
                <a:solidFill>
                  <a:srgbClr val="92D050"/>
                </a:solidFill>
              </a:rPr>
              <a:t>As quintas de recreio como precursoras da agricultura urbana</a:t>
            </a:r>
            <a:endParaRPr lang="pt-PT" sz="1800" b="1" dirty="0">
              <a:solidFill>
                <a:srgbClr val="92D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7200" y="1219200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 smtClean="0">
              <a:solidFill>
                <a:schemeClr val="tx2"/>
              </a:solidFill>
            </a:endParaRPr>
          </a:p>
          <a:p>
            <a:endParaRPr lang="pt-PT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457200" y="1295400"/>
            <a:ext cx="1672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Paradoxo cultural</a:t>
            </a:r>
          </a:p>
        </p:txBody>
      </p:sp>
      <p:pic>
        <p:nvPicPr>
          <p:cNvPr id="7" name="Picture 4" descr="gen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387121" cy="4873625"/>
          </a:xfrm>
          <a:prstGeom prst="rect">
            <a:avLst/>
          </a:prstGeom>
          <a:noFill/>
        </p:spPr>
      </p:pic>
      <p:pic>
        <p:nvPicPr>
          <p:cNvPr id="9" name="Picture 4" descr="caramanch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845" y="2286000"/>
            <a:ext cx="3030177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659</Words>
  <Application>Microsoft Office PowerPoint</Application>
  <PresentationFormat>Apresentação no Ecrã (4:3)</PresentationFormat>
  <Paragraphs>101</Paragraphs>
  <Slides>43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43</vt:i4>
      </vt:variant>
    </vt:vector>
  </HeadingPairs>
  <TitlesOfParts>
    <vt:vector size="45" baseType="lpstr">
      <vt:lpstr>Tema do Office</vt:lpstr>
      <vt:lpstr>Fotografia do Photo Editor</vt:lpstr>
      <vt:lpstr>Diapositivo 1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Diapositivo 29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  <vt:lpstr>As quintas de recreio como precursoras da agricultura urbana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Rute</dc:creator>
  <cp:lastModifiedBy>Rute</cp:lastModifiedBy>
  <cp:revision>157</cp:revision>
  <dcterms:created xsi:type="dcterms:W3CDTF">2012-10-17T19:23:44Z</dcterms:created>
  <dcterms:modified xsi:type="dcterms:W3CDTF">2012-10-24T11:34:04Z</dcterms:modified>
</cp:coreProperties>
</file>