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E11E-77E4-4C98-BF18-7B87EE5BD7A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E36C6-75B4-4239-A960-FC01D2CF0E5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36C6-75B4-4239-A960-FC01D2CF0E5D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885A5-FEAD-4D56-B126-9F2FB7728C0D}" type="datetimeFigureOut">
              <a:rPr lang="pt-PT" smtClean="0"/>
              <a:pPr/>
              <a:t>16-10-2011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C1DE-ED5E-4D33-8FFA-FEB2B60070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1916832"/>
            <a:ext cx="5040560" cy="3600399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Bookman Old Style" pitchFamily="18" charset="0"/>
                <a:ea typeface="Batang" pitchFamily="18" charset="-127"/>
              </a:rPr>
              <a:t>Hay</a:t>
            </a:r>
            <a:r>
              <a:rPr lang="pt-PT" dirty="0" smtClean="0">
                <a:latin typeface="Bookman Old Style" pitchFamily="18" charset="0"/>
                <a:ea typeface="Batang" pitchFamily="18" charset="-127"/>
              </a:rPr>
              <a:t> una persona com </a:t>
            </a:r>
            <a:r>
              <a:rPr lang="es-ES" dirty="0" smtClean="0">
                <a:latin typeface="Bookman Old Style" pitchFamily="18" charset="0"/>
                <a:ea typeface="Batang" pitchFamily="18" charset="-127"/>
              </a:rPr>
              <a:t>depresión</a:t>
            </a:r>
            <a:r>
              <a:rPr lang="pt-PT" dirty="0" smtClean="0">
                <a:latin typeface="Bookman Old Style" pitchFamily="18" charset="0"/>
                <a:ea typeface="Batang" pitchFamily="18" charset="-127"/>
              </a:rPr>
              <a:t> </a:t>
            </a:r>
            <a:r>
              <a:rPr lang="es-ES" dirty="0" smtClean="0">
                <a:latin typeface="Bookman Old Style" pitchFamily="18" charset="0"/>
                <a:ea typeface="Batang" pitchFamily="18" charset="-127"/>
              </a:rPr>
              <a:t>en</a:t>
            </a:r>
            <a:r>
              <a:rPr lang="pt-PT" dirty="0" smtClean="0">
                <a:latin typeface="Bookman Old Style" pitchFamily="18" charset="0"/>
                <a:ea typeface="Batang" pitchFamily="18" charset="-127"/>
              </a:rPr>
              <a:t> </a:t>
            </a:r>
            <a:r>
              <a:rPr lang="es-ES" dirty="0" smtClean="0">
                <a:latin typeface="Bookman Old Style" pitchFamily="18" charset="0"/>
                <a:ea typeface="Batang" pitchFamily="18" charset="-127"/>
              </a:rPr>
              <a:t>la familia.</a:t>
            </a:r>
            <a:br>
              <a:rPr lang="es-ES" dirty="0" smtClean="0">
                <a:latin typeface="Bookman Old Style" pitchFamily="18" charset="0"/>
                <a:ea typeface="Batang" pitchFamily="18" charset="-127"/>
              </a:rPr>
            </a:br>
            <a:r>
              <a:rPr lang="es-ES" dirty="0" smtClean="0">
                <a:latin typeface="Bookman Old Style" pitchFamily="18" charset="0"/>
              </a:rPr>
              <a:t>¿</a:t>
            </a:r>
            <a:r>
              <a:rPr lang="es-ES" dirty="0" smtClean="0">
                <a:latin typeface="Bookman Old Style" pitchFamily="18" charset="0"/>
                <a:ea typeface="Batang" pitchFamily="18" charset="-127"/>
              </a:rPr>
              <a:t>Y ahora</a:t>
            </a:r>
            <a:r>
              <a:rPr lang="pt-PT" dirty="0" smtClean="0">
                <a:latin typeface="Bookman Old Style" pitchFamily="18" charset="0"/>
                <a:ea typeface="Batang" pitchFamily="18" charset="-127"/>
              </a:rPr>
              <a:t>?</a:t>
            </a:r>
            <a:br>
              <a:rPr lang="pt-PT" dirty="0" smtClean="0">
                <a:latin typeface="Bookman Old Style" pitchFamily="18" charset="0"/>
                <a:ea typeface="Batang" pitchFamily="18" charset="-127"/>
              </a:rPr>
            </a:br>
            <a:endParaRPr lang="pt-PT" dirty="0">
              <a:latin typeface="Bookman Old Style" pitchFamily="18" charset="0"/>
              <a:ea typeface="Batang" pitchFamily="18" charset="-127"/>
            </a:endParaRPr>
          </a:p>
        </p:txBody>
      </p:sp>
      <p:pic>
        <p:nvPicPr>
          <p:cNvPr id="7" name="Imagem 6" descr="sem nom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 rot="20708024">
            <a:off x="396901" y="396675"/>
            <a:ext cx="1800199" cy="1368152"/>
          </a:xfrm>
          <a:prstGeom prst="rect">
            <a:avLst/>
          </a:prstGeom>
        </p:spPr>
      </p:pic>
      <p:pic>
        <p:nvPicPr>
          <p:cNvPr id="8" name="Imagem 7" descr="dep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/>
          </a:blip>
          <a:stretch>
            <a:fillRect/>
          </a:stretch>
        </p:blipFill>
        <p:spPr>
          <a:xfrm rot="797199">
            <a:off x="6955630" y="447074"/>
            <a:ext cx="1800200" cy="1527051"/>
          </a:xfrm>
          <a:prstGeom prst="rect">
            <a:avLst/>
          </a:prstGeom>
        </p:spPr>
      </p:pic>
      <p:pic>
        <p:nvPicPr>
          <p:cNvPr id="9" name="Imagem 8" descr="triste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10000"/>
          </a:blip>
          <a:stretch>
            <a:fillRect/>
          </a:stretch>
        </p:blipFill>
        <p:spPr>
          <a:xfrm rot="227010">
            <a:off x="6201651" y="4785346"/>
            <a:ext cx="1872208" cy="1440160"/>
          </a:xfrm>
          <a:prstGeom prst="rect">
            <a:avLst/>
          </a:prstGeom>
        </p:spPr>
      </p:pic>
      <p:pic>
        <p:nvPicPr>
          <p:cNvPr id="10" name="Imagem 9" descr="familia2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>
            <a:off x="7308304" y="2924944"/>
            <a:ext cx="1512168" cy="1224136"/>
          </a:xfrm>
          <a:prstGeom prst="rect">
            <a:avLst/>
          </a:prstGeom>
        </p:spPr>
      </p:pic>
      <p:pic>
        <p:nvPicPr>
          <p:cNvPr id="11" name="Imagem 10" descr="abraços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 rot="20293564">
            <a:off x="183587" y="3002848"/>
            <a:ext cx="1440160" cy="1266825"/>
          </a:xfrm>
          <a:prstGeom prst="rect">
            <a:avLst/>
          </a:prstGeom>
        </p:spPr>
      </p:pic>
      <p:pic>
        <p:nvPicPr>
          <p:cNvPr id="12" name="Imagem 11" descr="consolo.jp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-10000"/>
          </a:blip>
          <a:stretch>
            <a:fillRect/>
          </a:stretch>
        </p:blipFill>
        <p:spPr>
          <a:xfrm rot="288905">
            <a:off x="1035804" y="4877067"/>
            <a:ext cx="1971891" cy="1612658"/>
          </a:xfrm>
          <a:prstGeom prst="rect">
            <a:avLst/>
          </a:prstGeom>
        </p:spPr>
      </p:pic>
      <p:pic>
        <p:nvPicPr>
          <p:cNvPr id="14" name="Imagem 13" descr="mãos dadas.pn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>
            <a:off x="3923928" y="404664"/>
            <a:ext cx="1238250" cy="141922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5940152" y="652534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Marques/Madrid/2011</a:t>
            </a:r>
            <a:endParaRPr lang="pt-PT" sz="1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8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584" y="260648"/>
            <a:ext cx="72728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41277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la familia…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242088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provoca situaciones de conflictos con el intento de ayudar al paciente a reaccionar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36096" y="148478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se siente perdida y no sabe que hacer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372200" y="321297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obliga al paciente a salir a la calle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55776" y="400506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no permite que el paciente duerma muchas horas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374141"/>
            <a:ext cx="8640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aciente y su familia viven en mundos separados pero compartiendo la misma casa.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1259632" y="1772816"/>
            <a:ext cx="144016" cy="50405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>
            <a:off x="2771800" y="1700808"/>
            <a:ext cx="230425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0" name="Conexão recta unidireccional 19"/>
          <p:cNvCxnSpPr>
            <a:endCxn id="9" idx="1"/>
          </p:cNvCxnSpPr>
          <p:nvPr/>
        </p:nvCxnSpPr>
        <p:spPr>
          <a:xfrm>
            <a:off x="3491880" y="2924944"/>
            <a:ext cx="2880320" cy="6419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>
            <a:endCxn id="11" idx="0"/>
          </p:cNvCxnSpPr>
          <p:nvPr/>
        </p:nvCxnSpPr>
        <p:spPr>
          <a:xfrm>
            <a:off x="3491880" y="2924944"/>
            <a:ext cx="936104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1" grpId="0"/>
      <p:bldP spid="1025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314096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.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9552" y="260648"/>
            <a:ext cx="79928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Bookman Old Style" pitchFamily="18" charset="0"/>
              </a:rPr>
              <a:t>y, finalmente…</a:t>
            </a:r>
            <a:endParaRPr lang="pt-PT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528" y="1382589"/>
            <a:ext cx="83529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/>
            <a:r>
              <a:rPr lang="es-ES_tradnl" sz="2000" dirty="0" smtClean="0">
                <a:latin typeface="Bookman Old Style" pitchFamily="18" charset="0"/>
              </a:rPr>
              <a:t>La familia es un sistema de seres humanos en interacción mutua y constante, que tiene la capacidad de adaptarse a nuevas situaciones. </a:t>
            </a:r>
          </a:p>
          <a:p>
            <a:pPr fontAlgn="t"/>
            <a:endParaRPr lang="es-ES_tradnl" sz="2000" dirty="0" smtClean="0">
              <a:latin typeface="Bookman Old Style" pitchFamily="18" charset="0"/>
            </a:endParaRPr>
          </a:p>
          <a:p>
            <a:pPr algn="just" fontAlgn="t"/>
            <a:r>
              <a:rPr lang="es-ES_tradnl" sz="2000" dirty="0" smtClean="0">
                <a:latin typeface="Bookman Old Style" pitchFamily="18" charset="0"/>
              </a:rPr>
              <a:t>Cuando uno de sus elementos se deprime, la dinámica se altera y hay un movimiento de cambio, de transición a un nuevo estado. </a:t>
            </a:r>
          </a:p>
          <a:p>
            <a:pPr fontAlgn="t"/>
            <a:endParaRPr lang="es-ES_tradnl" sz="2000" dirty="0" smtClean="0">
              <a:latin typeface="Bookman Old Style" pitchFamily="18" charset="0"/>
            </a:endParaRPr>
          </a:p>
          <a:p>
            <a:pPr algn="ctr" fontAlgn="t"/>
            <a:r>
              <a:rPr lang="es-ES_tradnl" sz="2000" dirty="0" smtClean="0">
                <a:latin typeface="Bookman Old Style" pitchFamily="18" charset="0"/>
              </a:rPr>
              <a:t>La transición es un concepto central en enfermería, y es importante para las enfermeras estar alerta a estas familias y hacer su seguimiento. </a:t>
            </a:r>
          </a:p>
          <a:p>
            <a:pPr fontAlgn="t"/>
            <a:endParaRPr lang="es-ES_tradnl" sz="2000" dirty="0" smtClean="0">
              <a:latin typeface="Bookman Old Style" pitchFamily="18" charset="0"/>
            </a:endParaRPr>
          </a:p>
          <a:p>
            <a:pPr algn="ctr" fontAlgn="t"/>
            <a:r>
              <a:rPr lang="es-ES_tradnl" sz="2000" dirty="0" smtClean="0">
                <a:latin typeface="Bookman Old Style" pitchFamily="18" charset="0"/>
              </a:rPr>
              <a:t>Si las enfermeras saben cómo la familia se enfrenta a la depresión de su familiar y las estrategias que utiliza, pueden planificar intervenciones adecuadas para que la transición se haga armoniosamente y la relación familia/paciente se mejore.</a:t>
            </a:r>
            <a:endParaRPr lang="pt-PT" sz="2000" dirty="0" smtClean="0">
              <a:latin typeface="Bookman Old Style" pitchFamily="18" charset="0"/>
            </a:endParaRPr>
          </a:p>
          <a:p>
            <a:pPr algn="ctr" fontAlgn="t"/>
            <a:r>
              <a:rPr lang="es-ES" sz="2000" dirty="0" smtClean="0">
                <a:latin typeface="Bookman Old Style" pitchFamily="18" charset="0"/>
              </a:rPr>
              <a:t> </a:t>
            </a:r>
            <a:endParaRPr lang="pt-PT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578" grpId="0" build="p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6768752" cy="1224136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Bookman Old Style" pitchFamily="18" charset="0"/>
                <a:ea typeface="Batang" pitchFamily="18" charset="-127"/>
              </a:rPr>
              <a:t>Hay</a:t>
            </a:r>
            <a:r>
              <a:rPr lang="pt-PT" sz="2800" dirty="0" smtClean="0">
                <a:latin typeface="Bookman Old Style" pitchFamily="18" charset="0"/>
                <a:ea typeface="Batang" pitchFamily="18" charset="-127"/>
              </a:rPr>
              <a:t> una persona com </a:t>
            </a:r>
            <a:r>
              <a:rPr lang="es-ES" sz="2800" dirty="0" smtClean="0">
                <a:latin typeface="Bookman Old Style" pitchFamily="18" charset="0"/>
                <a:ea typeface="Batang" pitchFamily="18" charset="-127"/>
              </a:rPr>
              <a:t>depresión</a:t>
            </a:r>
            <a:r>
              <a:rPr lang="pt-PT" sz="2800" dirty="0" smtClean="0">
                <a:latin typeface="Bookman Old Style" pitchFamily="18" charset="0"/>
                <a:ea typeface="Batang" pitchFamily="18" charset="-127"/>
              </a:rPr>
              <a:t> </a:t>
            </a:r>
            <a:r>
              <a:rPr lang="es-ES" sz="2800" dirty="0" smtClean="0">
                <a:latin typeface="Bookman Old Style" pitchFamily="18" charset="0"/>
                <a:ea typeface="Batang" pitchFamily="18" charset="-127"/>
              </a:rPr>
              <a:t>en</a:t>
            </a:r>
            <a:r>
              <a:rPr lang="pt-PT" sz="2800" dirty="0" smtClean="0">
                <a:latin typeface="Bookman Old Style" pitchFamily="18" charset="0"/>
                <a:ea typeface="Batang" pitchFamily="18" charset="-127"/>
              </a:rPr>
              <a:t> </a:t>
            </a:r>
            <a:r>
              <a:rPr lang="es-ES" sz="2800" dirty="0" smtClean="0">
                <a:latin typeface="Bookman Old Style" pitchFamily="18" charset="0"/>
                <a:ea typeface="Batang" pitchFamily="18" charset="-127"/>
              </a:rPr>
              <a:t>la familia.</a:t>
            </a:r>
            <a:br>
              <a:rPr lang="es-ES" sz="2800" dirty="0" smtClean="0">
                <a:latin typeface="Bookman Old Style" pitchFamily="18" charset="0"/>
                <a:ea typeface="Batang" pitchFamily="18" charset="-127"/>
              </a:rPr>
            </a:br>
            <a:r>
              <a:rPr lang="es-ES" sz="2800" dirty="0" smtClean="0">
                <a:latin typeface="Bookman Old Style" pitchFamily="18" charset="0"/>
              </a:rPr>
              <a:t>¿</a:t>
            </a:r>
            <a:r>
              <a:rPr lang="es-ES" sz="2800" dirty="0" smtClean="0">
                <a:latin typeface="Bookman Old Style" pitchFamily="18" charset="0"/>
                <a:ea typeface="Batang" pitchFamily="18" charset="-127"/>
              </a:rPr>
              <a:t>Y ahora</a:t>
            </a:r>
            <a:r>
              <a:rPr lang="pt-PT" sz="2800" dirty="0" smtClean="0">
                <a:latin typeface="Bookman Old Style" pitchFamily="18" charset="0"/>
                <a:ea typeface="Batang" pitchFamily="18" charset="-127"/>
              </a:rPr>
              <a:t>?</a:t>
            </a:r>
            <a:endParaRPr lang="pt-PT" sz="2800" dirty="0">
              <a:latin typeface="Bookman Old Style" pitchFamily="18" charset="0"/>
              <a:ea typeface="Batang" pitchFamily="18" charset="-127"/>
            </a:endParaRPr>
          </a:p>
        </p:txBody>
      </p:sp>
      <p:pic>
        <p:nvPicPr>
          <p:cNvPr id="7" name="Imagem 6" descr="sem nom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 rot="20708024">
            <a:off x="396901" y="396675"/>
            <a:ext cx="1800199" cy="1368152"/>
          </a:xfrm>
          <a:prstGeom prst="rect">
            <a:avLst/>
          </a:prstGeom>
        </p:spPr>
      </p:pic>
      <p:pic>
        <p:nvPicPr>
          <p:cNvPr id="8" name="Imagem 7" descr="dep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/>
          </a:blip>
          <a:stretch>
            <a:fillRect/>
          </a:stretch>
        </p:blipFill>
        <p:spPr>
          <a:xfrm rot="797199">
            <a:off x="6955629" y="519083"/>
            <a:ext cx="1800200" cy="1527051"/>
          </a:xfrm>
          <a:prstGeom prst="rect">
            <a:avLst/>
          </a:prstGeom>
        </p:spPr>
      </p:pic>
      <p:pic>
        <p:nvPicPr>
          <p:cNvPr id="9" name="Imagem 8" descr="triste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10000"/>
          </a:blip>
          <a:stretch>
            <a:fillRect/>
          </a:stretch>
        </p:blipFill>
        <p:spPr>
          <a:xfrm rot="227010">
            <a:off x="6201651" y="4785346"/>
            <a:ext cx="1872208" cy="1440160"/>
          </a:xfrm>
          <a:prstGeom prst="rect">
            <a:avLst/>
          </a:prstGeom>
        </p:spPr>
      </p:pic>
      <p:pic>
        <p:nvPicPr>
          <p:cNvPr id="10" name="Imagem 9" descr="familia2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>
            <a:off x="7308304" y="2924944"/>
            <a:ext cx="1512168" cy="1224136"/>
          </a:xfrm>
          <a:prstGeom prst="rect">
            <a:avLst/>
          </a:prstGeom>
        </p:spPr>
      </p:pic>
      <p:pic>
        <p:nvPicPr>
          <p:cNvPr id="11" name="Imagem 10" descr="abraços.jp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 rot="20293564">
            <a:off x="183587" y="3002848"/>
            <a:ext cx="1440160" cy="1266825"/>
          </a:xfrm>
          <a:prstGeom prst="rect">
            <a:avLst/>
          </a:prstGeom>
        </p:spPr>
      </p:pic>
      <p:pic>
        <p:nvPicPr>
          <p:cNvPr id="12" name="Imagem 11" descr="consolo.jp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-10000"/>
          </a:blip>
          <a:stretch>
            <a:fillRect/>
          </a:stretch>
        </p:blipFill>
        <p:spPr>
          <a:xfrm rot="288905">
            <a:off x="1035804" y="4877067"/>
            <a:ext cx="1971891" cy="1612658"/>
          </a:xfrm>
          <a:prstGeom prst="rect">
            <a:avLst/>
          </a:prstGeom>
        </p:spPr>
      </p:pic>
      <p:pic>
        <p:nvPicPr>
          <p:cNvPr id="14" name="Imagem 13" descr="mãos dadas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-10000"/>
          </a:blip>
          <a:stretch>
            <a:fillRect/>
          </a:stretch>
        </p:blipFill>
        <p:spPr>
          <a:xfrm>
            <a:off x="3923928" y="404664"/>
            <a:ext cx="1238250" cy="141922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5940152" y="652534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Marques/Madrid/2011</a:t>
            </a:r>
            <a:endParaRPr lang="pt-PT" sz="1200" dirty="0">
              <a:latin typeface="Bookman Old Style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843808" y="393305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dirty="0" smtClean="0">
                <a:latin typeface="Bookman Old Style" pitchFamily="18" charset="0"/>
              </a:rPr>
              <a:t>GRACIAS</a:t>
            </a:r>
            <a:endParaRPr lang="pt-PT" sz="4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20846170">
            <a:off x="142976" y="382494"/>
            <a:ext cx="273630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ookman Old Style" pitchFamily="18" charset="0"/>
              </a:rPr>
              <a:t>algunas</a:t>
            </a:r>
            <a:r>
              <a:rPr lang="pt-PT" sz="2400" dirty="0" smtClean="0">
                <a:latin typeface="Bookman Old Style" pitchFamily="18" charset="0"/>
              </a:rPr>
              <a:t> notas…</a:t>
            </a:r>
            <a:endParaRPr lang="pt-PT" sz="2400" dirty="0">
              <a:latin typeface="Bookman Old Style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12160" y="260648"/>
            <a:ext cx="3131840" cy="429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*disminución </a:t>
            </a:r>
            <a:r>
              <a:rPr lang="es-ES" sz="2000" dirty="0">
                <a:latin typeface="Bookman Old Style" pitchFamily="18" charset="0"/>
              </a:rPr>
              <a:t>del disfrute</a:t>
            </a:r>
            <a:r>
              <a:rPr lang="es-ES" sz="2000" dirty="0" smtClean="0">
                <a:latin typeface="Bookman Old Style" pitchFamily="18" charset="0"/>
              </a:rPr>
              <a:t>,</a:t>
            </a:r>
          </a:p>
          <a:p>
            <a:pPr algn="ctr"/>
            <a:r>
              <a:rPr lang="es-ES" sz="3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*apatía </a:t>
            </a:r>
            <a:r>
              <a:rPr lang="es-ES" sz="2000" dirty="0">
                <a:latin typeface="Bookman Old Style" pitchFamily="18" charset="0"/>
              </a:rPr>
              <a:t>y pérdida del </a:t>
            </a:r>
            <a:r>
              <a:rPr lang="es-ES" sz="2000" dirty="0" smtClean="0">
                <a:latin typeface="Bookman Old Style" pitchFamily="18" charset="0"/>
              </a:rPr>
              <a:t>interés en </a:t>
            </a:r>
            <a:r>
              <a:rPr lang="es-ES" sz="2000" dirty="0">
                <a:latin typeface="Bookman Old Style" pitchFamily="18" charset="0"/>
              </a:rPr>
              <a:t>actividades cotidianas,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3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*ideas </a:t>
            </a:r>
            <a:r>
              <a:rPr lang="es-ES" sz="2000" dirty="0">
                <a:latin typeface="Bookman Old Style" pitchFamily="18" charset="0"/>
              </a:rPr>
              <a:t>de </a:t>
            </a:r>
            <a:r>
              <a:rPr lang="es-ES" sz="2000" dirty="0" smtClean="0">
                <a:latin typeface="Bookman Old Style" pitchFamily="18" charset="0"/>
              </a:rPr>
              <a:t>minusvalía,</a:t>
            </a:r>
          </a:p>
          <a:p>
            <a:pPr algn="ctr"/>
            <a:r>
              <a:rPr lang="es-ES" sz="3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 *desesperanza</a:t>
            </a:r>
            <a:r>
              <a:rPr lang="es-ES" sz="2000" dirty="0">
                <a:latin typeface="Bookman Old Style" pitchFamily="18" charset="0"/>
              </a:rPr>
              <a:t>,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3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*insomnio</a:t>
            </a:r>
            <a:r>
              <a:rPr lang="es-ES" sz="2000" dirty="0">
                <a:latin typeface="Bookman Old Style" pitchFamily="18" charset="0"/>
              </a:rPr>
              <a:t>,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3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*anorexia, </a:t>
            </a:r>
          </a:p>
          <a:p>
            <a:pPr algn="ctr"/>
            <a:endParaRPr lang="es-ES" sz="300" dirty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*ideación suicida, </a:t>
            </a:r>
          </a:p>
          <a:p>
            <a:pPr algn="ctr"/>
            <a:r>
              <a:rPr lang="es-ES" sz="3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*ansiedad, </a:t>
            </a:r>
          </a:p>
          <a:p>
            <a:pPr algn="ctr"/>
            <a:endParaRPr lang="es-ES" sz="3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*síntomas </a:t>
            </a:r>
            <a:r>
              <a:rPr lang="es-ES" sz="2000" dirty="0">
                <a:latin typeface="Bookman Old Style" pitchFamily="18" charset="0"/>
              </a:rPr>
              <a:t>somáticos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 rot="358987">
            <a:off x="3051798" y="1762557"/>
            <a:ext cx="2637790" cy="1365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00" b="1" dirty="0" smtClean="0">
                <a:solidFill>
                  <a:schemeClr val="tx1"/>
                </a:solidFill>
                <a:latin typeface="Bookman Old Style" pitchFamily="18" charset="0"/>
              </a:rPr>
              <a:t>depresión</a:t>
            </a:r>
            <a:endParaRPr lang="es-ES" sz="2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 rot="20905323">
            <a:off x="-6631" y="1564867"/>
            <a:ext cx="2664509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Bookman Old Style" pitchFamily="18" charset="0"/>
              </a:rPr>
              <a:t>trastorno </a:t>
            </a:r>
            <a:r>
              <a:rPr lang="es-ES" sz="2000" dirty="0" smtClean="0">
                <a:latin typeface="Bookman Old Style" pitchFamily="18" charset="0"/>
              </a:rPr>
              <a:t>del </a:t>
            </a:r>
            <a:r>
              <a:rPr lang="pt-PT" sz="2000" dirty="0" smtClean="0">
                <a:latin typeface="Bookman Old Style" pitchFamily="18" charset="0"/>
              </a:rPr>
              <a:t>estado de humor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39947" y="3071629"/>
            <a:ext cx="2880320" cy="10156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25% de la población portuguesa sufre de depresión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12" y="4869160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es el país europeo con mayor tasa de depresión</a:t>
            </a:r>
            <a:r>
              <a:rPr lang="es-ES" sz="2000" dirty="0" smtClean="0"/>
              <a:t> y </a:t>
            </a:r>
            <a:r>
              <a:rPr lang="es-ES" sz="2000" dirty="0" smtClean="0">
                <a:latin typeface="Bookman Old Style" pitchFamily="18" charset="0"/>
              </a:rPr>
              <a:t>el segundo mayor del mundo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47864" y="4797152"/>
            <a:ext cx="52565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entre septiembre de 2009 y agosto de 2010 fueron vendidos en Portugal 6.885 millones de paquetes de antidepresivos y estabilizadores del humor</a:t>
            </a:r>
            <a:r>
              <a:rPr lang="pt-PT" sz="2000" dirty="0">
                <a:latin typeface="Bookman Old Style" pitchFamily="18" charset="0"/>
              </a:rPr>
              <a:t> </a:t>
            </a:r>
            <a:r>
              <a:rPr lang="pt-PT" sz="2000" dirty="0" smtClean="0">
                <a:latin typeface="Bookman Old Style" pitchFamily="18" charset="0"/>
              </a:rPr>
              <a:t>(</a:t>
            </a:r>
            <a:r>
              <a:rPr lang="pt-PT" sz="1400" dirty="0" smtClean="0">
                <a:latin typeface="Bookman Old Style" pitchFamily="18" charset="0"/>
              </a:rPr>
              <a:t>IMS </a:t>
            </a:r>
            <a:r>
              <a:rPr lang="pt-PT" sz="1400" dirty="0" err="1">
                <a:latin typeface="Bookman Old Style" pitchFamily="18" charset="0"/>
              </a:rPr>
              <a:t>Health</a:t>
            </a:r>
            <a:r>
              <a:rPr lang="pt-PT" sz="1400" dirty="0">
                <a:latin typeface="Bookman Old Style" pitchFamily="18" charset="0"/>
              </a:rPr>
              <a:t> </a:t>
            </a:r>
            <a:r>
              <a:rPr lang="pt-PT" sz="2000" dirty="0" smtClean="0">
                <a:latin typeface="Bookman Old Style" pitchFamily="18" charset="0"/>
              </a:rPr>
              <a:t>)</a:t>
            </a:r>
            <a:endParaRPr lang="es-ES" sz="2000" dirty="0" smtClean="0">
              <a:latin typeface="Bookman Old Style" pitchFamily="18" charset="0"/>
            </a:endParaRPr>
          </a:p>
          <a:p>
            <a:endParaRPr lang="pt-PT" dirty="0">
              <a:latin typeface="Bookman Old Style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203848" y="62068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es altamente </a:t>
            </a:r>
            <a:r>
              <a:rPr lang="es-ES" sz="2000" dirty="0" err="1" smtClean="0">
                <a:latin typeface="Bookman Old Style" pitchFamily="18" charset="0"/>
              </a:rPr>
              <a:t>incapacitante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13" name="Conexão recta unidireccional 12"/>
          <p:cNvCxnSpPr/>
          <p:nvPr/>
        </p:nvCxnSpPr>
        <p:spPr>
          <a:xfrm flipH="1">
            <a:off x="3059832" y="3140968"/>
            <a:ext cx="108012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>
            <a:stCxn id="23" idx="2"/>
          </p:cNvCxnSpPr>
          <p:nvPr/>
        </p:nvCxnSpPr>
        <p:spPr>
          <a:xfrm>
            <a:off x="1680107" y="4087292"/>
            <a:ext cx="11573" cy="853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>
            <a:stCxn id="23" idx="2"/>
          </p:cNvCxnSpPr>
          <p:nvPr/>
        </p:nvCxnSpPr>
        <p:spPr>
          <a:xfrm>
            <a:off x="1680107" y="4087292"/>
            <a:ext cx="1883781" cy="9258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 flipH="1" flipV="1">
            <a:off x="2267744" y="2132856"/>
            <a:ext cx="792088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aveta à esquerda 33"/>
          <p:cNvSpPr/>
          <p:nvPr/>
        </p:nvSpPr>
        <p:spPr>
          <a:xfrm>
            <a:off x="5724128" y="332656"/>
            <a:ext cx="792088" cy="4032448"/>
          </a:xfrm>
          <a:prstGeom prst="leftBrace">
            <a:avLst>
              <a:gd name="adj1" fmla="val 0"/>
              <a:gd name="adj2" fmla="val 5067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20846170">
            <a:off x="142976" y="382494"/>
            <a:ext cx="273630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ookman Old Style" pitchFamily="18" charset="0"/>
              </a:rPr>
              <a:t>algunas </a:t>
            </a:r>
            <a:r>
              <a:rPr lang="pt-PT" sz="2400" dirty="0" smtClean="0">
                <a:latin typeface="Bookman Old Style" pitchFamily="18" charset="0"/>
              </a:rPr>
              <a:t>notas…</a:t>
            </a:r>
            <a:endParaRPr lang="pt-PT" sz="2400" dirty="0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15816" y="2348880"/>
            <a:ext cx="3456384" cy="19442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es-ES" sz="2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es-ES" sz="2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es-ES" sz="2600" b="1" dirty="0" smtClean="0">
                <a:solidFill>
                  <a:schemeClr val="tx1"/>
                </a:solidFill>
                <a:latin typeface="Bookman Old Style" pitchFamily="18" charset="0"/>
              </a:rPr>
              <a:t>f a m i l i a</a:t>
            </a:r>
            <a:endParaRPr lang="es-ES" sz="2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556792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sistema de los seres humanos en interacción mutua</a:t>
            </a:r>
            <a:r>
              <a:rPr lang="pt-PT" sz="2000" dirty="0" smtClean="0">
                <a:latin typeface="Bookman Old Style" pitchFamily="18" charset="0"/>
              </a:rPr>
              <a:t> 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19872" y="2708920"/>
            <a:ext cx="2376264" cy="576064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depresión</a:t>
            </a:r>
            <a:endParaRPr lang="es-ES" sz="2000" b="1" dirty="0">
              <a:latin typeface="Bookman Old Style" pitchFamily="18" charset="0"/>
            </a:endParaRPr>
          </a:p>
        </p:txBody>
      </p:sp>
      <p:cxnSp>
        <p:nvCxnSpPr>
          <p:cNvPr id="9" name="Conexão recta unidireccional 8"/>
          <p:cNvCxnSpPr/>
          <p:nvPr/>
        </p:nvCxnSpPr>
        <p:spPr>
          <a:xfrm flipH="1" flipV="1">
            <a:off x="1331640" y="2492896"/>
            <a:ext cx="1656184" cy="504056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23528" y="443711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cambio de ro</a:t>
            </a:r>
            <a:r>
              <a:rPr lang="es-ES" dirty="0" smtClean="0"/>
              <a:t>l</a:t>
            </a: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907704" y="5517232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dificultades para hacer frente a la nueva situación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486916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rehacer sus metas y proyectos</a:t>
            </a:r>
            <a:endParaRPr lang="pt-PT" sz="2000" dirty="0">
              <a:latin typeface="Bookman Old Style" pitchFamily="18" charset="0"/>
            </a:endParaRPr>
          </a:p>
        </p:txBody>
      </p:sp>
      <p:cxnSp>
        <p:nvCxnSpPr>
          <p:cNvPr id="15" name="Conexão recta unidireccional 14"/>
          <p:cNvCxnSpPr>
            <a:stCxn id="7" idx="4"/>
          </p:cNvCxnSpPr>
          <p:nvPr/>
        </p:nvCxnSpPr>
        <p:spPr>
          <a:xfrm flipH="1">
            <a:off x="1835696" y="3284984"/>
            <a:ext cx="2772308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>
            <a:stCxn id="7" idx="4"/>
          </p:cNvCxnSpPr>
          <p:nvPr/>
        </p:nvCxnSpPr>
        <p:spPr>
          <a:xfrm flipH="1">
            <a:off x="3923928" y="3284984"/>
            <a:ext cx="684076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cta unidireccional 24"/>
          <p:cNvCxnSpPr>
            <a:stCxn id="7" idx="4"/>
          </p:cNvCxnSpPr>
          <p:nvPr/>
        </p:nvCxnSpPr>
        <p:spPr>
          <a:xfrm>
            <a:off x="4608004" y="3284984"/>
            <a:ext cx="2412268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4860032" y="76470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nuevo rol como cuidadora</a:t>
            </a:r>
            <a:endParaRPr lang="pt-PT" sz="2000" dirty="0">
              <a:latin typeface="Bookman Old Style" pitchFamily="18" charset="0"/>
            </a:endParaRPr>
          </a:p>
        </p:txBody>
      </p:sp>
      <p:cxnSp>
        <p:nvCxnSpPr>
          <p:cNvPr id="33" name="Conexão recta unidireccional 32"/>
          <p:cNvCxnSpPr/>
          <p:nvPr/>
        </p:nvCxnSpPr>
        <p:spPr>
          <a:xfrm flipV="1">
            <a:off x="5580112" y="1196752"/>
            <a:ext cx="1188132" cy="1328082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6" grpId="0"/>
      <p:bldP spid="7" grpId="0" animBg="1"/>
      <p:bldP spid="10" grpId="0"/>
      <p:bldP spid="11" grpId="0"/>
      <p:bldP spid="12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5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581001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Bookman Old Style" pitchFamily="18" charset="0"/>
              </a:rPr>
              <a:t>¿cómo la familia cuida su familiar con depresión?</a:t>
            </a:r>
            <a:endParaRPr lang="pt-PT" sz="2400" b="1" dirty="0">
              <a:latin typeface="Bookman Old Style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 rot="792434">
            <a:off x="6265739" y="1632368"/>
            <a:ext cx="2652385" cy="669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Bookman Old Style" pitchFamily="18" charset="0"/>
              </a:rPr>
              <a:t>objetivos</a:t>
            </a:r>
            <a:endParaRPr lang="pt-PT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47936" y="178120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39552" y="17728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23528" y="530120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   - describir las estrategias utilizadas por la familia para cuidar a su familiar con depresión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51520" y="3933056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   - entender cómo la familia enfrenta la depresión de su familiar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51520" y="263691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   -caracterizar la depresión en la perspectiva de la familia y su familiar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25" name="Conexão recta unidireccional 24"/>
          <p:cNvCxnSpPr/>
          <p:nvPr/>
        </p:nvCxnSpPr>
        <p:spPr>
          <a:xfrm flipH="1">
            <a:off x="6516216" y="2420888"/>
            <a:ext cx="180020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unidireccional 27"/>
          <p:cNvCxnSpPr/>
          <p:nvPr/>
        </p:nvCxnSpPr>
        <p:spPr>
          <a:xfrm flipH="1">
            <a:off x="6732240" y="2420888"/>
            <a:ext cx="1584176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unidireccional 29"/>
          <p:cNvCxnSpPr/>
          <p:nvPr/>
        </p:nvCxnSpPr>
        <p:spPr>
          <a:xfrm flipH="1">
            <a:off x="6588224" y="2420888"/>
            <a:ext cx="1728192" cy="28803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66000"/>
          </a:blip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23528" y="188640"/>
            <a:ext cx="6264696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diseño de naturaleza cualitativa y inductiva</a:t>
            </a:r>
            <a:endParaRPr lang="es-ES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60032" y="1196752"/>
            <a:ext cx="4283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selección de participantes hecha intencionalmente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muestra no probabilística por accesibilidad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todas las personas a que tuvo acceso</a:t>
            </a:r>
          </a:p>
        </p:txBody>
      </p:sp>
      <p:cxnSp>
        <p:nvCxnSpPr>
          <p:cNvPr id="8" name="Conexão recta unidireccional 7"/>
          <p:cNvCxnSpPr/>
          <p:nvPr/>
        </p:nvCxnSpPr>
        <p:spPr>
          <a:xfrm>
            <a:off x="8316416" y="1628800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>
            <a:off x="8316416" y="2564904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220072" y="458112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8 pacientes          8 familias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15" name="Conexão recta unidireccional 14"/>
          <p:cNvCxnSpPr/>
          <p:nvPr/>
        </p:nvCxnSpPr>
        <p:spPr>
          <a:xfrm>
            <a:off x="6804248" y="4797152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/>
          <p:nvPr/>
        </p:nvCxnSpPr>
        <p:spPr>
          <a:xfrm>
            <a:off x="6084168" y="3861048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>
            <a:off x="8100392" y="3861048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220072" y="5445224"/>
            <a:ext cx="3923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Bookman Old Style" pitchFamily="18" charset="0"/>
              </a:rPr>
              <a:t>20 participantes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5" name="Seta para baixo 24"/>
          <p:cNvSpPr/>
          <p:nvPr/>
        </p:nvSpPr>
        <p:spPr>
          <a:xfrm>
            <a:off x="7020272" y="5013176"/>
            <a:ext cx="72008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39552" y="1844824"/>
            <a:ext cx="30963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Bookman Old Style" pitchFamily="18" charset="0"/>
              </a:rPr>
              <a:t>dos polos de las consultas externas  del Departamento de Psiquiatría y Salud Mental – Hospital de Évora, Portugal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Bookman Old Style" pitchFamily="18" charset="0"/>
              </a:rPr>
              <a:t> en dos ciudades diferentes</a:t>
            </a:r>
          </a:p>
          <a:p>
            <a:pPr>
              <a:lnSpc>
                <a:spcPct val="150000"/>
              </a:lnSpc>
            </a:pPr>
            <a:endParaRPr lang="es-ES" sz="20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Bookman Old Style" pitchFamily="18" charset="0"/>
              </a:rPr>
              <a:t>febrero a julio 2009</a:t>
            </a:r>
          </a:p>
        </p:txBody>
      </p:sp>
      <p:sp>
        <p:nvSpPr>
          <p:cNvPr id="27" name="Seta para a esquerda 26"/>
          <p:cNvSpPr/>
          <p:nvPr/>
        </p:nvSpPr>
        <p:spPr>
          <a:xfrm>
            <a:off x="3707904" y="3789040"/>
            <a:ext cx="1224136" cy="14401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24" grpId="0"/>
      <p:bldP spid="25" grpId="0" animBg="1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251520" y="332656"/>
            <a:ext cx="5400600" cy="648072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criterios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de inclusión en el estudio</a:t>
            </a:r>
            <a:endParaRPr lang="es-ES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1556792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adulto y/o anciano  con diagnóstico clínico de reacción depresiva breve o prolongada  (CIE-9)                  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12160" y="69269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vivir con familiares en su casa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91880" y="3429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4280" y="35814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96680" y="3733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49080" y="38862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101480" y="40386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83968" y="1628800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latin typeface="Bookman Old Style" pitchFamily="18" charset="0"/>
              </a:rPr>
              <a:t>tener la capacidad cognitiva que permite la recogida de información</a:t>
            </a:r>
            <a:endParaRPr lang="pt-PT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15816" y="285293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paciente y su familia acuerdan participar en  el estudio de forma voluntaria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21" name="Conexão recta unidireccional 20"/>
          <p:cNvCxnSpPr>
            <a:stCxn id="5" idx="2"/>
          </p:cNvCxnSpPr>
          <p:nvPr/>
        </p:nvCxnSpPr>
        <p:spPr>
          <a:xfrm flipH="1">
            <a:off x="1979712" y="980728"/>
            <a:ext cx="972108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>
            <a:stCxn id="5" idx="2"/>
          </p:cNvCxnSpPr>
          <p:nvPr/>
        </p:nvCxnSpPr>
        <p:spPr>
          <a:xfrm>
            <a:off x="2951820" y="980728"/>
            <a:ext cx="1332148" cy="18722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unidireccional 26"/>
          <p:cNvCxnSpPr>
            <a:stCxn id="5" idx="2"/>
          </p:cNvCxnSpPr>
          <p:nvPr/>
        </p:nvCxnSpPr>
        <p:spPr>
          <a:xfrm>
            <a:off x="2951820" y="980728"/>
            <a:ext cx="3348372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unidireccional 29"/>
          <p:cNvCxnSpPr>
            <a:stCxn id="5" idx="2"/>
          </p:cNvCxnSpPr>
          <p:nvPr/>
        </p:nvCxnSpPr>
        <p:spPr>
          <a:xfrm>
            <a:off x="2951820" y="980728"/>
            <a:ext cx="1620180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uxograma: terminador 32"/>
          <p:cNvSpPr/>
          <p:nvPr/>
        </p:nvSpPr>
        <p:spPr>
          <a:xfrm>
            <a:off x="179512" y="4581128"/>
            <a:ext cx="2376264" cy="936104"/>
          </a:xfrm>
          <a:prstGeom prst="flowChartTermina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  <a:latin typeface="Bookman Old Style" pitchFamily="18" charset="0"/>
              </a:rPr>
              <a:t>la recolección de datos</a:t>
            </a:r>
            <a:endParaRPr lang="pt-PT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203848" y="4005064"/>
            <a:ext cx="56886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registros médicos de consulta para obtener el diagnóstico médico</a:t>
            </a:r>
          </a:p>
          <a:p>
            <a:pPr algn="ctr"/>
            <a:r>
              <a:rPr lang="es-ES" sz="14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entrevistas narrativas </a:t>
            </a:r>
            <a:r>
              <a:rPr lang="es-ES" sz="2000" dirty="0" err="1" smtClean="0">
                <a:latin typeface="Bookman Old Style" pitchFamily="18" charset="0"/>
              </a:rPr>
              <a:t>semi</a:t>
            </a:r>
            <a:r>
              <a:rPr lang="es-ES" sz="2000" dirty="0" smtClean="0">
                <a:latin typeface="Bookman Old Style" pitchFamily="18" charset="0"/>
              </a:rPr>
              <a:t>-estructuradas </a:t>
            </a:r>
          </a:p>
          <a:p>
            <a:pPr algn="ctr"/>
            <a:endParaRPr lang="es-ES" sz="15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entrevistas grabadas en grabadora de audio y transcritas por mí</a:t>
            </a:r>
          </a:p>
        </p:txBody>
      </p:sp>
      <p:sp>
        <p:nvSpPr>
          <p:cNvPr id="36" name="Seta para a direita 35"/>
          <p:cNvSpPr/>
          <p:nvPr/>
        </p:nvSpPr>
        <p:spPr>
          <a:xfrm>
            <a:off x="2699792" y="4797152"/>
            <a:ext cx="576064" cy="432048"/>
          </a:xfrm>
          <a:prstGeom prst="rightArrow">
            <a:avLst>
              <a:gd name="adj1" fmla="val 62635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CaixaDeTexto 36"/>
          <p:cNvSpPr txBox="1"/>
          <p:nvPr/>
        </p:nvSpPr>
        <p:spPr>
          <a:xfrm>
            <a:off x="0" y="6021288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Bookman Old Style" pitchFamily="18" charset="0"/>
              </a:rPr>
              <a:t>entrevistas en los hogares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79512" y="36450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Bookman Old Style" pitchFamily="18" charset="0"/>
              </a:rPr>
              <a:t>20 participantes</a:t>
            </a:r>
          </a:p>
          <a:p>
            <a:pPr algn="ctr"/>
            <a:r>
              <a:rPr lang="es-ES" dirty="0" smtClean="0">
                <a:latin typeface="Bookman Old Style" pitchFamily="18" charset="0"/>
              </a:rPr>
              <a:t>8 familias</a:t>
            </a:r>
            <a:endParaRPr lang="es-E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5" grpId="0"/>
      <p:bldP spid="19" grpId="0"/>
      <p:bldP spid="33" grpId="0" animBg="1"/>
      <p:bldP spid="34" grpId="0"/>
      <p:bldP spid="36" grpId="0" animBg="1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80000"/>
          </a:blip>
          <a:stretch>
            <a:fillRect/>
          </a:stretch>
        </p:blipFill>
        <p:spPr>
          <a:xfrm>
            <a:off x="-179512" y="0"/>
            <a:ext cx="9323512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 rot="20882415">
            <a:off x="175015" y="696876"/>
            <a:ext cx="3819139" cy="8742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>
                <a:solidFill>
                  <a:schemeClr val="tx1"/>
                </a:solidFill>
                <a:latin typeface="Bookman Old Style" pitchFamily="18" charset="0"/>
              </a:rPr>
              <a:t>análisis de datos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635896" y="1124744"/>
            <a:ext cx="5508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latin typeface="Bookman Old Style" pitchFamily="18" charset="0"/>
              </a:rPr>
              <a:t>metodología  de la teoría fundamentad</a:t>
            </a:r>
            <a:r>
              <a:rPr lang="pt-PT" sz="2000" dirty="0" smtClean="0">
                <a:latin typeface="Bookman Old Style" pitchFamily="18" charset="0"/>
              </a:rPr>
              <a:t>a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7544" y="2132856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análisis familia por familia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11" name="Conexão recta unidireccional 10"/>
          <p:cNvCxnSpPr/>
          <p:nvPr/>
        </p:nvCxnSpPr>
        <p:spPr>
          <a:xfrm>
            <a:off x="4499992" y="2348880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932040" y="191683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comparación                  iterativa de los cas</a:t>
            </a:r>
            <a:r>
              <a:rPr lang="es-ES" dirty="0" smtClean="0">
                <a:latin typeface="Bookman Old Style" pitchFamily="18" charset="0"/>
              </a:rPr>
              <a:t>os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 rot="20954274">
            <a:off x="3274529" y="3543546"/>
            <a:ext cx="1807012" cy="4308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smtClean="0">
                <a:latin typeface="Bookman Old Style" pitchFamily="18" charset="0"/>
              </a:rPr>
              <a:t>las familias</a:t>
            </a:r>
            <a:endParaRPr lang="es-ES" sz="2200" dirty="0">
              <a:latin typeface="Bookman Old Style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911752" y="350100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solo la pareja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(3 familias)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9512" y="458112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la pareja y sus dos hijos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(1 familia)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796136" y="479715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la pareja y un niño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(2 familias)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203848" y="5445224"/>
            <a:ext cx="2128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madre e hijo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(2 familias)</a:t>
            </a:r>
            <a:endParaRPr lang="pt-PT" sz="2000" dirty="0">
              <a:latin typeface="Bookman Old Style" pitchFamily="18" charset="0"/>
            </a:endParaRPr>
          </a:p>
        </p:txBody>
      </p:sp>
      <p:cxnSp>
        <p:nvCxnSpPr>
          <p:cNvPr id="22" name="Conexão recta unidireccional 21"/>
          <p:cNvCxnSpPr/>
          <p:nvPr/>
        </p:nvCxnSpPr>
        <p:spPr>
          <a:xfrm flipH="1">
            <a:off x="2195736" y="4077072"/>
            <a:ext cx="180020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>
            <a:off x="3995936" y="4077072"/>
            <a:ext cx="72008" cy="13681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unidireccional 27"/>
          <p:cNvCxnSpPr/>
          <p:nvPr/>
        </p:nvCxnSpPr>
        <p:spPr>
          <a:xfrm>
            <a:off x="3995936" y="4077072"/>
            <a:ext cx="2016224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/>
          <p:nvPr/>
        </p:nvCxnSpPr>
        <p:spPr>
          <a:xfrm flipV="1">
            <a:off x="3995936" y="3933056"/>
            <a:ext cx="309634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2" grpId="0"/>
      <p:bldP spid="13" grpId="0"/>
      <p:bldP spid="14" grpId="0"/>
      <p:bldP spid="15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50000" contrast="-8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584" y="260648"/>
            <a:ext cx="72728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148478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paciente y familia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059832" y="1628800"/>
            <a:ext cx="86409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4139952" y="1484784"/>
            <a:ext cx="5004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la enfermedad es valorada como algo negativo y su inicio claramente identificado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436096" y="3573016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la dinámica familiar cambió drásticamente y las funciones de sus miembros se han modificado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7020272" y="2492896"/>
            <a:ext cx="144016" cy="10801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3140968"/>
            <a:ext cx="2592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se sienten solos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disminuyó el diálogo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la relación entre ellos es distante y poco afectiva.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1691680" y="1916832"/>
            <a:ext cx="144016" cy="10801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  <p:bldP spid="10" grpId="0"/>
      <p:bldP spid="13" grpId="0" animBg="1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50000" contrast="-70000"/>
          </a:blip>
          <a:stretch>
            <a:fillRect/>
          </a:stretch>
        </p:blipFill>
        <p:spPr>
          <a:xfrm>
            <a:off x="0" y="0"/>
            <a:ext cx="9323512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5868144" y="6453336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Marques/Madrid/2011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584" y="260648"/>
            <a:ext cx="72728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119675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la familia…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2276872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dice que el paciente no se dedica a su recuperación y tiene un comportamiento muy pasivo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28184" y="126876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Bookman Old Style" pitchFamily="18" charset="0"/>
              </a:rPr>
              <a:t>el paciente…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436096" y="263691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dice que la familia no lo entiende y no le da apoyo. 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436096" y="436510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se aísla y no es capaz de participar en la vida familiar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4221088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no sabe cómo comunicarse con el paciente y no lo incluye en sus actividades diarias.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1187624" y="1556792"/>
            <a:ext cx="144016" cy="7200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baixo 12"/>
          <p:cNvSpPr/>
          <p:nvPr/>
        </p:nvSpPr>
        <p:spPr>
          <a:xfrm>
            <a:off x="6948264" y="1700808"/>
            <a:ext cx="144016" cy="9361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745</Words>
  <Application>Microsoft Office PowerPoint</Application>
  <PresentationFormat>Apresentação no Ecrã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Hay una persona com depresión en la familia. ¿Y ahora? 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Hay una persona com depresión en la familia. ¿Y ahora?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 una persona com depresión en la familia. ¿Y ahora?</dc:title>
  <dc:creator>fatima marques</dc:creator>
  <cp:lastModifiedBy>fatima marques</cp:lastModifiedBy>
  <cp:revision>5</cp:revision>
  <dcterms:created xsi:type="dcterms:W3CDTF">2011-10-14T11:54:33Z</dcterms:created>
  <dcterms:modified xsi:type="dcterms:W3CDTF">2011-10-16T00:42:34Z</dcterms:modified>
</cp:coreProperties>
</file>