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59" r:id="rId5"/>
    <p:sldId id="271" r:id="rId6"/>
    <p:sldId id="268" r:id="rId7"/>
    <p:sldId id="270" r:id="rId8"/>
    <p:sldId id="272" r:id="rId9"/>
    <p:sldId id="273" r:id="rId10"/>
    <p:sldId id="274" r:id="rId11"/>
    <p:sldId id="276" r:id="rId12"/>
    <p:sldId id="278" r:id="rId13"/>
    <p:sldId id="262" r:id="rId14"/>
    <p:sldId id="275" r:id="rId15"/>
    <p:sldId id="277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ínia Maria Vasconcelos Alves Vilar" initials="HMVAV" lastIdx="1" clrIdx="0">
    <p:extLst>
      <p:ext uri="{19B8F6BF-5375-455C-9EA6-DF929625EA0E}">
        <p15:presenceInfo xmlns:p15="http://schemas.microsoft.com/office/powerpoint/2012/main" userId="Hermínia Maria Vasconcelos Alves Vil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Destaqu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Emprazamentos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Folha1!$A$2:$A$4</c:f>
              <c:strCache>
                <c:ptCount val="3"/>
                <c:pt idx="0">
                  <c:v>Chancelarias Régias</c:v>
                </c:pt>
                <c:pt idx="1">
                  <c:v>Arquivo Casa Sobral</c:v>
                </c:pt>
                <c:pt idx="2">
                  <c:v>Colegiadas de T. Vedras e outros fundos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A-4DA4-A831-C4518F5D89D5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Testamentos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Folha1!$A$2:$A$4</c:f>
              <c:strCache>
                <c:ptCount val="3"/>
                <c:pt idx="0">
                  <c:v>Chancelarias Régias</c:v>
                </c:pt>
                <c:pt idx="1">
                  <c:v>Arquivo Casa Sobral</c:v>
                </c:pt>
                <c:pt idx="2">
                  <c:v>Colegiadas de T. Vedras e outros fundos</c:v>
                </c:pt>
              </c:strCache>
            </c:strRef>
          </c:cat>
          <c:val>
            <c:numRef>
              <c:f>Folha1!$C$2:$C$4</c:f>
              <c:numCache>
                <c:formatCode>General</c:formatCode>
                <c:ptCount val="3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A-4DA4-A831-C4518F5D89D5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Aniversários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Folha1!$A$2:$A$4</c:f>
              <c:strCache>
                <c:ptCount val="3"/>
                <c:pt idx="0">
                  <c:v>Chancelarias Régias</c:v>
                </c:pt>
                <c:pt idx="1">
                  <c:v>Arquivo Casa Sobral</c:v>
                </c:pt>
                <c:pt idx="2">
                  <c:v>Colegiadas de T. Vedras e outros fundos</c:v>
                </c:pt>
              </c:strCache>
            </c:strRef>
          </c:cat>
          <c:val>
            <c:numRef>
              <c:f>Folha1!$D$2:$D$4</c:f>
              <c:numCache>
                <c:formatCode>General</c:formatCode>
                <c:ptCount val="3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8A-4DA4-A831-C4518F5D89D5}"/>
            </c:ext>
          </c:extLst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Posse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Folha1!$A$2:$A$4</c:f>
              <c:strCache>
                <c:ptCount val="3"/>
                <c:pt idx="0">
                  <c:v>Chancelarias Régias</c:v>
                </c:pt>
                <c:pt idx="1">
                  <c:v>Arquivo Casa Sobral</c:v>
                </c:pt>
                <c:pt idx="2">
                  <c:v>Colegiadas de T. Vedras e outros fundos</c:v>
                </c:pt>
              </c:strCache>
            </c:strRef>
          </c:cat>
          <c:val>
            <c:numRef>
              <c:f>Folha1!$E$2:$E$4</c:f>
              <c:numCache>
                <c:formatCode>General</c:formatCode>
                <c:ptCount val="3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8A-4DA4-A831-C4518F5D89D5}"/>
            </c:ext>
          </c:extLst>
        </c:ser>
        <c:ser>
          <c:idx val="4"/>
          <c:order val="4"/>
          <c:tx>
            <c:strRef>
              <c:f>Folha1!$F$1</c:f>
              <c:strCache>
                <c:ptCount val="1"/>
                <c:pt idx="0">
                  <c:v>Mercê/Privilégios/Confirmações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Folha1!$A$2:$A$4</c:f>
              <c:strCache>
                <c:ptCount val="3"/>
                <c:pt idx="0">
                  <c:v>Chancelarias Régias</c:v>
                </c:pt>
                <c:pt idx="1">
                  <c:v>Arquivo Casa Sobral</c:v>
                </c:pt>
                <c:pt idx="2">
                  <c:v>Colegiadas de T. Vedras e outros fundos</c:v>
                </c:pt>
              </c:strCache>
            </c:strRef>
          </c:cat>
          <c:val>
            <c:numRef>
              <c:f>Folha1!$F$2:$F$4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8A-4DA4-A831-C4518F5D89D5}"/>
            </c:ext>
          </c:extLst>
        </c:ser>
        <c:ser>
          <c:idx val="5"/>
          <c:order val="5"/>
          <c:tx>
            <c:strRef>
              <c:f>Folha1!$G$1</c:f>
              <c:strCache>
                <c:ptCount val="1"/>
                <c:pt idx="0">
                  <c:v>Doação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Folha1!$A$2:$A$4</c:f>
              <c:strCache>
                <c:ptCount val="3"/>
                <c:pt idx="0">
                  <c:v>Chancelarias Régias</c:v>
                </c:pt>
                <c:pt idx="1">
                  <c:v>Arquivo Casa Sobral</c:v>
                </c:pt>
                <c:pt idx="2">
                  <c:v>Colegiadas de T. Vedras e outros fundos</c:v>
                </c:pt>
              </c:strCache>
            </c:strRef>
          </c:cat>
          <c:val>
            <c:numRef>
              <c:f>Folha1!$G$2:$G$4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8A-4DA4-A831-C4518F5D89D5}"/>
            </c:ext>
          </c:extLst>
        </c:ser>
        <c:ser>
          <c:idx val="6"/>
          <c:order val="6"/>
          <c:tx>
            <c:strRef>
              <c:f>Folha1!$H$1</c:f>
              <c:strCache>
                <c:ptCount val="1"/>
                <c:pt idx="0">
                  <c:v>Carta Régia/Ordenação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Folha1!$A$2:$A$4</c:f>
              <c:strCache>
                <c:ptCount val="3"/>
                <c:pt idx="0">
                  <c:v>Chancelarias Régias</c:v>
                </c:pt>
                <c:pt idx="1">
                  <c:v>Arquivo Casa Sobral</c:v>
                </c:pt>
                <c:pt idx="2">
                  <c:v>Colegiadas de T. Vedras e outros fundos</c:v>
                </c:pt>
              </c:strCache>
            </c:strRef>
          </c:cat>
          <c:val>
            <c:numRef>
              <c:f>Folha1!$H$2:$H$4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8A-4DA4-A831-C4518F5D89D5}"/>
            </c:ext>
          </c:extLst>
        </c:ser>
        <c:ser>
          <c:idx val="7"/>
          <c:order val="7"/>
          <c:tx>
            <c:strRef>
              <c:f>Folha1!$I$1</c:f>
              <c:strCache>
                <c:ptCount val="1"/>
                <c:pt idx="0">
                  <c:v>Legitimações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Folha1!$A$2:$A$4</c:f>
              <c:strCache>
                <c:ptCount val="3"/>
                <c:pt idx="0">
                  <c:v>Chancelarias Régias</c:v>
                </c:pt>
                <c:pt idx="1">
                  <c:v>Arquivo Casa Sobral</c:v>
                </c:pt>
                <c:pt idx="2">
                  <c:v>Colegiadas de T. Vedras e outros fundos</c:v>
                </c:pt>
              </c:strCache>
            </c:strRef>
          </c:cat>
          <c:val>
            <c:numRef>
              <c:f>Folha1!$I$2:$I$4</c:f>
              <c:numCache>
                <c:formatCode>General</c:formatCode>
                <c:ptCount val="3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8A-4DA4-A831-C4518F5D89D5}"/>
            </c:ext>
          </c:extLst>
        </c:ser>
        <c:ser>
          <c:idx val="8"/>
          <c:order val="8"/>
          <c:tx>
            <c:strRef>
              <c:f>Folha1!$J$1</c:f>
              <c:strCache>
                <c:ptCount val="1"/>
                <c:pt idx="0">
                  <c:v>Nomeações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Folha1!$A$2:$A$4</c:f>
              <c:strCache>
                <c:ptCount val="3"/>
                <c:pt idx="0">
                  <c:v>Chancelarias Régias</c:v>
                </c:pt>
                <c:pt idx="1">
                  <c:v>Arquivo Casa Sobral</c:v>
                </c:pt>
                <c:pt idx="2">
                  <c:v>Colegiadas de T. Vedras e outros fundos</c:v>
                </c:pt>
              </c:strCache>
            </c:strRef>
          </c:cat>
          <c:val>
            <c:numRef>
              <c:f>Folha1!$J$2:$J$4</c:f>
              <c:numCache>
                <c:formatCode>General</c:formatCode>
                <c:ptCount val="3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8A-4DA4-A831-C4518F5D89D5}"/>
            </c:ext>
          </c:extLst>
        </c:ser>
        <c:ser>
          <c:idx val="9"/>
          <c:order val="9"/>
          <c:tx>
            <c:strRef>
              <c:f>Folha1!$K$1</c:f>
              <c:strCache>
                <c:ptCount val="1"/>
                <c:pt idx="0">
                  <c:v>Perdão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Folha1!$A$2:$A$4</c:f>
              <c:strCache>
                <c:ptCount val="3"/>
                <c:pt idx="0">
                  <c:v>Chancelarias Régias</c:v>
                </c:pt>
                <c:pt idx="1">
                  <c:v>Arquivo Casa Sobral</c:v>
                </c:pt>
                <c:pt idx="2">
                  <c:v>Colegiadas de T. Vedras e outros fundos</c:v>
                </c:pt>
              </c:strCache>
            </c:strRef>
          </c:cat>
          <c:val>
            <c:numRef>
              <c:f>Folha1!$K$2:$K$4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88A-4DA4-A831-C4518F5D89D5}"/>
            </c:ext>
          </c:extLst>
        </c:ser>
        <c:ser>
          <c:idx val="10"/>
          <c:order val="10"/>
          <c:tx>
            <c:strRef>
              <c:f>Folha1!$L$1</c:f>
              <c:strCache>
                <c:ptCount val="1"/>
                <c:pt idx="0">
                  <c:v>Sentenças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Folha1!$A$2:$A$4</c:f>
              <c:strCache>
                <c:ptCount val="3"/>
                <c:pt idx="0">
                  <c:v>Chancelarias Régias</c:v>
                </c:pt>
                <c:pt idx="1">
                  <c:v>Arquivo Casa Sobral</c:v>
                </c:pt>
                <c:pt idx="2">
                  <c:v>Colegiadas de T. Vedras e outros fundos</c:v>
                </c:pt>
              </c:strCache>
            </c:strRef>
          </c:cat>
          <c:val>
            <c:numRef>
              <c:f>Folha1!$L$2:$L$4</c:f>
              <c:numCache>
                <c:formatCode>General</c:formatCode>
                <c:ptCount val="3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88A-4DA4-A831-C4518F5D8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2663584"/>
        <c:axId val="972662272"/>
      </c:barChart>
      <c:catAx>
        <c:axId val="97266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72662272"/>
        <c:crosses val="autoZero"/>
        <c:auto val="1"/>
        <c:lblAlgn val="ctr"/>
        <c:lblOffset val="100"/>
        <c:noMultiLvlLbl val="0"/>
      </c:catAx>
      <c:valAx>
        <c:axId val="97266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7266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D74-D4F9-4E1E-9F2D-2798B17CFA8C}" type="datetimeFigureOut">
              <a:rPr lang="pt-PT" smtClean="0"/>
              <a:t>09/11/2019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68B-BC61-4367-978E-7433A5FE8E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870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D74-D4F9-4E1E-9F2D-2798B17CFA8C}" type="datetimeFigureOut">
              <a:rPr lang="pt-PT" smtClean="0"/>
              <a:t>09/11/2019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68B-BC61-4367-978E-7433A5FE8E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522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D74-D4F9-4E1E-9F2D-2798B17CFA8C}" type="datetimeFigureOut">
              <a:rPr lang="pt-PT" smtClean="0"/>
              <a:t>09/11/2019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68B-BC61-4367-978E-7433A5FE8E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91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D74-D4F9-4E1E-9F2D-2798B17CFA8C}" type="datetimeFigureOut">
              <a:rPr lang="pt-PT" smtClean="0"/>
              <a:t>09/11/2019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68B-BC61-4367-978E-7433A5FE8E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037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D74-D4F9-4E1E-9F2D-2798B17CFA8C}" type="datetimeFigureOut">
              <a:rPr lang="pt-PT" smtClean="0"/>
              <a:t>09/11/2019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68B-BC61-4367-978E-7433A5FE8E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494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D74-D4F9-4E1E-9F2D-2798B17CFA8C}" type="datetimeFigureOut">
              <a:rPr lang="pt-PT" smtClean="0"/>
              <a:t>09/11/2019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68B-BC61-4367-978E-7433A5FE8E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27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D74-D4F9-4E1E-9F2D-2798B17CFA8C}" type="datetimeFigureOut">
              <a:rPr lang="pt-PT" smtClean="0"/>
              <a:t>09/11/2019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68B-BC61-4367-978E-7433A5FE8E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720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D74-D4F9-4E1E-9F2D-2798B17CFA8C}" type="datetimeFigureOut">
              <a:rPr lang="pt-PT" smtClean="0"/>
              <a:t>09/11/2019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68B-BC61-4367-978E-7433A5FE8E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57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D74-D4F9-4E1E-9F2D-2798B17CFA8C}" type="datetimeFigureOut">
              <a:rPr lang="pt-PT" smtClean="0"/>
              <a:t>09/11/2019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68B-BC61-4367-978E-7433A5FE8E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146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D74-D4F9-4E1E-9F2D-2798B17CFA8C}" type="datetimeFigureOut">
              <a:rPr lang="pt-PT" smtClean="0"/>
              <a:t>09/11/2019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68B-BC61-4367-978E-7433A5FE8E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46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D74-D4F9-4E1E-9F2D-2798B17CFA8C}" type="datetimeFigureOut">
              <a:rPr lang="pt-PT" smtClean="0"/>
              <a:t>09/11/2019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68B-BC61-4367-978E-7433A5FE8E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12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8D74-D4F9-4E1E-9F2D-2798B17CFA8C}" type="datetimeFigureOut">
              <a:rPr lang="pt-PT" smtClean="0"/>
              <a:t>09/11/2019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C68B-BC61-4367-978E-7433A5FE8E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77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2388" y="723331"/>
            <a:ext cx="10738513" cy="3509963"/>
          </a:xfrm>
        </p:spPr>
        <p:txBody>
          <a:bodyPr>
            <a:normAutofit/>
          </a:bodyPr>
          <a:lstStyle/>
          <a:p>
            <a:r>
              <a:rPr lang="pt-P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Monte Agraço na Idade Média: território e poder</a:t>
            </a:r>
            <a:r>
              <a:rPr lang="pt-PT" sz="6600" dirty="0"/>
              <a:t/>
            </a:r>
            <a:br>
              <a:rPr lang="pt-PT" sz="6600" dirty="0"/>
            </a:br>
            <a:endParaRPr lang="pt-PT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670022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sz="2000" b="1" dirty="0"/>
              <a:t>Hermínia Vasconcelos Vilar - </a:t>
            </a:r>
            <a:r>
              <a:rPr lang="pt-PT" sz="2000" b="1" dirty="0" err="1"/>
              <a:t>UÉvora</a:t>
            </a:r>
            <a:endParaRPr lang="pt-PT" sz="2000" b="1" dirty="0"/>
          </a:p>
          <a:p>
            <a:pPr>
              <a:lnSpc>
                <a:spcPct val="100000"/>
              </a:lnSpc>
            </a:pPr>
            <a:r>
              <a:rPr lang="pt-PT" sz="2000" b="1" dirty="0"/>
              <a:t>Ana Pereira Ferreira – </a:t>
            </a:r>
            <a:r>
              <a:rPr lang="pt-PT" sz="2000" b="1" dirty="0" err="1"/>
              <a:t>Cidehus</a:t>
            </a:r>
            <a:r>
              <a:rPr lang="pt-PT" sz="2000" b="1" dirty="0"/>
              <a:t>-UÉ e CH-UL</a:t>
            </a:r>
          </a:p>
          <a:p>
            <a:pPr>
              <a:lnSpc>
                <a:spcPct val="100000"/>
              </a:lnSpc>
            </a:pPr>
            <a:r>
              <a:rPr lang="pt-PT" sz="2000" b="1" dirty="0"/>
              <a:t>Novembro 2018</a:t>
            </a:r>
          </a:p>
        </p:txBody>
      </p:sp>
    </p:spTree>
    <p:extLst>
      <p:ext uri="{BB962C8B-B14F-4D97-AF65-F5344CB8AC3E}">
        <p14:creationId xmlns:p14="http://schemas.microsoft.com/office/powerpoint/2010/main" val="172900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EE7708-2224-4899-9E5C-94E268D3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dirty="0"/>
              <a:t>Diferentes poderes e </a:t>
            </a:r>
            <a:r>
              <a:rPr lang="es-ES_tradnl" dirty="0" err="1"/>
              <a:t>proprietários</a:t>
            </a:r>
            <a:endParaRPr lang="es-ES_tradnl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ECDF008-F753-46DB-9915-8CADD8C6E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_tradnl" sz="1900"/>
              <a:t>Bispo e cabido de Évora</a:t>
            </a:r>
          </a:p>
          <a:p>
            <a:pPr marL="514350" indent="-514350">
              <a:buAutoNum type="arabicPeriod"/>
            </a:pPr>
            <a:endParaRPr lang="es-ES_tradnl" sz="1900"/>
          </a:p>
          <a:p>
            <a:pPr marL="514350" indent="-514350">
              <a:buAutoNum type="arabicPeriod"/>
            </a:pPr>
            <a:r>
              <a:rPr lang="es-ES_tradnl" sz="1900"/>
              <a:t>Bispo de Lisboa</a:t>
            </a:r>
          </a:p>
          <a:p>
            <a:pPr marL="0" indent="0">
              <a:buNone/>
            </a:pPr>
            <a:endParaRPr lang="es-ES_tradnl" sz="1900"/>
          </a:p>
          <a:p>
            <a:pPr marL="0" indent="0">
              <a:buNone/>
            </a:pPr>
            <a:r>
              <a:rPr lang="es-ES_tradnl" sz="1900"/>
              <a:t>3. Rei a posse de quintã e otros bens:</a:t>
            </a:r>
          </a:p>
          <a:p>
            <a:pPr marL="0" indent="0">
              <a:buNone/>
            </a:pPr>
            <a:r>
              <a:rPr lang="es-ES_tradnl" sz="1900"/>
              <a:t>	- 1313 – doação a João Afonso</a:t>
            </a:r>
          </a:p>
          <a:p>
            <a:pPr marL="0" indent="0">
              <a:buNone/>
            </a:pPr>
            <a:r>
              <a:rPr lang="es-ES_tradnl" sz="1900"/>
              <a:t>	- algures antes – doação a Lourenço Gomes, comendador da orden de Santiago</a:t>
            </a:r>
          </a:p>
          <a:p>
            <a:pPr marL="0" indent="0">
              <a:buNone/>
            </a:pPr>
            <a:r>
              <a:rPr lang="es-ES_tradnl" sz="1900"/>
              <a:t>	- 1336 – doação a Estevão da Guarda</a:t>
            </a:r>
          </a:p>
          <a:p>
            <a:pPr marL="0" indent="0">
              <a:buNone/>
            </a:pPr>
            <a:r>
              <a:rPr lang="es-ES_tradnl" sz="1900"/>
              <a:t>	- 1364 – doação a João Real</a:t>
            </a:r>
          </a:p>
          <a:p>
            <a:pPr marL="0" indent="0">
              <a:buNone/>
            </a:pPr>
            <a:r>
              <a:rPr lang="es-ES_tradnl" sz="1900"/>
              <a:t>	- 1368 – Doação a João Eanes, contador de D. Fernando</a:t>
            </a:r>
          </a:p>
        </p:txBody>
      </p:sp>
    </p:spTree>
    <p:extLst>
      <p:ext uri="{BB962C8B-B14F-4D97-AF65-F5344CB8AC3E}">
        <p14:creationId xmlns:p14="http://schemas.microsoft.com/office/powerpoint/2010/main" val="381049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CB926F-6C78-4055-9708-B9723B6BF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ES_tradnl" sz="2400"/>
              <a:t>Rei e a jurisdição crime: </a:t>
            </a:r>
          </a:p>
          <a:p>
            <a:pPr marL="0" indent="0">
              <a:buNone/>
            </a:pPr>
            <a:r>
              <a:rPr lang="es-ES_tradnl" sz="2400"/>
              <a:t>	- o chamamento e a sentença de 1337</a:t>
            </a:r>
          </a:p>
          <a:p>
            <a:pPr marL="0" indent="0">
              <a:buNone/>
            </a:pPr>
            <a:r>
              <a:rPr lang="es-ES_tradnl" sz="2400"/>
              <a:t>	- a recompensa em 1389</a:t>
            </a:r>
          </a:p>
        </p:txBody>
      </p:sp>
      <p:pic>
        <p:nvPicPr>
          <p:cNvPr id="2050" name="Picture 2" descr="Resultado de imagem para chancelaria de afonso IV">
            <a:extLst>
              <a:ext uri="{FF2B5EF4-FFF2-40B4-BE49-F238E27FC236}">
                <a16:creationId xmlns:a16="http://schemas.microsoft.com/office/drawing/2014/main" id="{5660FA9E-FA4B-447F-9F02-20890E387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r="1412" b="-2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8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04274" y="398746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44958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Território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Poder</a:t>
            </a:r>
            <a:endParaRPr lang="en-US" sz="4400" kern="1200" dirty="0"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7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804274" y="1988083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1337 – </a:t>
            </a:r>
            <a:r>
              <a:rPr lang="en-US" sz="2000" dirty="0" err="1">
                <a:solidFill>
                  <a:srgbClr val="000000"/>
                </a:solidFill>
              </a:rPr>
              <a:t>Afonso</a:t>
            </a:r>
            <a:r>
              <a:rPr lang="en-US" sz="2000" dirty="0">
                <a:solidFill>
                  <a:srgbClr val="000000"/>
                </a:solidFill>
              </a:rPr>
              <a:t> IV </a:t>
            </a:r>
            <a:r>
              <a:rPr lang="en-US" sz="2000" dirty="0" err="1">
                <a:solidFill>
                  <a:srgbClr val="000000"/>
                </a:solidFill>
              </a:rPr>
              <a:t>dá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Jurisdição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Cível</a:t>
            </a:r>
            <a:r>
              <a:rPr lang="en-US" sz="2000" dirty="0">
                <a:solidFill>
                  <a:srgbClr val="000000"/>
                </a:solidFill>
              </a:rPr>
              <a:t> de Monte </a:t>
            </a:r>
            <a:r>
              <a:rPr lang="en-US" sz="2000" dirty="0" err="1">
                <a:solidFill>
                  <a:srgbClr val="000000"/>
                </a:solidFill>
              </a:rPr>
              <a:t>Agraço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Bispo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Évora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1386 - </a:t>
            </a:r>
            <a:r>
              <a:rPr lang="en-US" sz="2000" dirty="0" err="1">
                <a:solidFill>
                  <a:srgbClr val="000000"/>
                </a:solidFill>
              </a:rPr>
              <a:t>Moradores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Sobral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passam</a:t>
            </a:r>
            <a:r>
              <a:rPr lang="en-US" sz="2000" dirty="0">
                <a:solidFill>
                  <a:srgbClr val="000000"/>
                </a:solidFill>
              </a:rPr>
              <a:t> a </a:t>
            </a:r>
            <a:r>
              <a:rPr lang="en-US" sz="2000" dirty="0" err="1">
                <a:solidFill>
                  <a:srgbClr val="000000"/>
                </a:solidFill>
              </a:rPr>
              <a:t>fazer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alardo</a:t>
            </a:r>
            <a:r>
              <a:rPr lang="en-US" sz="2000" dirty="0">
                <a:solidFill>
                  <a:srgbClr val="000000"/>
                </a:solidFill>
              </a:rPr>
              <a:t> com o concelho de </a:t>
            </a:r>
            <a:r>
              <a:rPr lang="en-US" sz="2000" dirty="0" err="1">
                <a:solidFill>
                  <a:srgbClr val="000000"/>
                </a:solidFill>
              </a:rPr>
              <a:t>Lisboa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coudel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Arruda</a:t>
            </a:r>
            <a:r>
              <a:rPr lang="en-US" sz="2000" dirty="0">
                <a:solidFill>
                  <a:srgbClr val="000000"/>
                </a:solidFill>
              </a:rPr>
              <a:t> dos </a:t>
            </a:r>
            <a:r>
              <a:rPr lang="en-US" sz="2000" dirty="0" err="1">
                <a:solidFill>
                  <a:srgbClr val="000000"/>
                </a:solidFill>
              </a:rPr>
              <a:t>Vinhos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1389 - D. </a:t>
            </a:r>
            <a:r>
              <a:rPr lang="en-US" sz="2000" dirty="0" err="1">
                <a:solidFill>
                  <a:srgbClr val="000000"/>
                </a:solidFill>
              </a:rPr>
              <a:t>João</a:t>
            </a:r>
            <a:r>
              <a:rPr lang="en-US" sz="2000" dirty="0">
                <a:solidFill>
                  <a:srgbClr val="000000"/>
                </a:solidFill>
              </a:rPr>
              <a:t> I concede </a:t>
            </a:r>
            <a:r>
              <a:rPr lang="en-US" sz="2000" dirty="0" err="1">
                <a:solidFill>
                  <a:srgbClr val="000000"/>
                </a:solidFill>
              </a:rPr>
              <a:t>Jurisdição</a:t>
            </a:r>
            <a:r>
              <a:rPr lang="en-US" sz="2000" dirty="0">
                <a:solidFill>
                  <a:srgbClr val="000000"/>
                </a:solidFill>
              </a:rPr>
              <a:t> Crime </a:t>
            </a:r>
            <a:r>
              <a:rPr lang="en-US" sz="2000" dirty="0" err="1">
                <a:solidFill>
                  <a:srgbClr val="000000"/>
                </a:solidFill>
              </a:rPr>
              <a:t>ao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Bispo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Évora</a:t>
            </a:r>
            <a:r>
              <a:rPr lang="en-US" sz="2000" dirty="0">
                <a:solidFill>
                  <a:srgbClr val="000000"/>
                </a:solidFill>
              </a:rPr>
              <a:t> sob Monte </a:t>
            </a:r>
            <a:r>
              <a:rPr lang="en-US" sz="2000" dirty="0" err="1">
                <a:solidFill>
                  <a:srgbClr val="000000"/>
                </a:solidFill>
              </a:rPr>
              <a:t>Agraço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rgbClr val="000000"/>
                </a:solidFill>
              </a:rPr>
              <a:t>Foral</a:t>
            </a:r>
            <a:r>
              <a:rPr lang="en-US" sz="2000" dirty="0">
                <a:solidFill>
                  <a:srgbClr val="000000"/>
                </a:solidFill>
              </a:rPr>
              <a:t> 1518 – </a:t>
            </a:r>
            <a:r>
              <a:rPr lang="en-US" sz="2000" dirty="0" err="1">
                <a:solidFill>
                  <a:srgbClr val="000000"/>
                </a:solidFill>
              </a:rPr>
              <a:t>estatuto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vila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administrativamente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autónoma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rgbClr val="000000"/>
                </a:solidFill>
              </a:rPr>
              <a:t>Numeramento</a:t>
            </a:r>
            <a:r>
              <a:rPr lang="en-US" sz="2000" i="1" dirty="0">
                <a:solidFill>
                  <a:srgbClr val="000000"/>
                </a:solidFill>
              </a:rPr>
              <a:t> 1527</a:t>
            </a:r>
            <a:r>
              <a:rPr lang="en-US" sz="2000" dirty="0">
                <a:solidFill>
                  <a:srgbClr val="000000"/>
                </a:solidFill>
              </a:rPr>
              <a:t>: 61 </a:t>
            </a:r>
            <a:r>
              <a:rPr lang="en-US" sz="2000" dirty="0" err="1">
                <a:solidFill>
                  <a:srgbClr val="000000"/>
                </a:solidFill>
              </a:rPr>
              <a:t>habitantes</a:t>
            </a:r>
            <a:r>
              <a:rPr lang="en-US" sz="2000" dirty="0">
                <a:solidFill>
                  <a:srgbClr val="000000"/>
                </a:solidFill>
              </a:rPr>
              <a:t> no </a:t>
            </a:r>
            <a:r>
              <a:rPr lang="en-US" sz="2000" dirty="0" err="1">
                <a:solidFill>
                  <a:srgbClr val="000000"/>
                </a:solidFill>
              </a:rPr>
              <a:t>Sobral</a:t>
            </a:r>
            <a:r>
              <a:rPr lang="en-US" sz="2000" dirty="0">
                <a:solidFill>
                  <a:srgbClr val="000000"/>
                </a:solidFill>
              </a:rPr>
              <a:t> de Monte </a:t>
            </a:r>
            <a:r>
              <a:rPr lang="en-US" sz="2000" dirty="0" err="1">
                <a:solidFill>
                  <a:srgbClr val="000000"/>
                </a:solidFill>
              </a:rPr>
              <a:t>Agraço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" r="-1" b="38150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CaixaDeTexto 5"/>
          <p:cNvSpPr txBox="1"/>
          <p:nvPr/>
        </p:nvSpPr>
        <p:spPr>
          <a:xfrm>
            <a:off x="11918204" y="3807728"/>
            <a:ext cx="369332" cy="30980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1200" dirty="0"/>
              <a:t>Imagem: Foral Reguengo de Monte Agraço</a:t>
            </a:r>
            <a:endParaRPr lang="pt-PT" sz="1200"/>
          </a:p>
        </p:txBody>
      </p:sp>
    </p:spTree>
    <p:extLst>
      <p:ext uri="{BB962C8B-B14F-4D97-AF65-F5344CB8AC3E}">
        <p14:creationId xmlns:p14="http://schemas.microsoft.com/office/powerpoint/2010/main" val="36431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301" y1="38312" x2="34301" y2="38312"/>
                        <a14:foregroundMark x1="38238" y1="42672" x2="38238" y2="42672"/>
                        <a14:foregroundMark x1="41451" y1="41651" x2="41451" y2="41651"/>
                        <a14:foregroundMark x1="41658" y1="38590" x2="41658" y2="38590"/>
                        <a14:foregroundMark x1="38446" y1="35900" x2="38446" y2="35900"/>
                        <a14:foregroundMark x1="38238" y1="34045" x2="38238" y2="34045"/>
                        <a14:foregroundMark x1="32228" y1="37291" x2="32228" y2="37291"/>
                        <a14:foregroundMark x1="35440" y1="41837" x2="35440" y2="41837"/>
                        <a14:foregroundMark x1="36373" y1="44898" x2="36373" y2="44898"/>
                        <a14:foregroundMark x1="42798" y1="50742" x2="42798" y2="50742"/>
                        <a14:foregroundMark x1="40104" y1="55195" x2="40104" y2="55195"/>
                        <a14:foregroundMark x1="38653" y1="58349" x2="38653" y2="58349"/>
                        <a14:foregroundMark x1="31088" y1="66327" x2="31088" y2="66327"/>
                        <a14:foregroundMark x1="34093" y1="61596" x2="34093" y2="61596"/>
                        <a14:foregroundMark x1="36580" y1="58163" x2="36580" y2="58163"/>
                        <a14:foregroundMark x1="39171" y1="54453" x2="39171" y2="54453"/>
                        <a14:foregroundMark x1="40725" y1="50928" x2="40725" y2="50928"/>
                        <a14:foregroundMark x1="52953" y1="29870" x2="52953" y2="29870"/>
                        <a14:backgroundMark x1="1140" y1="70501" x2="1140" y2="70501"/>
                        <a14:backgroundMark x1="3420" y1="67996" x2="3420" y2="67996"/>
                        <a14:backgroundMark x1="10777" y1="67440" x2="10777" y2="67440"/>
                        <a14:backgroundMark x1="17513" y1="66976" x2="18653" y2="66976"/>
                        <a14:backgroundMark x1="26528" y1="65955" x2="26528" y2="65955"/>
                        <a14:backgroundMark x1="29948" y1="59740" x2="29948" y2="59740"/>
                        <a14:backgroundMark x1="32642" y1="52968" x2="32642" y2="52968"/>
                        <a14:backgroundMark x1="30881" y1="45362" x2="30881" y2="45362"/>
                        <a14:backgroundMark x1="27876" y1="39981" x2="27876" y2="39981"/>
                        <a14:backgroundMark x1="26943" y1="34045" x2="26943" y2="34045"/>
                        <a14:backgroundMark x1="33886" y1="30705" x2="33886" y2="30705"/>
                        <a14:backgroundMark x1="39171" y1="27458" x2="39171" y2="27458"/>
                        <a14:backgroundMark x1="43938" y1="29035" x2="43938" y2="29035"/>
                        <a14:backgroundMark x1="45596" y1="35436" x2="45596" y2="35436"/>
                        <a14:backgroundMark x1="49223" y1="29035" x2="49223" y2="29035"/>
                        <a14:backgroundMark x1="52021" y1="23933" x2="52021" y2="23933"/>
                        <a14:backgroundMark x1="53679" y1="20594" x2="53679" y2="20594"/>
                        <a14:backgroundMark x1="58446" y1="17069" x2="58446" y2="17069"/>
                        <a14:backgroundMark x1="59585" y1="12338" x2="59585" y2="12338"/>
                        <a14:backgroundMark x1="60311" y1="10111" x2="60311" y2="10111"/>
                        <a14:backgroundMark x1="62591" y1="6772" x2="62591" y2="6772"/>
                        <a14:backgroundMark x1="66114" y1="6586" x2="66114" y2="6586"/>
                        <a14:backgroundMark x1="69119" y1="8071" x2="69119" y2="8071"/>
                        <a14:backgroundMark x1="72953" y1="9926" x2="72953" y2="9926"/>
                        <a14:backgroundMark x1="76684" y1="12338" x2="76684" y2="12338"/>
                        <a14:backgroundMark x1="77824" y1="16048" x2="77824" y2="16048"/>
                        <a14:backgroundMark x1="75544" y1="20037" x2="75544" y2="20037"/>
                        <a14:backgroundMark x1="72746" y1="22449" x2="72746" y2="22449"/>
                        <a14:backgroundMark x1="69741" y1="26623" x2="69741" y2="26623"/>
                        <a14:backgroundMark x1="65803" y1="31354" x2="65803" y2="31354"/>
                        <a14:backgroundMark x1="62591" y1="34601" x2="62591" y2="34601"/>
                        <a14:backgroundMark x1="61969" y1="37477" x2="61969" y2="37477"/>
                        <a14:backgroundMark x1="65389" y1="38776" x2="66321" y2="38776"/>
                        <a14:backgroundMark x1="70466" y1="38961" x2="70466" y2="38961"/>
                        <a14:backgroundMark x1="73679" y1="42857" x2="73679" y2="42857"/>
                        <a14:backgroundMark x1="75337" y1="45362" x2="75337" y2="45362"/>
                        <a14:backgroundMark x1="76477" y1="49443" x2="76684" y2="50464"/>
                        <a14:backgroundMark x1="77409" y1="53154" x2="77824" y2="54453"/>
                        <a14:backgroundMark x1="77824" y1="56030" x2="77824" y2="58349"/>
                        <a14:backgroundMark x1="77824" y1="61039" x2="77824" y2="62245"/>
                        <a14:backgroundMark x1="78549" y1="63915" x2="79171" y2="65955"/>
                        <a14:backgroundMark x1="79171" y1="66327" x2="79482" y2="67161"/>
                        <a14:backgroundMark x1="79689" y1="68460" x2="80311" y2="69017"/>
                        <a14:backgroundMark x1="81969" y1="70501" x2="83316" y2="71521"/>
                        <a14:backgroundMark x1="84767" y1="71892" x2="85389" y2="72356"/>
                        <a14:backgroundMark x1="85907" y1="72356" x2="87047" y2="73006"/>
                        <a14:backgroundMark x1="88187" y1="73191" x2="88187" y2="73191"/>
                        <a14:backgroundMark x1="89119" y1="73191" x2="91606" y2="73191"/>
                        <a14:backgroundMark x1="91813" y1="73191" x2="92539" y2="73191"/>
                        <a14:backgroundMark x1="94404" y1="73191" x2="96269" y2="73006"/>
                        <a14:backgroundMark x1="96477" y1="73006" x2="96477" y2="73006"/>
                        <a14:backgroundMark x1="97409" y1="72542" x2="98031" y2="72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42" y="4207954"/>
            <a:ext cx="2372258" cy="26500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918204" y="3070748"/>
            <a:ext cx="369332" cy="30980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1200" dirty="0"/>
              <a:t>Imagem: modelo de moinho de vento - Google</a:t>
            </a:r>
          </a:p>
        </p:txBody>
      </p:sp>
      <p:sp>
        <p:nvSpPr>
          <p:cNvPr id="2" name="Retângulo 1"/>
          <p:cNvSpPr/>
          <p:nvPr/>
        </p:nvSpPr>
        <p:spPr>
          <a:xfrm>
            <a:off x="665230" y="363645"/>
            <a:ext cx="6813743" cy="83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 da região</a:t>
            </a:r>
            <a:endParaRPr lang="pt-PT" sz="3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4104" y="1600873"/>
            <a:ext cx="883010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i="1" dirty="0"/>
              <a:t>Inquirições de 1309</a:t>
            </a:r>
            <a:r>
              <a:rPr lang="pt-PT" sz="2400" dirty="0"/>
              <a:t>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563346"/>
              </p:ext>
            </p:extLst>
          </p:nvPr>
        </p:nvGraphicFramePr>
        <p:xfrm>
          <a:off x="1351128" y="2542071"/>
          <a:ext cx="8468614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775">
                  <a:extLst>
                    <a:ext uri="{9D8B030D-6E8A-4147-A177-3AD203B41FA5}">
                      <a16:colId xmlns:a16="http://schemas.microsoft.com/office/drawing/2014/main" val="2396716137"/>
                    </a:ext>
                  </a:extLst>
                </a:gridCol>
                <a:gridCol w="2345551">
                  <a:extLst>
                    <a:ext uri="{9D8B030D-6E8A-4147-A177-3AD203B41FA5}">
                      <a16:colId xmlns:a16="http://schemas.microsoft.com/office/drawing/2014/main" val="1995997139"/>
                    </a:ext>
                  </a:extLst>
                </a:gridCol>
                <a:gridCol w="1823500">
                  <a:extLst>
                    <a:ext uri="{9D8B030D-6E8A-4147-A177-3AD203B41FA5}">
                      <a16:colId xmlns:a16="http://schemas.microsoft.com/office/drawing/2014/main" val="2305322497"/>
                    </a:ext>
                  </a:extLst>
                </a:gridCol>
                <a:gridCol w="1432882">
                  <a:extLst>
                    <a:ext uri="{9D8B030D-6E8A-4147-A177-3AD203B41FA5}">
                      <a16:colId xmlns:a16="http://schemas.microsoft.com/office/drawing/2014/main" val="1909622778"/>
                    </a:ext>
                  </a:extLst>
                </a:gridCol>
                <a:gridCol w="1693906">
                  <a:extLst>
                    <a:ext uri="{9D8B030D-6E8A-4147-A177-3AD203B41FA5}">
                      <a16:colId xmlns:a16="http://schemas.microsoft.com/office/drawing/2014/main" val="33740560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Nº Agricultores de fora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Nº Agricultores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Moios de pão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Moios de vinho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7116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Soveral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2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16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59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----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1420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Vila Galega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1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3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9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----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4160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Cardosa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1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8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38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5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104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Bespeira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2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7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19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----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2757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Patameira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13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20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91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20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671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01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04B6A78-44B7-4DF1-90EE-CCE099311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ES_tradnl"/>
              <a:t>A presença de moinhos</a:t>
            </a:r>
          </a:p>
          <a:p>
            <a:endParaRPr lang="es-ES_tradnl"/>
          </a:p>
          <a:p>
            <a:r>
              <a:rPr lang="es-ES_tradnl"/>
              <a:t>Investimento na vinha final do século XIV</a:t>
            </a:r>
          </a:p>
          <a:p>
            <a:pPr marL="0" indent="0">
              <a:buNone/>
            </a:pPr>
            <a:endParaRPr lang="es-ES_tradnl"/>
          </a:p>
          <a:p>
            <a:r>
              <a:rPr lang="es-ES_tradnl"/>
              <a:t>Escoamento e a proximidade de Lisboa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977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301" y1="38312" x2="34301" y2="38312"/>
                        <a14:foregroundMark x1="38238" y1="42672" x2="38238" y2="42672"/>
                        <a14:foregroundMark x1="41451" y1="41651" x2="41451" y2="41651"/>
                        <a14:foregroundMark x1="41658" y1="38590" x2="41658" y2="38590"/>
                        <a14:foregroundMark x1="38446" y1="35900" x2="38446" y2="35900"/>
                        <a14:foregroundMark x1="38238" y1="34045" x2="38238" y2="34045"/>
                        <a14:foregroundMark x1="32228" y1="37291" x2="32228" y2="37291"/>
                        <a14:foregroundMark x1="35440" y1="41837" x2="35440" y2="41837"/>
                        <a14:foregroundMark x1="36373" y1="44898" x2="36373" y2="44898"/>
                        <a14:foregroundMark x1="42798" y1="50742" x2="42798" y2="50742"/>
                        <a14:foregroundMark x1="40104" y1="55195" x2="40104" y2="55195"/>
                        <a14:foregroundMark x1="38653" y1="58349" x2="38653" y2="58349"/>
                        <a14:foregroundMark x1="31088" y1="66327" x2="31088" y2="66327"/>
                        <a14:foregroundMark x1="34093" y1="61596" x2="34093" y2="61596"/>
                        <a14:foregroundMark x1="36580" y1="58163" x2="36580" y2="58163"/>
                        <a14:foregroundMark x1="39171" y1="54453" x2="39171" y2="54453"/>
                        <a14:foregroundMark x1="40725" y1="50928" x2="40725" y2="50928"/>
                        <a14:foregroundMark x1="52953" y1="29870" x2="52953" y2="29870"/>
                        <a14:backgroundMark x1="1140" y1="70501" x2="1140" y2="70501"/>
                        <a14:backgroundMark x1="3420" y1="67996" x2="3420" y2="67996"/>
                        <a14:backgroundMark x1="10777" y1="67440" x2="10777" y2="67440"/>
                        <a14:backgroundMark x1="17513" y1="66976" x2="18653" y2="66976"/>
                        <a14:backgroundMark x1="26528" y1="65955" x2="26528" y2="65955"/>
                        <a14:backgroundMark x1="29948" y1="59740" x2="29948" y2="59740"/>
                        <a14:backgroundMark x1="32642" y1="52968" x2="32642" y2="52968"/>
                        <a14:backgroundMark x1="30881" y1="45362" x2="30881" y2="45362"/>
                        <a14:backgroundMark x1="27876" y1="39981" x2="27876" y2="39981"/>
                        <a14:backgroundMark x1="26943" y1="34045" x2="26943" y2="34045"/>
                        <a14:backgroundMark x1="33886" y1="30705" x2="33886" y2="30705"/>
                        <a14:backgroundMark x1="39171" y1="27458" x2="39171" y2="27458"/>
                        <a14:backgroundMark x1="43938" y1="29035" x2="43938" y2="29035"/>
                        <a14:backgroundMark x1="45596" y1="35436" x2="45596" y2="35436"/>
                        <a14:backgroundMark x1="49223" y1="29035" x2="49223" y2="29035"/>
                        <a14:backgroundMark x1="52021" y1="23933" x2="52021" y2="23933"/>
                        <a14:backgroundMark x1="53679" y1="20594" x2="53679" y2="20594"/>
                        <a14:backgroundMark x1="58446" y1="17069" x2="58446" y2="17069"/>
                        <a14:backgroundMark x1="59585" y1="12338" x2="59585" y2="12338"/>
                        <a14:backgroundMark x1="60311" y1="10111" x2="60311" y2="10111"/>
                        <a14:backgroundMark x1="62591" y1="6772" x2="62591" y2="6772"/>
                        <a14:backgroundMark x1="66114" y1="6586" x2="66114" y2="6586"/>
                        <a14:backgroundMark x1="69119" y1="8071" x2="69119" y2="8071"/>
                        <a14:backgroundMark x1="72953" y1="9926" x2="72953" y2="9926"/>
                        <a14:backgroundMark x1="76684" y1="12338" x2="76684" y2="12338"/>
                        <a14:backgroundMark x1="77824" y1="16048" x2="77824" y2="16048"/>
                        <a14:backgroundMark x1="75544" y1="20037" x2="75544" y2="20037"/>
                        <a14:backgroundMark x1="72746" y1="22449" x2="72746" y2="22449"/>
                        <a14:backgroundMark x1="69741" y1="26623" x2="69741" y2="26623"/>
                        <a14:backgroundMark x1="65803" y1="31354" x2="65803" y2="31354"/>
                        <a14:backgroundMark x1="62591" y1="34601" x2="62591" y2="34601"/>
                        <a14:backgroundMark x1="61969" y1="37477" x2="61969" y2="37477"/>
                        <a14:backgroundMark x1="65389" y1="38776" x2="66321" y2="38776"/>
                        <a14:backgroundMark x1="70466" y1="38961" x2="70466" y2="38961"/>
                        <a14:backgroundMark x1="73679" y1="42857" x2="73679" y2="42857"/>
                        <a14:backgroundMark x1="75337" y1="45362" x2="75337" y2="45362"/>
                        <a14:backgroundMark x1="76477" y1="49443" x2="76684" y2="50464"/>
                        <a14:backgroundMark x1="77409" y1="53154" x2="77824" y2="54453"/>
                        <a14:backgroundMark x1="77824" y1="56030" x2="77824" y2="58349"/>
                        <a14:backgroundMark x1="77824" y1="61039" x2="77824" y2="62245"/>
                        <a14:backgroundMark x1="78549" y1="63915" x2="79171" y2="65955"/>
                        <a14:backgroundMark x1="79171" y1="66327" x2="79482" y2="67161"/>
                        <a14:backgroundMark x1="79689" y1="68460" x2="80311" y2="69017"/>
                        <a14:backgroundMark x1="81969" y1="70501" x2="83316" y2="71521"/>
                        <a14:backgroundMark x1="84767" y1="71892" x2="85389" y2="72356"/>
                        <a14:backgroundMark x1="85907" y1="72356" x2="87047" y2="73006"/>
                        <a14:backgroundMark x1="88187" y1="73191" x2="88187" y2="73191"/>
                        <a14:backgroundMark x1="89119" y1="73191" x2="91606" y2="73191"/>
                        <a14:backgroundMark x1="91813" y1="73191" x2="92539" y2="73191"/>
                        <a14:backgroundMark x1="94404" y1="73191" x2="96269" y2="73006"/>
                        <a14:backgroundMark x1="96477" y1="73006" x2="96477" y2="73006"/>
                        <a14:backgroundMark x1="97409" y1="72542" x2="98031" y2="72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42" y="4207954"/>
            <a:ext cx="2372258" cy="26500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918204" y="3070748"/>
            <a:ext cx="369332" cy="30980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1200" dirty="0"/>
              <a:t>Imagem: modelo de moinho de vento - Google</a:t>
            </a:r>
          </a:p>
        </p:txBody>
      </p:sp>
      <p:sp>
        <p:nvSpPr>
          <p:cNvPr id="2" name="Retângulo 1"/>
          <p:cNvSpPr/>
          <p:nvPr/>
        </p:nvSpPr>
        <p:spPr>
          <a:xfrm>
            <a:off x="665230" y="363645"/>
            <a:ext cx="6813743" cy="83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 e sociedade</a:t>
            </a:r>
            <a:endParaRPr lang="pt-PT" sz="3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4103" y="1286975"/>
            <a:ext cx="883010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i="1" dirty="0"/>
              <a:t>Foral manuelino</a:t>
            </a:r>
            <a:endParaRPr lang="pt-PT" sz="24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665230" y="2044426"/>
          <a:ext cx="968016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941">
                  <a:extLst>
                    <a:ext uri="{9D8B030D-6E8A-4147-A177-3AD203B41FA5}">
                      <a16:colId xmlns:a16="http://schemas.microsoft.com/office/drawing/2014/main" val="399673143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752547059"/>
                    </a:ext>
                  </a:extLst>
                </a:gridCol>
                <a:gridCol w="4532422">
                  <a:extLst>
                    <a:ext uri="{9D8B030D-6E8A-4147-A177-3AD203B41FA5}">
                      <a16:colId xmlns:a16="http://schemas.microsoft.com/office/drawing/2014/main" val="1825195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</a:rPr>
                        <a:t>Localidades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</a:rPr>
                        <a:t>Culturas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</a:rPr>
                        <a:t>Oficiais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14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Monte Agraço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cevada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</a:rPr>
                        <a:t>Juiz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88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Soveral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trigo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</a:rPr>
                        <a:t>Tabelião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4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err="1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Bespeira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milho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</a:rPr>
                        <a:t>Escrivão</a:t>
                      </a:r>
                      <a:r>
                        <a:rPr lang="pt-PT" baseline="0" dirty="0">
                          <a:latin typeface="Arial Black" panose="020B0A04020102020204" pitchFamily="34" charset="0"/>
                        </a:rPr>
                        <a:t> dos órfãos e sisas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23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Vila Galega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centeio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</a:rPr>
                        <a:t>Escrivão da almotaçaria e câmara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29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Cardosas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painço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</a:rPr>
                        <a:t>Mordomos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163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Patameira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</a:rPr>
                        <a:t>vinha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42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err="1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Gosundeira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</a:rPr>
                        <a:t>oliveiras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93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err="1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Caveda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</a:rPr>
                        <a:t>pomares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81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Barqueira</a:t>
                      </a:r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6734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7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745" l="0" r="100000">
                        <a14:backgroundMark x1="2752" y1="40693" x2="2752" y2="40693"/>
                        <a14:backgroundMark x1="8716" y1="37229" x2="8716" y2="37229"/>
                        <a14:backgroundMark x1="14679" y1="33766" x2="14679" y2="33766"/>
                        <a14:backgroundMark x1="17890" y1="35931" x2="17890" y2="35931"/>
                        <a14:backgroundMark x1="18349" y1="29437" x2="18349" y2="29437"/>
                        <a14:backgroundMark x1="17431" y1="20346" x2="17431" y2="20346"/>
                        <a14:backgroundMark x1="16972" y1="15152" x2="16972" y2="15152"/>
                        <a14:backgroundMark x1="15138" y1="8658" x2="15138" y2="8658"/>
                        <a14:backgroundMark x1="18807" y1="6494" x2="18807" y2="6494"/>
                        <a14:backgroundMark x1="22936" y1="6494" x2="22936" y2="6494"/>
                        <a14:backgroundMark x1="31651" y1="6494" x2="31651" y2="6494"/>
                        <a14:backgroundMark x1="38532" y1="6494" x2="38532" y2="6494"/>
                        <a14:backgroundMark x1="37156" y1="1732" x2="37156" y2="1732"/>
                        <a14:backgroundMark x1="27523" y1="6926" x2="27523" y2="6926"/>
                        <a14:backgroundMark x1="1376" y1="60173" x2="1376" y2="60173"/>
                        <a14:backgroundMark x1="4587" y1="62338" x2="4587" y2="62338"/>
                        <a14:backgroundMark x1="7339" y1="65368" x2="7339" y2="65368"/>
                        <a14:backgroundMark x1="7798" y1="69264" x2="7798" y2="69264"/>
                        <a14:backgroundMark x1="7798" y1="72727" x2="7798" y2="72727"/>
                        <a14:backgroundMark x1="7798" y1="76190" x2="7798" y2="76190"/>
                        <a14:backgroundMark x1="6881" y1="82684" x2="6881" y2="82684"/>
                        <a14:backgroundMark x1="6881" y1="84416" x2="6881" y2="84416"/>
                        <a14:backgroundMark x1="13303" y1="87446" x2="13303" y2="87446"/>
                        <a14:backgroundMark x1="16972" y1="86580" x2="16972" y2="86580"/>
                        <a14:backgroundMark x1="10092" y1="86147" x2="10092" y2="86147"/>
                        <a14:backgroundMark x1="21101" y1="87013" x2="21101" y2="87013"/>
                        <a14:backgroundMark x1="33028" y1="87446" x2="33028" y2="87446"/>
                        <a14:backgroundMark x1="31193" y1="81818" x2="31193" y2="81818"/>
                        <a14:backgroundMark x1="29358" y1="74026" x2="29358" y2="74026"/>
                        <a14:backgroundMark x1="28899" y1="66667" x2="28899" y2="66667"/>
                        <a14:backgroundMark x1="31651" y1="70996" x2="31651" y2="70996"/>
                        <a14:backgroundMark x1="35780" y1="74892" x2="35780" y2="74892"/>
                        <a14:backgroundMark x1="37156" y1="79221" x2="37156" y2="79221"/>
                        <a14:backgroundMark x1="38532" y1="83117" x2="38532" y2="83117"/>
                        <a14:backgroundMark x1="38991" y1="87013" x2="38991" y2="87013"/>
                        <a14:backgroundMark x1="78440" y1="86147" x2="78440" y2="86147"/>
                        <a14:backgroundMark x1="83945" y1="81385" x2="83945" y2="81385"/>
                        <a14:backgroundMark x1="84862" y1="75325" x2="84862" y2="75325"/>
                        <a14:backgroundMark x1="86239" y1="68831" x2="86239" y2="68831"/>
                        <a14:backgroundMark x1="93119" y1="62771" x2="93119" y2="62771"/>
                        <a14:backgroundMark x1="96789" y1="58009" x2="96789" y2="58009"/>
                        <a14:backgroundMark x1="97706" y1="52814" x2="97706" y2="52814"/>
                        <a14:backgroundMark x1="96330" y1="33766" x2="96330" y2="33766"/>
                        <a14:backgroundMark x1="94495" y1="27706" x2="94495" y2="27706"/>
                        <a14:backgroundMark x1="88532" y1="24675" x2="88532" y2="24675"/>
                        <a14:backgroundMark x1="83486" y1="21645" x2="83486" y2="21645"/>
                        <a14:backgroundMark x1="83945" y1="16883" x2="83945" y2="16883"/>
                        <a14:backgroundMark x1="83945" y1="9957" x2="83945" y2="8658"/>
                        <a14:backgroundMark x1="83028" y1="3463" x2="83028" y2="3463"/>
                        <a14:backgroundMark x1="80275" y1="2165" x2="80275" y2="2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68" r="-1" b="18019"/>
          <a:stretch/>
        </p:blipFill>
        <p:spPr>
          <a:xfrm>
            <a:off x="6088223" y="2376535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04998" y="79844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Fontes e Documentos</a:t>
            </a:r>
            <a:endParaRPr lang="en-US" sz="4000" kern="1200"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04997" y="2272143"/>
            <a:ext cx="4803637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000000"/>
                </a:solidFill>
              </a:rPr>
              <a:t>Chancelarias Régias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000000"/>
                </a:solidFill>
              </a:rPr>
              <a:t>Arquivo do Cabido da Sé de Évora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000000"/>
                </a:solidFill>
              </a:rPr>
              <a:t>Inquirições de 1309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000000"/>
                </a:solidFill>
              </a:rPr>
              <a:t>Numeramento de 1527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000000"/>
                </a:solidFill>
              </a:rPr>
              <a:t>Foral </a:t>
            </a:r>
            <a:r>
              <a:rPr lang="en-US" sz="2000">
                <a:solidFill>
                  <a:srgbClr val="000000"/>
                </a:solidFill>
              </a:rPr>
              <a:t>manuelino do Sobral de Monte Agraço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Fundos ANT/TT – </a:t>
            </a:r>
            <a:r>
              <a:rPr lang="en-US" sz="2000" i="1">
                <a:solidFill>
                  <a:srgbClr val="000000"/>
                </a:solidFill>
              </a:rPr>
              <a:t>Gavetas, Núcleo Antigo, Monástico-conventuais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000000"/>
                </a:solidFill>
              </a:rPr>
              <a:t>Arquivo da Casa Sobral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918204" y="5063321"/>
            <a:ext cx="369332" cy="18424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1200"/>
              <a:t>Imagem: escrivão - Google</a:t>
            </a:r>
          </a:p>
        </p:txBody>
      </p:sp>
    </p:spTree>
    <p:extLst>
      <p:ext uri="{BB962C8B-B14F-4D97-AF65-F5344CB8AC3E}">
        <p14:creationId xmlns:p14="http://schemas.microsoft.com/office/powerpoint/2010/main" val="40104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301" y1="38312" x2="34301" y2="38312"/>
                        <a14:foregroundMark x1="38238" y1="42672" x2="38238" y2="42672"/>
                        <a14:foregroundMark x1="41451" y1="41651" x2="41451" y2="41651"/>
                        <a14:foregroundMark x1="41658" y1="38590" x2="41658" y2="38590"/>
                        <a14:foregroundMark x1="38446" y1="35900" x2="38446" y2="35900"/>
                        <a14:foregroundMark x1="38238" y1="34045" x2="38238" y2="34045"/>
                        <a14:foregroundMark x1="32228" y1="37291" x2="32228" y2="37291"/>
                        <a14:foregroundMark x1="35440" y1="41837" x2="35440" y2="41837"/>
                        <a14:foregroundMark x1="36373" y1="44898" x2="36373" y2="44898"/>
                        <a14:foregroundMark x1="42798" y1="50742" x2="42798" y2="50742"/>
                        <a14:foregroundMark x1="40104" y1="55195" x2="40104" y2="55195"/>
                        <a14:foregroundMark x1="38653" y1="58349" x2="38653" y2="58349"/>
                        <a14:foregroundMark x1="31088" y1="66327" x2="31088" y2="66327"/>
                        <a14:foregroundMark x1="34093" y1="61596" x2="34093" y2="61596"/>
                        <a14:foregroundMark x1="36580" y1="58163" x2="36580" y2="58163"/>
                        <a14:foregroundMark x1="39171" y1="54453" x2="39171" y2="54453"/>
                        <a14:foregroundMark x1="40725" y1="50928" x2="40725" y2="50928"/>
                        <a14:foregroundMark x1="52953" y1="29870" x2="52953" y2="29870"/>
                        <a14:backgroundMark x1="1140" y1="70501" x2="1140" y2="70501"/>
                        <a14:backgroundMark x1="3420" y1="67996" x2="3420" y2="67996"/>
                        <a14:backgroundMark x1="10777" y1="67440" x2="10777" y2="67440"/>
                        <a14:backgroundMark x1="17513" y1="66976" x2="18653" y2="66976"/>
                        <a14:backgroundMark x1="26528" y1="65955" x2="26528" y2="65955"/>
                        <a14:backgroundMark x1="29948" y1="59740" x2="29948" y2="59740"/>
                        <a14:backgroundMark x1="32642" y1="52968" x2="32642" y2="52968"/>
                        <a14:backgroundMark x1="30881" y1="45362" x2="30881" y2="45362"/>
                        <a14:backgroundMark x1="27876" y1="39981" x2="27876" y2="39981"/>
                        <a14:backgroundMark x1="26943" y1="34045" x2="26943" y2="34045"/>
                        <a14:backgroundMark x1="33886" y1="30705" x2="33886" y2="30705"/>
                        <a14:backgroundMark x1="39171" y1="27458" x2="39171" y2="27458"/>
                        <a14:backgroundMark x1="43938" y1="29035" x2="43938" y2="29035"/>
                        <a14:backgroundMark x1="45596" y1="35436" x2="45596" y2="35436"/>
                        <a14:backgroundMark x1="49223" y1="29035" x2="49223" y2="29035"/>
                        <a14:backgroundMark x1="52021" y1="23933" x2="52021" y2="23933"/>
                        <a14:backgroundMark x1="53679" y1="20594" x2="53679" y2="20594"/>
                        <a14:backgroundMark x1="58446" y1="17069" x2="58446" y2="17069"/>
                        <a14:backgroundMark x1="59585" y1="12338" x2="59585" y2="12338"/>
                        <a14:backgroundMark x1="60311" y1="10111" x2="60311" y2="10111"/>
                        <a14:backgroundMark x1="62591" y1="6772" x2="62591" y2="6772"/>
                        <a14:backgroundMark x1="66114" y1="6586" x2="66114" y2="6586"/>
                        <a14:backgroundMark x1="69119" y1="8071" x2="69119" y2="8071"/>
                        <a14:backgroundMark x1="72953" y1="9926" x2="72953" y2="9926"/>
                        <a14:backgroundMark x1="76684" y1="12338" x2="76684" y2="12338"/>
                        <a14:backgroundMark x1="77824" y1="16048" x2="77824" y2="16048"/>
                        <a14:backgroundMark x1="75544" y1="20037" x2="75544" y2="20037"/>
                        <a14:backgroundMark x1="72746" y1="22449" x2="72746" y2="22449"/>
                        <a14:backgroundMark x1="69741" y1="26623" x2="69741" y2="26623"/>
                        <a14:backgroundMark x1="65803" y1="31354" x2="65803" y2="31354"/>
                        <a14:backgroundMark x1="62591" y1="34601" x2="62591" y2="34601"/>
                        <a14:backgroundMark x1="61969" y1="37477" x2="61969" y2="37477"/>
                        <a14:backgroundMark x1="65389" y1="38776" x2="66321" y2="38776"/>
                        <a14:backgroundMark x1="70466" y1="38961" x2="70466" y2="38961"/>
                        <a14:backgroundMark x1="73679" y1="42857" x2="73679" y2="42857"/>
                        <a14:backgroundMark x1="75337" y1="45362" x2="75337" y2="45362"/>
                        <a14:backgroundMark x1="76477" y1="49443" x2="76684" y2="50464"/>
                        <a14:backgroundMark x1="77409" y1="53154" x2="77824" y2="54453"/>
                        <a14:backgroundMark x1="77824" y1="56030" x2="77824" y2="58349"/>
                        <a14:backgroundMark x1="77824" y1="61039" x2="77824" y2="62245"/>
                        <a14:backgroundMark x1="78549" y1="63915" x2="79171" y2="65955"/>
                        <a14:backgroundMark x1="79171" y1="66327" x2="79482" y2="67161"/>
                        <a14:backgroundMark x1="79689" y1="68460" x2="80311" y2="69017"/>
                        <a14:backgroundMark x1="81969" y1="70501" x2="83316" y2="71521"/>
                        <a14:backgroundMark x1="84767" y1="71892" x2="85389" y2="72356"/>
                        <a14:backgroundMark x1="85907" y1="72356" x2="87047" y2="73006"/>
                        <a14:backgroundMark x1="88187" y1="73191" x2="88187" y2="73191"/>
                        <a14:backgroundMark x1="89119" y1="73191" x2="91606" y2="73191"/>
                        <a14:backgroundMark x1="91813" y1="73191" x2="92539" y2="73191"/>
                        <a14:backgroundMark x1="94404" y1="73191" x2="96269" y2="73006"/>
                        <a14:backgroundMark x1="96477" y1="73006" x2="96477" y2="73006"/>
                        <a14:backgroundMark x1="97409" y1="72542" x2="98031" y2="72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42" y="4207954"/>
            <a:ext cx="2372258" cy="26500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918204" y="3070748"/>
            <a:ext cx="369332" cy="30980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1200" dirty="0"/>
              <a:t>Imagem: modelo de moinho de vento - Google</a:t>
            </a:r>
          </a:p>
        </p:txBody>
      </p:sp>
      <p:sp>
        <p:nvSpPr>
          <p:cNvPr id="2" name="Retângulo 1"/>
          <p:cNvSpPr/>
          <p:nvPr/>
        </p:nvSpPr>
        <p:spPr>
          <a:xfrm>
            <a:off x="665230" y="363645"/>
            <a:ext cx="6813743" cy="83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3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Tipologias documentais</a:t>
            </a:r>
            <a:endParaRPr lang="pt-PT" sz="3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485101" y="1200862"/>
          <a:ext cx="8693641" cy="523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Conexão reta 13"/>
          <p:cNvCxnSpPr/>
          <p:nvPr/>
        </p:nvCxnSpPr>
        <p:spPr>
          <a:xfrm flipV="1">
            <a:off x="6279289" y="1155039"/>
            <a:ext cx="0" cy="414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 flipV="1">
            <a:off x="3419434" y="1150486"/>
            <a:ext cx="0" cy="414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71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918204" y="3807728"/>
            <a:ext cx="369332" cy="30980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1200" dirty="0"/>
              <a:t>Imagem: </a:t>
            </a:r>
            <a:r>
              <a:rPr lang="pt-PT" sz="1200" dirty="0" smtClean="0"/>
              <a:t>Selo D. Sancho I</a:t>
            </a:r>
            <a:endParaRPr lang="pt-PT" sz="1200" dirty="0"/>
          </a:p>
        </p:txBody>
      </p:sp>
      <p:sp>
        <p:nvSpPr>
          <p:cNvPr id="2" name="Retângulo 1"/>
          <p:cNvSpPr/>
          <p:nvPr/>
        </p:nvSpPr>
        <p:spPr>
          <a:xfrm>
            <a:off x="311167" y="349998"/>
            <a:ext cx="5762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PT" sz="36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Território e Poder</a:t>
            </a:r>
            <a:endParaRPr lang="pt-PT" sz="3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1167" y="1386454"/>
            <a:ext cx="10085696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/>
              <a:t>1148 – Conquista de Torres Vedras por D. Afonso Henriques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/>
              <a:t>1184 – Campanha de Yusuf II até Santarém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/>
              <a:t>1186 - Doação do reguengo chamado de Soveral e Montigos  por D. Sancho I ao Bispo de Évora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/>
              <a:t>1186 – Doação do castelo de Arruda à ordem de Santiago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/>
              <a:t>1189 – Doação de Mafra ao bispo de Silves, D. Nicolau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/>
              <a:t>1193 – Doação do castelo de Mafra aos freires de Évora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/>
              <a:t>1194 – Conflito sobre o dízimo de Enxara entre o bispo de Lisboa e o mosteiro do Oia</a:t>
            </a:r>
            <a:endParaRPr lang="pt-PT" sz="2400" dirty="0"/>
          </a:p>
        </p:txBody>
      </p:sp>
      <p:pic>
        <p:nvPicPr>
          <p:cNvPr id="2050" name="Picture 2" descr="Resultado de imagem para doação de sancho I">
            <a:extLst>
              <a:ext uri="{FF2B5EF4-FFF2-40B4-BE49-F238E27FC236}">
                <a16:creationId xmlns:a16="http://schemas.microsoft.com/office/drawing/2014/main" id="{EF9BE2D9-231C-4A6F-B2FE-CC7666DB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153" y="3379517"/>
            <a:ext cx="2058587" cy="34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2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18B03B-A1D6-4639-B99A-76FA9436A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677" y="0"/>
            <a:ext cx="6680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1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985E5B-420A-4E7B-ABB8-27AE9C1C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180"/>
            <a:ext cx="10515600" cy="4351338"/>
          </a:xfrm>
        </p:spPr>
        <p:txBody>
          <a:bodyPr/>
          <a:lstStyle/>
          <a:p>
            <a:r>
              <a:rPr lang="es-ES_tradnl" dirty="0"/>
              <a:t>1206 – </a:t>
            </a:r>
            <a:r>
              <a:rPr lang="es-ES_tradnl" dirty="0" err="1"/>
              <a:t>Divisão</a:t>
            </a:r>
            <a:r>
              <a:rPr lang="es-ES_tradnl" dirty="0"/>
              <a:t> dos </a:t>
            </a:r>
            <a:r>
              <a:rPr lang="es-ES_tradnl" dirty="0" err="1"/>
              <a:t>bens</a:t>
            </a:r>
            <a:r>
              <a:rPr lang="es-ES_tradnl" dirty="0"/>
              <a:t> entre Bispo e Cabido</a:t>
            </a:r>
          </a:p>
          <a:p>
            <a:endParaRPr lang="es-ES_tradnl" dirty="0"/>
          </a:p>
          <a:p>
            <a:r>
              <a:rPr lang="es-ES_tradnl" dirty="0"/>
              <a:t>1264 – Retorno dos </a:t>
            </a:r>
            <a:r>
              <a:rPr lang="es-ES_tradnl" dirty="0" err="1"/>
              <a:t>bens</a:t>
            </a:r>
            <a:r>
              <a:rPr lang="es-ES_tradnl" dirty="0"/>
              <a:t> </a:t>
            </a:r>
            <a:r>
              <a:rPr lang="es-ES_tradnl" dirty="0" err="1"/>
              <a:t>ao</a:t>
            </a:r>
            <a:r>
              <a:rPr lang="es-ES_tradnl" dirty="0"/>
              <a:t> bispo</a:t>
            </a:r>
          </a:p>
          <a:p>
            <a:endParaRPr lang="es-ES_tradnl" dirty="0"/>
          </a:p>
          <a:p>
            <a:r>
              <a:rPr lang="es-ES_tradnl" dirty="0"/>
              <a:t>1271 – </a:t>
            </a:r>
            <a:r>
              <a:rPr lang="es-ES_tradnl" dirty="0" err="1"/>
              <a:t>Acordo</a:t>
            </a:r>
            <a:r>
              <a:rPr lang="es-ES_tradnl" dirty="0"/>
              <a:t> entre </a:t>
            </a:r>
            <a:r>
              <a:rPr lang="es-ES_tradnl" dirty="0" err="1"/>
              <a:t>Afonso</a:t>
            </a:r>
            <a:r>
              <a:rPr lang="es-ES_tradnl" dirty="0"/>
              <a:t> III e o bispo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	</a:t>
            </a:r>
            <a:r>
              <a:rPr lang="es-ES_tradnl" dirty="0" err="1"/>
              <a:t>património</a:t>
            </a:r>
            <a:r>
              <a:rPr lang="es-ES_tradnl" dirty="0"/>
              <a:t> disperso: Cardosa, </a:t>
            </a:r>
            <a:r>
              <a:rPr lang="es-ES_tradnl" dirty="0" err="1"/>
              <a:t>Bespeira</a:t>
            </a:r>
            <a:r>
              <a:rPr lang="es-ES_tradnl" dirty="0"/>
              <a:t> e </a:t>
            </a:r>
            <a:r>
              <a:rPr lang="es-ES_tradnl" dirty="0" err="1"/>
              <a:t>Patameira</a:t>
            </a:r>
            <a:r>
              <a:rPr lang="es-ES_tradnl" dirty="0"/>
              <a:t> 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9DDF32FF-6535-439B-AA89-4A34AB90C5E1}"/>
              </a:ext>
            </a:extLst>
          </p:cNvPr>
          <p:cNvSpPr/>
          <p:nvPr/>
        </p:nvSpPr>
        <p:spPr>
          <a:xfrm>
            <a:off x="4423852" y="4030441"/>
            <a:ext cx="271040" cy="490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586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985E5B-420A-4E7B-ABB8-27AE9C1C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987" y="1756012"/>
            <a:ext cx="6586489" cy="3785419"/>
          </a:xfrm>
        </p:spPr>
        <p:txBody>
          <a:bodyPr>
            <a:normAutofit/>
          </a:bodyPr>
          <a:lstStyle/>
          <a:p>
            <a:r>
              <a:rPr lang="es-ES_tradnl" sz="2400" dirty="0"/>
              <a:t>A difícil </a:t>
            </a:r>
            <a:r>
              <a:rPr lang="es-ES_tradnl" sz="2400" dirty="0" err="1"/>
              <a:t>relação</a:t>
            </a:r>
            <a:r>
              <a:rPr lang="es-ES_tradnl" sz="2400" dirty="0"/>
              <a:t> </a:t>
            </a:r>
            <a:r>
              <a:rPr lang="es-ES_tradnl" sz="2400" dirty="0" err="1"/>
              <a:t>com</a:t>
            </a:r>
            <a:r>
              <a:rPr lang="es-ES_tradnl" sz="2400" dirty="0"/>
              <a:t> Torres </a:t>
            </a:r>
            <a:r>
              <a:rPr lang="es-ES_tradnl" sz="2400" dirty="0" err="1"/>
              <a:t>Vedras</a:t>
            </a:r>
            <a:endParaRPr lang="es-ES_tradnl" sz="2400" dirty="0"/>
          </a:p>
          <a:p>
            <a:endParaRPr lang="es-ES_tradnl" sz="2400" dirty="0"/>
          </a:p>
          <a:p>
            <a:pPr lvl="1"/>
            <a:r>
              <a:rPr lang="es-ES_tradnl" dirty="0"/>
              <a:t>- a </a:t>
            </a:r>
            <a:r>
              <a:rPr lang="es-ES_tradnl" dirty="0" err="1"/>
              <a:t>intervenção</a:t>
            </a:r>
            <a:r>
              <a:rPr lang="es-ES_tradnl" dirty="0"/>
              <a:t> </a:t>
            </a:r>
            <a:r>
              <a:rPr lang="es-ES_tradnl" dirty="0" err="1"/>
              <a:t>régia</a:t>
            </a:r>
            <a:r>
              <a:rPr lang="es-ES_tradnl" dirty="0"/>
              <a:t> </a:t>
            </a:r>
            <a:r>
              <a:rPr lang="es-ES_tradnl" dirty="0" err="1"/>
              <a:t>em</a:t>
            </a:r>
            <a:r>
              <a:rPr lang="es-ES_tradnl" dirty="0"/>
              <a:t> 1304 e 1306</a:t>
            </a:r>
          </a:p>
          <a:p>
            <a:pPr lvl="1"/>
            <a:endParaRPr lang="es-ES_tradnl" dirty="0"/>
          </a:p>
          <a:p>
            <a:pPr lvl="1"/>
            <a:r>
              <a:rPr lang="es-ES_tradnl" dirty="0"/>
              <a:t>- a </a:t>
            </a:r>
            <a:r>
              <a:rPr lang="es-ES_tradnl" dirty="0" err="1"/>
              <a:t>nomeação</a:t>
            </a:r>
            <a:r>
              <a:rPr lang="es-ES_tradnl" dirty="0"/>
              <a:t> do </a:t>
            </a:r>
            <a:r>
              <a:rPr lang="es-ES_tradnl" dirty="0" err="1"/>
              <a:t>luiz</a:t>
            </a:r>
            <a:r>
              <a:rPr lang="es-ES_tradnl" dirty="0"/>
              <a:t> e </a:t>
            </a:r>
            <a:r>
              <a:rPr lang="es-ES_tradnl" dirty="0" err="1"/>
              <a:t>mordomo</a:t>
            </a:r>
            <a:endParaRPr lang="es-ES_tradnl" dirty="0"/>
          </a:p>
          <a:p>
            <a:pPr marL="0" indent="0">
              <a:buNone/>
            </a:pPr>
            <a:r>
              <a:rPr lang="es-ES_tradnl" sz="2400" dirty="0"/>
              <a:t>	</a:t>
            </a:r>
          </a:p>
          <a:p>
            <a:endParaRPr lang="es-ES_tradnl" sz="2400" dirty="0"/>
          </a:p>
          <a:p>
            <a:pPr marL="0" indent="0">
              <a:buNone/>
            </a:pPr>
            <a:r>
              <a:rPr lang="pt-PT" sz="2400" dirty="0" smtClean="0"/>
              <a:t> </a:t>
            </a:r>
            <a:endParaRPr lang="es-ES_tradnl" sz="2400" dirty="0"/>
          </a:p>
        </p:txBody>
      </p:sp>
      <p:pic>
        <p:nvPicPr>
          <p:cNvPr id="3074" name="Picture 2" descr="Resultado de imagem para foral de torres vedras">
            <a:extLst>
              <a:ext uri="{FF2B5EF4-FFF2-40B4-BE49-F238E27FC236}">
                <a16:creationId xmlns:a16="http://schemas.microsoft.com/office/drawing/2014/main" id="{D85730D2-FA76-49AC-9F4E-9EFF828E8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3" r="37652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0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8A534A2-88BA-4077-BF56-3F7000850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119"/>
            <a:ext cx="10515600" cy="3871762"/>
          </a:xfrm>
        </p:spPr>
        <p:txBody>
          <a:bodyPr>
            <a:normAutofit/>
          </a:bodyPr>
          <a:lstStyle/>
          <a:p>
            <a:r>
              <a:rPr lang="es-ES_tradnl" sz="2400" dirty="0" err="1"/>
              <a:t>Um</a:t>
            </a:r>
            <a:r>
              <a:rPr lang="es-ES_tradnl" sz="2400" dirty="0"/>
              <a:t> </a:t>
            </a:r>
            <a:r>
              <a:rPr lang="es-ES_tradnl" sz="2400" dirty="0" err="1" smtClean="0"/>
              <a:t>património</a:t>
            </a:r>
            <a:r>
              <a:rPr lang="es-ES_tradnl" sz="2400" dirty="0" smtClean="0"/>
              <a:t> </a:t>
            </a:r>
            <a:r>
              <a:rPr lang="es-ES_tradnl" sz="2400" dirty="0" err="1"/>
              <a:t>compósito</a:t>
            </a:r>
            <a:r>
              <a:rPr lang="es-ES_tradnl" sz="2400" dirty="0"/>
              <a:t> e disperso  </a:t>
            </a:r>
            <a:r>
              <a:rPr lang="es-ES_tradnl" sz="2400" dirty="0" err="1"/>
              <a:t>em</a:t>
            </a:r>
            <a:r>
              <a:rPr lang="es-ES_tradnl" sz="2400" dirty="0"/>
              <a:t> 1321:</a:t>
            </a:r>
          </a:p>
          <a:p>
            <a:pPr marL="0" indent="0">
              <a:buNone/>
            </a:pPr>
            <a:r>
              <a:rPr lang="es-ES_tradnl" sz="2400" dirty="0"/>
              <a:t>	</a:t>
            </a:r>
            <a:r>
              <a:rPr lang="pt-PT" sz="2400" dirty="0"/>
              <a:t> -  20 casais na herdade velha e nova, devendo o bispo recolher dois terços do rendimento e o cabido um terço, </a:t>
            </a:r>
          </a:p>
          <a:p>
            <a:pPr marL="0" indent="0">
              <a:buNone/>
            </a:pPr>
            <a:r>
              <a:rPr lang="pt-PT" sz="2400" dirty="0"/>
              <a:t>	 - 7 casais em Monte Agraço </a:t>
            </a:r>
          </a:p>
          <a:p>
            <a:pPr marL="0" indent="0">
              <a:buNone/>
            </a:pPr>
            <a:r>
              <a:rPr lang="pt-PT" sz="2400" dirty="0"/>
              <a:t>	 - 3 casais na </a:t>
            </a:r>
            <a:r>
              <a:rPr lang="pt-PT" sz="2400" dirty="0" err="1"/>
              <a:t>Bespeira</a:t>
            </a:r>
            <a:r>
              <a:rPr lang="pt-PT" sz="2400" dirty="0"/>
              <a:t> </a:t>
            </a:r>
          </a:p>
          <a:p>
            <a:pPr marL="0" indent="0">
              <a:buNone/>
            </a:pPr>
            <a:r>
              <a:rPr lang="pt-PT" sz="2400" dirty="0"/>
              <a:t>	- um herdamento “à </a:t>
            </a:r>
            <a:r>
              <a:rPr lang="pt-PT" sz="2400" dirty="0" err="1"/>
              <a:t>ousya</a:t>
            </a:r>
            <a:r>
              <a:rPr lang="pt-PT" sz="2400" dirty="0"/>
              <a:t> de São Salvador”- caminho para </a:t>
            </a:r>
            <a:r>
              <a:rPr lang="pt-PT" sz="2400" dirty="0" err="1"/>
              <a:t>Montigos</a:t>
            </a:r>
            <a:endParaRPr lang="pt-PT" sz="2400" dirty="0"/>
          </a:p>
          <a:p>
            <a:pPr marL="0" indent="0">
              <a:buNone/>
            </a:pPr>
            <a:r>
              <a:rPr lang="pt-PT" sz="2400" dirty="0"/>
              <a:t>	- Um herdamento “trás as casas de morada”</a:t>
            </a:r>
          </a:p>
          <a:p>
            <a:pPr marL="0" indent="0">
              <a:buNone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00723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0D3AD57-A2E1-4E5B-B4CB-321539F0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40" y="1576205"/>
            <a:ext cx="6586489" cy="3785419"/>
          </a:xfrm>
        </p:spPr>
        <p:txBody>
          <a:bodyPr>
            <a:normAutofit/>
          </a:bodyPr>
          <a:lstStyle/>
          <a:p>
            <a:r>
              <a:rPr lang="es-ES_tradnl" sz="2400" dirty="0"/>
              <a:t>São Salvador :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	- </a:t>
            </a:r>
            <a:r>
              <a:rPr lang="es-ES_tradnl" sz="2400" dirty="0" err="1"/>
              <a:t>padroado</a:t>
            </a:r>
            <a:r>
              <a:rPr lang="es-ES_tradnl" sz="2400" dirty="0"/>
              <a:t> </a:t>
            </a:r>
            <a:r>
              <a:rPr lang="es-ES_tradnl" sz="2400" dirty="0" err="1"/>
              <a:t>régio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	- 1220</a:t>
            </a:r>
          </a:p>
          <a:p>
            <a:pPr marL="0" indent="0">
              <a:buNone/>
            </a:pPr>
            <a:r>
              <a:rPr lang="es-ES_tradnl" sz="2400" dirty="0"/>
              <a:t>	-1320- 100 libras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- A </a:t>
            </a:r>
            <a:r>
              <a:rPr lang="es-ES_tradnl" sz="2400" dirty="0" err="1"/>
              <a:t>confluência</a:t>
            </a:r>
            <a:r>
              <a:rPr lang="es-ES_tradnl" sz="2400" dirty="0"/>
              <a:t> de </a:t>
            </a:r>
            <a:r>
              <a:rPr lang="es-ES_tradnl" sz="2400" dirty="0" err="1"/>
              <a:t>jurisdições</a:t>
            </a:r>
            <a:r>
              <a:rPr lang="es-ES_tradnl" sz="2400" dirty="0"/>
              <a:t> religiosas – as </a:t>
            </a:r>
            <a:r>
              <a:rPr lang="es-ES_tradnl" sz="2400" dirty="0" err="1"/>
              <a:t>paróquias</a:t>
            </a:r>
            <a:r>
              <a:rPr lang="es-ES_tradnl" sz="2400" dirty="0"/>
              <a:t> de Torres </a:t>
            </a:r>
            <a:r>
              <a:rPr lang="es-ES_tradnl" sz="2400" dirty="0" err="1"/>
              <a:t>Vedras</a:t>
            </a:r>
            <a:endParaRPr lang="es-ES_tradnl" sz="2400" dirty="0"/>
          </a:p>
          <a:p>
            <a:pPr marL="0" indent="0">
              <a:buNone/>
            </a:pPr>
            <a:endParaRPr lang="es-ES_tradnl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8" y="1460311"/>
            <a:ext cx="6013786" cy="40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353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460</Words>
  <Application>Microsoft Office PowerPoint</Application>
  <PresentationFormat>Ecrã Panorâmico</PresentationFormat>
  <Paragraphs>140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Tema do Office</vt:lpstr>
      <vt:lpstr>Monte Agraço na Idade Média: território e poder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Diferentes poderes e proprietários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Agraço na Idade Média: território e poder </dc:title>
  <dc:creator>Hermínia Maria Vasconcelos Alves Vilar</dc:creator>
  <cp:lastModifiedBy>Ana Cristina Pereira Silva Ferreira</cp:lastModifiedBy>
  <cp:revision>2</cp:revision>
  <dcterms:created xsi:type="dcterms:W3CDTF">2019-11-09T12:31:39Z</dcterms:created>
  <dcterms:modified xsi:type="dcterms:W3CDTF">2019-11-09T13:10:23Z</dcterms:modified>
</cp:coreProperties>
</file>