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7" r:id="rId9"/>
    <p:sldId id="268" r:id="rId10"/>
    <p:sldId id="269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PT" dirty="0"/>
              <a:t>Número de profissionais</a:t>
            </a:r>
            <a:r>
              <a:rPr lang="pt-PT" baseline="0" dirty="0"/>
              <a:t> por década</a:t>
            </a:r>
            <a:endParaRPr lang="pt-P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Tabeliães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Folha1!$A$2:$A$14</c:f>
              <c:strCache>
                <c:ptCount val="13"/>
                <c:pt idx="0">
                  <c:v>Déc. 1370</c:v>
                </c:pt>
                <c:pt idx="1">
                  <c:v>Déc. 1380</c:v>
                </c:pt>
                <c:pt idx="2">
                  <c:v>Déc. 1390</c:v>
                </c:pt>
                <c:pt idx="3">
                  <c:v>Déc. 1400</c:v>
                </c:pt>
                <c:pt idx="4">
                  <c:v>Déc. 1410</c:v>
                </c:pt>
                <c:pt idx="5">
                  <c:v>Déc. 1420</c:v>
                </c:pt>
                <c:pt idx="6">
                  <c:v>Déc. 1430</c:v>
                </c:pt>
                <c:pt idx="7">
                  <c:v>Déc. 1440</c:v>
                </c:pt>
                <c:pt idx="8">
                  <c:v>Déc. 1450</c:v>
                </c:pt>
                <c:pt idx="9">
                  <c:v>Déc. 1460</c:v>
                </c:pt>
                <c:pt idx="10">
                  <c:v>Déc. 1470</c:v>
                </c:pt>
                <c:pt idx="11">
                  <c:v>Déc. 1480</c:v>
                </c:pt>
                <c:pt idx="12">
                  <c:v>Déc. 1490</c:v>
                </c:pt>
              </c:strCache>
            </c:strRef>
          </c:cat>
          <c:val>
            <c:numRef>
              <c:f>Folha1!$B$2:$B$14</c:f>
              <c:numCache>
                <c:formatCode>General</c:formatCode>
                <c:ptCount val="13"/>
                <c:pt idx="0">
                  <c:v>10</c:v>
                </c:pt>
                <c:pt idx="1">
                  <c:v>15</c:v>
                </c:pt>
                <c:pt idx="2">
                  <c:v>13</c:v>
                </c:pt>
                <c:pt idx="3">
                  <c:v>39</c:v>
                </c:pt>
                <c:pt idx="4">
                  <c:v>9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9</c:v>
                </c:pt>
                <c:pt idx="9">
                  <c:v>11</c:v>
                </c:pt>
                <c:pt idx="10">
                  <c:v>6</c:v>
                </c:pt>
                <c:pt idx="11">
                  <c:v>14</c:v>
                </c:pt>
                <c:pt idx="1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B-4705-8FB1-788230FF7466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Escrivães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Folha1!$A$2:$A$14</c:f>
              <c:strCache>
                <c:ptCount val="13"/>
                <c:pt idx="0">
                  <c:v>Déc. 1370</c:v>
                </c:pt>
                <c:pt idx="1">
                  <c:v>Déc. 1380</c:v>
                </c:pt>
                <c:pt idx="2">
                  <c:v>Déc. 1390</c:v>
                </c:pt>
                <c:pt idx="3">
                  <c:v>Déc. 1400</c:v>
                </c:pt>
                <c:pt idx="4">
                  <c:v>Déc. 1410</c:v>
                </c:pt>
                <c:pt idx="5">
                  <c:v>Déc. 1420</c:v>
                </c:pt>
                <c:pt idx="6">
                  <c:v>Déc. 1430</c:v>
                </c:pt>
                <c:pt idx="7">
                  <c:v>Déc. 1440</c:v>
                </c:pt>
                <c:pt idx="8">
                  <c:v>Déc. 1450</c:v>
                </c:pt>
                <c:pt idx="9">
                  <c:v>Déc. 1460</c:v>
                </c:pt>
                <c:pt idx="10">
                  <c:v>Déc. 1470</c:v>
                </c:pt>
                <c:pt idx="11">
                  <c:v>Déc. 1480</c:v>
                </c:pt>
                <c:pt idx="12">
                  <c:v>Déc. 1490</c:v>
                </c:pt>
              </c:strCache>
            </c:strRef>
          </c:cat>
          <c:val>
            <c:numRef>
              <c:f>Folha1!$C$2:$C$14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  <c:pt idx="4">
                  <c:v>6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8">
                  <c:v>7</c:v>
                </c:pt>
                <c:pt idx="9">
                  <c:v>12</c:v>
                </c:pt>
                <c:pt idx="10">
                  <c:v>6</c:v>
                </c:pt>
                <c:pt idx="11">
                  <c:v>10</c:v>
                </c:pt>
                <c:pt idx="1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CB-4705-8FB1-788230FF7466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Juízes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Folha1!$A$2:$A$14</c:f>
              <c:strCache>
                <c:ptCount val="13"/>
                <c:pt idx="0">
                  <c:v>Déc. 1370</c:v>
                </c:pt>
                <c:pt idx="1">
                  <c:v>Déc. 1380</c:v>
                </c:pt>
                <c:pt idx="2">
                  <c:v>Déc. 1390</c:v>
                </c:pt>
                <c:pt idx="3">
                  <c:v>Déc. 1400</c:v>
                </c:pt>
                <c:pt idx="4">
                  <c:v>Déc. 1410</c:v>
                </c:pt>
                <c:pt idx="5">
                  <c:v>Déc. 1420</c:v>
                </c:pt>
                <c:pt idx="6">
                  <c:v>Déc. 1430</c:v>
                </c:pt>
                <c:pt idx="7">
                  <c:v>Déc. 1440</c:v>
                </c:pt>
                <c:pt idx="8">
                  <c:v>Déc. 1450</c:v>
                </c:pt>
                <c:pt idx="9">
                  <c:v>Déc. 1460</c:v>
                </c:pt>
                <c:pt idx="10">
                  <c:v>Déc. 1470</c:v>
                </c:pt>
                <c:pt idx="11">
                  <c:v>Déc. 1480</c:v>
                </c:pt>
                <c:pt idx="12">
                  <c:v>Déc. 1490</c:v>
                </c:pt>
              </c:strCache>
            </c:strRef>
          </c:cat>
          <c:val>
            <c:numRef>
              <c:f>Folha1!$D$2:$D$14</c:f>
              <c:numCache>
                <c:formatCode>General</c:formatCode>
                <c:ptCount val="13"/>
                <c:pt idx="0">
                  <c:v>8</c:v>
                </c:pt>
                <c:pt idx="1">
                  <c:v>8</c:v>
                </c:pt>
                <c:pt idx="2">
                  <c:v>3</c:v>
                </c:pt>
                <c:pt idx="3">
                  <c:v>13</c:v>
                </c:pt>
                <c:pt idx="4">
                  <c:v>8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3</c:v>
                </c:pt>
                <c:pt idx="11">
                  <c:v>10</c:v>
                </c:pt>
                <c:pt idx="1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CB-4705-8FB1-788230FF7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6412752"/>
        <c:axId val="466416032"/>
      </c:barChart>
      <c:catAx>
        <c:axId val="46641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66416032"/>
        <c:crosses val="autoZero"/>
        <c:auto val="1"/>
        <c:lblAlgn val="ctr"/>
        <c:lblOffset val="100"/>
        <c:noMultiLvlLbl val="0"/>
      </c:catAx>
      <c:valAx>
        <c:axId val="46641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6641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Anos de carreira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Folha1!$A$2:$A$9</c:f>
              <c:strCache>
                <c:ptCount val="7"/>
                <c:pt idx="0">
                  <c:v>Lopo Esteves de Saria</c:v>
                </c:pt>
                <c:pt idx="1">
                  <c:v>João Rodrigues Monteiro</c:v>
                </c:pt>
                <c:pt idx="2">
                  <c:v>Rui Dias</c:v>
                </c:pt>
                <c:pt idx="3">
                  <c:v>João de Sousa,o velho</c:v>
                </c:pt>
                <c:pt idx="4">
                  <c:v>Vasco Afonso Miguéis</c:v>
                </c:pt>
                <c:pt idx="5">
                  <c:v>Gonçalo Caeiro</c:v>
                </c:pt>
                <c:pt idx="6">
                  <c:v>João Afonso</c:v>
                </c:pt>
              </c:strCache>
            </c:strRef>
          </c:cat>
          <c:val>
            <c:numRef>
              <c:f>Folha1!$B$2:$B$9</c:f>
              <c:numCache>
                <c:formatCode>General</c:formatCode>
                <c:ptCount val="8"/>
                <c:pt idx="0">
                  <c:v>68</c:v>
                </c:pt>
                <c:pt idx="1">
                  <c:v>46</c:v>
                </c:pt>
                <c:pt idx="2">
                  <c:v>40</c:v>
                </c:pt>
                <c:pt idx="3">
                  <c:v>38</c:v>
                </c:pt>
                <c:pt idx="4">
                  <c:v>36</c:v>
                </c:pt>
                <c:pt idx="5">
                  <c:v>34</c:v>
                </c:pt>
                <c:pt idx="6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5-4EAA-910C-620B6454ED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2594559"/>
        <c:axId val="942594975"/>
      </c:barChart>
      <c:catAx>
        <c:axId val="94259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942594975"/>
        <c:crosses val="autoZero"/>
        <c:auto val="1"/>
        <c:lblAlgn val="ctr"/>
        <c:lblOffset val="100"/>
        <c:noMultiLvlLbl val="0"/>
      </c:catAx>
      <c:valAx>
        <c:axId val="942594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942594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Média de anos de carreira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Folha1!$A$2:$A$6</c:f>
              <c:strCache>
                <c:ptCount val="5"/>
                <c:pt idx="0">
                  <c:v>Torres Vedras*</c:v>
                </c:pt>
                <c:pt idx="1">
                  <c:v>Lisboa</c:v>
                </c:pt>
                <c:pt idx="2">
                  <c:v>Loulé</c:v>
                </c:pt>
                <c:pt idx="3">
                  <c:v>Santarém</c:v>
                </c:pt>
                <c:pt idx="4">
                  <c:v>Porto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18</c:v>
                </c:pt>
                <c:pt idx="1">
                  <c:v>14.4</c:v>
                </c:pt>
                <c:pt idx="2">
                  <c:v>11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8-4482-A1B9-88AF9BB84A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0726559"/>
        <c:axId val="940725311"/>
      </c:barChart>
      <c:catAx>
        <c:axId val="94072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940725311"/>
        <c:crosses val="autoZero"/>
        <c:auto val="1"/>
        <c:lblAlgn val="ctr"/>
        <c:lblOffset val="100"/>
        <c:noMultiLvlLbl val="0"/>
      </c:catAx>
      <c:valAx>
        <c:axId val="940725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94072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238F-650A-49CF-9086-58E38E60A99C}" type="datetimeFigureOut">
              <a:rPr lang="pt-PT" smtClean="0"/>
              <a:t>20/05/2021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814-D950-4084-99B0-1DB30AF0AE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038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238F-650A-49CF-9086-58E38E60A99C}" type="datetimeFigureOut">
              <a:rPr lang="pt-PT" smtClean="0"/>
              <a:t>20/05/2021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814-D950-4084-99B0-1DB30AF0AE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420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238F-650A-49CF-9086-58E38E60A99C}" type="datetimeFigureOut">
              <a:rPr lang="pt-PT" smtClean="0"/>
              <a:t>20/05/2021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814-D950-4084-99B0-1DB30AF0AE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470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238F-650A-49CF-9086-58E38E60A99C}" type="datetimeFigureOut">
              <a:rPr lang="pt-PT" smtClean="0"/>
              <a:t>20/05/2021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814-D950-4084-99B0-1DB30AF0AE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539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238F-650A-49CF-9086-58E38E60A99C}" type="datetimeFigureOut">
              <a:rPr lang="pt-PT" smtClean="0"/>
              <a:t>20/05/2021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814-D950-4084-99B0-1DB30AF0AE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446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238F-650A-49CF-9086-58E38E60A99C}" type="datetimeFigureOut">
              <a:rPr lang="pt-PT" smtClean="0"/>
              <a:t>20/05/2021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814-D950-4084-99B0-1DB30AF0AE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124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238F-650A-49CF-9086-58E38E60A99C}" type="datetimeFigureOut">
              <a:rPr lang="pt-PT" smtClean="0"/>
              <a:t>20/05/2021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814-D950-4084-99B0-1DB30AF0AE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170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238F-650A-49CF-9086-58E38E60A99C}" type="datetimeFigureOut">
              <a:rPr lang="pt-PT" smtClean="0"/>
              <a:t>20/05/2021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814-D950-4084-99B0-1DB30AF0AE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96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238F-650A-49CF-9086-58E38E60A99C}" type="datetimeFigureOut">
              <a:rPr lang="pt-PT" smtClean="0"/>
              <a:t>20/05/2021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814-D950-4084-99B0-1DB30AF0AE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200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238F-650A-49CF-9086-58E38E60A99C}" type="datetimeFigureOut">
              <a:rPr lang="pt-PT" smtClean="0"/>
              <a:t>20/05/2021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814-D950-4084-99B0-1DB30AF0AE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503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238F-650A-49CF-9086-58E38E60A99C}" type="datetimeFigureOut">
              <a:rPr lang="pt-PT" smtClean="0"/>
              <a:t>20/05/2021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814-D950-4084-99B0-1DB30AF0AE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692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l="-8000" t="-18000" r="-6000" b="-10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A238F-650A-49CF-9086-58E38E60A99C}" type="datetimeFigureOut">
              <a:rPr lang="pt-PT" smtClean="0"/>
              <a:t>20/05/2021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C2814-D950-4084-99B0-1DB30AF0AE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45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682692"/>
            <a:ext cx="9144000" cy="1655762"/>
          </a:xfrm>
        </p:spPr>
        <p:txBody>
          <a:bodyPr/>
          <a:lstStyle/>
          <a:p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Pereira Ferreira,</a:t>
            </a:r>
          </a:p>
          <a:p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PIUDHist, CIDEHUS-UÉ, CH-</a:t>
            </a:r>
            <a:r>
              <a:rPr lang="pt-P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Ulisboa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Bolseira Doutoramento FCT SFRH/BD/137506/2018</a:t>
            </a:r>
          </a:p>
          <a:p>
            <a:endParaRPr lang="pt-PT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76843" y="1403394"/>
            <a:ext cx="11438313" cy="2387600"/>
          </a:xfrm>
        </p:spPr>
        <p:txBody>
          <a:bodyPr>
            <a:normAutofit/>
          </a:bodyPr>
          <a:lstStyle/>
          <a:p>
            <a:r>
              <a:rPr lang="pt-PT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"Tabelião, escrivão e até juiz: o ofício da escrita em Loulé em finais do século XIV e século XV "</a:t>
            </a:r>
            <a:endParaRPr lang="pt-P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86" y="5286895"/>
            <a:ext cx="9718377" cy="27099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690851" y="581891"/>
            <a:ext cx="507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Jornadas de Loulé - 2020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885665" y="2025651"/>
            <a:ext cx="400110" cy="48323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PT" sz="1400" dirty="0"/>
              <a:t>Imagem de fundo: AML-CML, Actas de vereação 1384-85, fl. 16v. </a:t>
            </a:r>
          </a:p>
        </p:txBody>
      </p:sp>
    </p:spTree>
    <p:extLst>
      <p:ext uri="{BB962C8B-B14F-4D97-AF65-F5344CB8AC3E}">
        <p14:creationId xmlns:p14="http://schemas.microsoft.com/office/powerpoint/2010/main" val="200808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59C70E2-C0FA-4913-B7E0-33290AF0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161"/>
            <a:ext cx="10515600" cy="4809802"/>
          </a:xfrm>
        </p:spPr>
        <p:txBody>
          <a:bodyPr/>
          <a:lstStyle/>
          <a:p>
            <a:r>
              <a:rPr lang="pt-PT" dirty="0"/>
              <a:t>Média anos carreiras – comparativo</a:t>
            </a:r>
          </a:p>
          <a:p>
            <a:endParaRPr lang="pt-PT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AD24AEF-6BB6-414A-AE85-796C8805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</a:t>
            </a:r>
            <a:r>
              <a:rPr lang="pt-PT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Tabeliães, escrivães e juízes em Loulé</a:t>
            </a:r>
            <a:br>
              <a:rPr lang="pt-PT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t-PT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B259D87-7E0E-4C0E-826B-6A98BCE74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805963"/>
              </p:ext>
            </p:extLst>
          </p:nvPr>
        </p:nvGraphicFramePr>
        <p:xfrm>
          <a:off x="2370337" y="2134166"/>
          <a:ext cx="6724342" cy="359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17B527BD-142C-42F1-BC9A-31BD606A1DB9}"/>
              </a:ext>
            </a:extLst>
          </p:cNvPr>
          <p:cNvSpPr txBox="1"/>
          <p:nvPr/>
        </p:nvSpPr>
        <p:spPr>
          <a:xfrm>
            <a:off x="0" y="6176963"/>
            <a:ext cx="11990772" cy="948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COELHO, Maria Helena Cruz – «Os tabeliães em Portugal, perfil profissional e socioeconómico». In </a:t>
            </a:r>
            <a:r>
              <a:rPr lang="pt-PT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Estudos de Diplomática Portuguesa</a:t>
            </a:r>
            <a:r>
              <a:rPr lang="pt-PT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Estudos da Faculdade de Letras da Universidade de Coimbra, nº 37. Lisboa: Edições Colibri – Faculdade de Letras da Universidade de Coimbra, 2001, p. 182.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sz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RODRIGUES, Ana Maria – </a:t>
            </a:r>
            <a:r>
              <a:rPr lang="pt-PT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Torres Vedras. A vila e o termo nos finais da Idade Média</a:t>
            </a:r>
            <a:r>
              <a:rPr lang="pt-PT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Lisboa:</a:t>
            </a:r>
            <a:r>
              <a:rPr lang="pt-PT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Fundação Calouste Gulbenkian – Junta Nacional de Investigação Científica e Tecnológica, 1995, p. 80.</a:t>
            </a:r>
          </a:p>
          <a:p>
            <a:endParaRPr lang="pt-PT" sz="105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2280C8F-1F71-42AB-BC98-36F260FBB300}"/>
              </a:ext>
            </a:extLst>
          </p:cNvPr>
          <p:cNvSpPr txBox="1"/>
          <p:nvPr/>
        </p:nvSpPr>
        <p:spPr>
          <a:xfrm>
            <a:off x="11611608" y="6611779"/>
            <a:ext cx="758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10 de 13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6CAEDC-EBD9-4A73-99CE-91C709BCB572}"/>
              </a:ext>
            </a:extLst>
          </p:cNvPr>
          <p:cNvSpPr txBox="1"/>
          <p:nvPr/>
        </p:nvSpPr>
        <p:spPr>
          <a:xfrm>
            <a:off x="11883195" y="1690688"/>
            <a:ext cx="400110" cy="48323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PT" sz="1400" dirty="0"/>
              <a:t>Imagem de fundo: AML-CML, Actas de vereação 1384-85, fl. 16v. </a:t>
            </a:r>
          </a:p>
        </p:txBody>
      </p:sp>
    </p:spTree>
    <p:extLst>
      <p:ext uri="{BB962C8B-B14F-4D97-AF65-F5344CB8AC3E}">
        <p14:creationId xmlns:p14="http://schemas.microsoft.com/office/powerpoint/2010/main" val="64073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85665" y="2025651"/>
            <a:ext cx="400110" cy="48323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PT" sz="1400" dirty="0"/>
              <a:t>Imagem de fundo: AML-CML, Actas de vereação 1384-85, fl. 16v. 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282633" y="1123950"/>
            <a:ext cx="11356917" cy="5505450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/>
              <a:t>Parentescos possíveis</a:t>
            </a:r>
          </a:p>
          <a:p>
            <a:pPr algn="l"/>
            <a:endParaRPr lang="pt-PT" sz="1400" b="1" dirty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/>
              <a:t>Saria: Rui Lopes, Lopo Esteves, Gonçalo, Gomes Eanes e João Esteves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/>
              <a:t>Adro: João e Álvaro – pai e filho?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/>
              <a:t>Miguéis: Vasco, João e Afonso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/>
              <a:t>Caeiro: Gonçalo, Simão (filho), Roque, Francisco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/>
              <a:t>Eanes Pica: Lourenço e João – irmãos?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2633" y="-138689"/>
            <a:ext cx="7980218" cy="9828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Tabeliães, escrivães e juízes em Loulé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A65DAA-C4A8-49D8-A43C-50ED97377F8D}"/>
              </a:ext>
            </a:extLst>
          </p:cNvPr>
          <p:cNvSpPr txBox="1"/>
          <p:nvPr/>
        </p:nvSpPr>
        <p:spPr>
          <a:xfrm>
            <a:off x="11383444" y="6629400"/>
            <a:ext cx="758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11 de 13</a:t>
            </a:r>
          </a:p>
        </p:txBody>
      </p:sp>
    </p:spTree>
    <p:extLst>
      <p:ext uri="{BB962C8B-B14F-4D97-AF65-F5344CB8AC3E}">
        <p14:creationId xmlns:p14="http://schemas.microsoft.com/office/powerpoint/2010/main" val="358338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85665" y="2025651"/>
            <a:ext cx="400110" cy="48323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PT" sz="1400" dirty="0"/>
              <a:t>Imagem de fundo: AML-CML, Actas de vereação 1384-85, fl. 16v. 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282633" y="1066800"/>
            <a:ext cx="11356917" cy="5505450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/>
              <a:t>Carreiras de destaque</a:t>
            </a:r>
          </a:p>
          <a:p>
            <a:pPr algn="l"/>
            <a:endParaRPr lang="pt-PT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b="1" dirty="0"/>
              <a:t>Gonçalo Caeiro: e, t, j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b="1" dirty="0"/>
              <a:t>João Afonso Carvalho: </a:t>
            </a:r>
            <a:r>
              <a:rPr lang="fr-FR" sz="2800" b="1" dirty="0"/>
              <a:t>t, i, c, </a:t>
            </a:r>
            <a:r>
              <a:rPr lang="fr-FR" sz="2800" b="1" dirty="0" err="1"/>
              <a:t>aé</a:t>
            </a:r>
            <a:r>
              <a:rPr lang="fr-FR" sz="2800" b="1" dirty="0"/>
              <a:t>, p, v</a:t>
            </a:r>
            <a:endParaRPr lang="pt-PT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b="1" dirty="0"/>
              <a:t>João Rodrigues Monteiro: t, j, 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b="1" dirty="0"/>
              <a:t>Lopo Esteves de Saria: t, j, 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b="1" dirty="0"/>
              <a:t>Martim Eanes </a:t>
            </a:r>
            <a:r>
              <a:rPr lang="pt-PT" sz="2800" b="1" dirty="0" err="1"/>
              <a:t>Maton</a:t>
            </a:r>
            <a:r>
              <a:rPr lang="pt-PT" sz="2800" b="1" dirty="0"/>
              <a:t>: t, </a:t>
            </a:r>
            <a:r>
              <a:rPr lang="pt-PT" sz="2800" b="1" dirty="0" err="1"/>
              <a:t>aé</a:t>
            </a:r>
            <a:r>
              <a:rPr lang="pt-PT" sz="2800" b="1" dirty="0"/>
              <a:t>, v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b="1" dirty="0"/>
              <a:t>Mem Rodrigues: t, e, 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b="1" dirty="0"/>
              <a:t>Rui Dias: t, e, p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2633" y="-138689"/>
            <a:ext cx="7980218" cy="9828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Tabeliães, escrivães e juízes em Loulé</a:t>
            </a:r>
          </a:p>
        </p:txBody>
      </p:sp>
      <p:sp>
        <p:nvSpPr>
          <p:cNvPr id="2" name="Retângulo 1"/>
          <p:cNvSpPr/>
          <p:nvPr/>
        </p:nvSpPr>
        <p:spPr>
          <a:xfrm>
            <a:off x="436628" y="5871515"/>
            <a:ext cx="1184914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Legenda:   </a:t>
            </a:r>
            <a:r>
              <a:rPr lang="pt-PT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aé</a:t>
            </a:r>
            <a:r>
              <a:rPr lang="pt-P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almotacé;      c = contador;      e = escrivão;      i = inquiridor;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j = Juiz;     p = procurador;      t = tabelião;      v = vereador. </a:t>
            </a:r>
            <a:endParaRPr lang="pt-P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A3A187-E06D-4608-9A47-2518D68A7554}"/>
              </a:ext>
            </a:extLst>
          </p:cNvPr>
          <p:cNvSpPr txBox="1"/>
          <p:nvPr/>
        </p:nvSpPr>
        <p:spPr>
          <a:xfrm>
            <a:off x="11358148" y="6611779"/>
            <a:ext cx="758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12 de 13</a:t>
            </a:r>
          </a:p>
        </p:txBody>
      </p:sp>
    </p:spTree>
    <p:extLst>
      <p:ext uri="{BB962C8B-B14F-4D97-AF65-F5344CB8AC3E}">
        <p14:creationId xmlns:p14="http://schemas.microsoft.com/office/powerpoint/2010/main" val="407148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85665" y="2025651"/>
            <a:ext cx="400110" cy="48323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PT" sz="1400" dirty="0"/>
              <a:t>Imagem de fundo: AML-CML, Actas de vereação 1384-85, fl. 16v. 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282633" y="1066800"/>
            <a:ext cx="11356917" cy="5505450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Quebras nas fontes: problema início séc. XV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Falta fundo monástico-conventual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Escrivaninha do concelho e escrivaninha da câmara?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Frequente acumulação de cargos: tabeliães que são escrivães, juízes, procuradores, almotacés, quadrilheiros, inquiridores, almoxarifes, vereadores e ouvidores.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Nomes frequentes: poder nas mãos de poucos.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Cargos de juízes por mercê em famílias de posição social superior.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/>
              <a:t>Poucos sinais de tabeliães.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2633" y="-138689"/>
            <a:ext cx="3565467" cy="9828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Conclusões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4E6D0BF-C600-4CFE-B4FE-FF4BA9973973}"/>
              </a:ext>
            </a:extLst>
          </p:cNvPr>
          <p:cNvSpPr txBox="1"/>
          <p:nvPr/>
        </p:nvSpPr>
        <p:spPr>
          <a:xfrm>
            <a:off x="11383444" y="6611779"/>
            <a:ext cx="758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13 de 13</a:t>
            </a:r>
          </a:p>
        </p:txBody>
      </p:sp>
    </p:spTree>
    <p:extLst>
      <p:ext uri="{BB962C8B-B14F-4D97-AF65-F5344CB8AC3E}">
        <p14:creationId xmlns:p14="http://schemas.microsoft.com/office/powerpoint/2010/main" val="272070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85665" y="2025651"/>
            <a:ext cx="400110" cy="48323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PT" sz="1400" dirty="0"/>
              <a:t>Imagem de fundo: AML-CML, Actas de vereação 1384-85, fl. 16v. 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282633" y="1222594"/>
            <a:ext cx="11329359" cy="483235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3600" b="1" dirty="0"/>
              <a:t>Faltam estudos locais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3600" b="1" dirty="0"/>
              <a:t>Comparar vilas e cidades – particularidades especificas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3600" b="1" dirty="0"/>
              <a:t>Semelhanças e diferenças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PT" b="1" dirty="0"/>
          </a:p>
          <a:p>
            <a:pPr algn="l"/>
            <a:endParaRPr lang="pt-PT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2633" y="-149629"/>
            <a:ext cx="4073236" cy="9828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Status </a:t>
            </a:r>
            <a:r>
              <a:rPr lang="pt-PT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quaestio</a:t>
            </a:r>
            <a:endParaRPr lang="pt-PT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C5628C-8371-4119-85AD-C06F1BB99A5E}"/>
              </a:ext>
            </a:extLst>
          </p:cNvPr>
          <p:cNvSpPr txBox="1"/>
          <p:nvPr/>
        </p:nvSpPr>
        <p:spPr>
          <a:xfrm>
            <a:off x="11433672" y="6611779"/>
            <a:ext cx="630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2 de 13</a:t>
            </a:r>
          </a:p>
        </p:txBody>
      </p:sp>
    </p:spTree>
    <p:extLst>
      <p:ext uri="{BB962C8B-B14F-4D97-AF65-F5344CB8AC3E}">
        <p14:creationId xmlns:p14="http://schemas.microsoft.com/office/powerpoint/2010/main" val="372717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460317" y="-149629"/>
            <a:ext cx="4073236" cy="9828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</a:t>
            </a:r>
            <a:r>
              <a:rPr lang="pt-P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P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Fontes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885665" y="2025651"/>
            <a:ext cx="400110" cy="48323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PT" sz="1400" dirty="0"/>
              <a:t>Imagem de fundo: AML-CML, Actas de vereação 1384-85, fl. 16v.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2633" y="1238250"/>
            <a:ext cx="113950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/>
              <a:t>Chancelarias Régias (D. João I a D. João II)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/>
              <a:t>Actas de Vereação de Loulé (1384-1497)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/>
              <a:t>Livros de Receita e Despesa de Loulé (1375-1483)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/>
              <a:t>Juízo dos Órfãos de Loulé (séc. XV)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/>
              <a:t>Processos Cíveis de Loulé (1488-98)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/>
              <a:t>Livros de Impostos Extraordinários de Loulé (1469-79)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/>
              <a:t>Livros de Actividades económicas (1450)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255FA75-3F22-4A65-BC1C-76928AEB60FF}"/>
              </a:ext>
            </a:extLst>
          </p:cNvPr>
          <p:cNvSpPr txBox="1"/>
          <p:nvPr/>
        </p:nvSpPr>
        <p:spPr>
          <a:xfrm>
            <a:off x="11433672" y="6611779"/>
            <a:ext cx="630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3 de 13</a:t>
            </a:r>
          </a:p>
        </p:txBody>
      </p:sp>
    </p:spTree>
    <p:extLst>
      <p:ext uri="{BB962C8B-B14F-4D97-AF65-F5344CB8AC3E}">
        <p14:creationId xmlns:p14="http://schemas.microsoft.com/office/powerpoint/2010/main" val="401433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85665" y="2025651"/>
            <a:ext cx="400110" cy="48323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PT" sz="1400" dirty="0"/>
              <a:t>Imagem de fundo: AML-CML, Actas de vereação 1384-85, fl. 16v. 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633" y="-138689"/>
            <a:ext cx="5752407" cy="982894"/>
          </a:xfrm>
        </p:spPr>
        <p:txBody>
          <a:bodyPr>
            <a:normAutofit/>
          </a:bodyPr>
          <a:lstStyle/>
          <a:p>
            <a:r>
              <a:rPr lang="pt-P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Surgimento dos ofícios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282633" y="997526"/>
            <a:ext cx="11603032" cy="5860474"/>
          </a:xfrm>
        </p:spPr>
        <p:txBody>
          <a:bodyPr>
            <a:normAutofit fontScale="92500" lnSpcReduction="10000"/>
          </a:bodyPr>
          <a:lstStyle/>
          <a:p>
            <a:pPr algn="l"/>
            <a:endParaRPr lang="pt-PT" sz="15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3200" b="1" u="sng" dirty="0"/>
              <a:t>Escrivães</a:t>
            </a:r>
            <a:r>
              <a:rPr lang="pt-PT" sz="3200" b="1" dirty="0"/>
              <a:t> – existem desde sempre, inicialmente clérigos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2800" b="1" dirty="0"/>
              <a:t>Aumento da especialização conforme necessidade: câmara, concelho, sisas, almoxarifado, órfãos…</a:t>
            </a:r>
          </a:p>
          <a:p>
            <a:pPr algn="l"/>
            <a:endParaRPr lang="pt-PT" sz="3200" b="1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3200" b="1" u="sng" dirty="0"/>
              <a:t>Tabeliães</a:t>
            </a:r>
            <a:r>
              <a:rPr lang="pt-PT" sz="3200" b="1" dirty="0"/>
              <a:t> – surgem no reinado Afonso II (1212/1214)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2800" b="1" i="1" dirty="0"/>
              <a:t>Persona publica – Instrumenta publica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2800" b="1" i="1" dirty="0"/>
              <a:t>Auctoritas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2800" b="1" i="1" dirty="0"/>
              <a:t>Fides Publica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2800" b="1" i="1" dirty="0"/>
              <a:t>Signum tabellionis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2800" b="1" dirty="0"/>
              <a:t>Representante do poder central – rei</a:t>
            </a:r>
          </a:p>
          <a:p>
            <a:pPr lvl="1" algn="l"/>
            <a:endParaRPr lang="pt-PT" sz="2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3200" b="1" u="sng" dirty="0"/>
              <a:t>Juízes e sobrejuizes </a:t>
            </a:r>
            <a:r>
              <a:rPr lang="pt-PT" sz="3200" b="1" dirty="0"/>
              <a:t>– criados no reinado Afonso II, seguimento reinados seguintes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pt-PT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012D06-2A3B-45C7-B5B9-3E5F1B0054EA}"/>
              </a:ext>
            </a:extLst>
          </p:cNvPr>
          <p:cNvSpPr txBox="1"/>
          <p:nvPr/>
        </p:nvSpPr>
        <p:spPr>
          <a:xfrm>
            <a:off x="11433672" y="6611779"/>
            <a:ext cx="630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4 de 13</a:t>
            </a:r>
          </a:p>
        </p:txBody>
      </p:sp>
    </p:spTree>
    <p:extLst>
      <p:ext uri="{BB962C8B-B14F-4D97-AF65-F5344CB8AC3E}">
        <p14:creationId xmlns:p14="http://schemas.microsoft.com/office/powerpoint/2010/main" val="131302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85665" y="2025651"/>
            <a:ext cx="400110" cy="48323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PT" sz="1400" dirty="0"/>
              <a:t>Imagem de fundo: AML-CML, Actas de vereação 1384-85, fl. 16v. 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432261" y="1097279"/>
            <a:ext cx="11238807" cy="551965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pt-PT" sz="9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800" b="1" dirty="0"/>
              <a:t>1375-1499</a:t>
            </a:r>
          </a:p>
          <a:p>
            <a:pPr algn="l"/>
            <a:endParaRPr lang="pt-PT" sz="28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2633" y="-138689"/>
            <a:ext cx="7980218" cy="9828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Tabeliães, escrivães e juízes em Loulé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382989"/>
              </p:ext>
            </p:extLst>
          </p:nvPr>
        </p:nvGraphicFramePr>
        <p:xfrm>
          <a:off x="873124" y="2330451"/>
          <a:ext cx="5184776" cy="21638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45132">
                  <a:extLst>
                    <a:ext uri="{9D8B030D-6E8A-4147-A177-3AD203B41FA5}">
                      <a16:colId xmlns:a16="http://schemas.microsoft.com/office/drawing/2014/main" val="3112819900"/>
                    </a:ext>
                  </a:extLst>
                </a:gridCol>
                <a:gridCol w="2339644">
                  <a:extLst>
                    <a:ext uri="{9D8B030D-6E8A-4147-A177-3AD203B41FA5}">
                      <a16:colId xmlns:a16="http://schemas.microsoft.com/office/drawing/2014/main" val="627386928"/>
                    </a:ext>
                  </a:extLst>
                </a:gridCol>
              </a:tblGrid>
              <a:tr h="540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Ofício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totais</a:t>
                      </a:r>
                      <a:endParaRPr lang="pt-P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0120092"/>
                  </a:ext>
                </a:extLst>
              </a:tr>
              <a:tr h="540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Tabeliães</a:t>
                      </a:r>
                      <a:endParaRPr lang="pt-P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82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7071552"/>
                  </a:ext>
                </a:extLst>
              </a:tr>
              <a:tr h="540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Escrivães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</a:rPr>
                        <a:t>59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3373539"/>
                  </a:ext>
                </a:extLst>
              </a:tr>
              <a:tr h="540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Juízes</a:t>
                      </a:r>
                      <a:endParaRPr lang="pt-P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6007909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82633" y="4747375"/>
            <a:ext cx="11238807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PT" sz="2800" b="1" dirty="0">
                <a:ea typeface="Calibri" panose="020F0502020204030204" pitchFamily="34" charset="0"/>
                <a:cs typeface="Segoe UI Semibold" panose="020B0702040204020203" pitchFamily="34" charset="0"/>
              </a:rPr>
              <a:t>Dos 82 tabeliães, 17 desempenham também funções de escrivão e 9 homens desempenham o cargo de juiz em determinada altura. </a:t>
            </a:r>
            <a:endParaRPr lang="pt-PT" sz="2400" b="1" dirty="0">
              <a:effectLst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D0F9FB1-E45B-4789-BC1F-4E4EE4A0A5A2}"/>
              </a:ext>
            </a:extLst>
          </p:cNvPr>
          <p:cNvSpPr txBox="1"/>
          <p:nvPr/>
        </p:nvSpPr>
        <p:spPr>
          <a:xfrm>
            <a:off x="11433672" y="6611779"/>
            <a:ext cx="630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5 de 13</a:t>
            </a:r>
          </a:p>
        </p:txBody>
      </p:sp>
    </p:spTree>
    <p:extLst>
      <p:ext uri="{BB962C8B-B14F-4D97-AF65-F5344CB8AC3E}">
        <p14:creationId xmlns:p14="http://schemas.microsoft.com/office/powerpoint/2010/main" val="57988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85665" y="2025651"/>
            <a:ext cx="400110" cy="48323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PT" sz="1400" dirty="0"/>
              <a:t>Imagem de fundo: AML-CML, Actas de vereação 1384-85, fl. 16v. 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282633" y="1066800"/>
            <a:ext cx="11356917" cy="5505450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pt-PT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2633" y="-138689"/>
            <a:ext cx="7980218" cy="9828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Tabeliães, escrivães e juízes em Loulé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32608097"/>
              </p:ext>
            </p:extLst>
          </p:nvPr>
        </p:nvGraphicFramePr>
        <p:xfrm>
          <a:off x="2051050" y="115358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exão reta 10"/>
          <p:cNvCxnSpPr/>
          <p:nvPr/>
        </p:nvCxnSpPr>
        <p:spPr>
          <a:xfrm flipV="1">
            <a:off x="3009900" y="1600200"/>
            <a:ext cx="0" cy="45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/>
          <p:cNvCxnSpPr/>
          <p:nvPr/>
        </p:nvCxnSpPr>
        <p:spPr>
          <a:xfrm flipV="1">
            <a:off x="3600450" y="1600200"/>
            <a:ext cx="0" cy="45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/>
          <p:cNvCxnSpPr/>
          <p:nvPr/>
        </p:nvCxnSpPr>
        <p:spPr>
          <a:xfrm flipV="1">
            <a:off x="4191000" y="1600200"/>
            <a:ext cx="0" cy="45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/>
          <p:cNvCxnSpPr/>
          <p:nvPr/>
        </p:nvCxnSpPr>
        <p:spPr>
          <a:xfrm flipV="1">
            <a:off x="4781550" y="1600200"/>
            <a:ext cx="0" cy="45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/>
          <p:cNvCxnSpPr/>
          <p:nvPr/>
        </p:nvCxnSpPr>
        <p:spPr>
          <a:xfrm flipV="1">
            <a:off x="5370541" y="1600200"/>
            <a:ext cx="0" cy="45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/>
          <p:cNvCxnSpPr/>
          <p:nvPr/>
        </p:nvCxnSpPr>
        <p:spPr>
          <a:xfrm flipV="1">
            <a:off x="5942041" y="1600200"/>
            <a:ext cx="0" cy="45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/>
          <p:cNvCxnSpPr/>
          <p:nvPr/>
        </p:nvCxnSpPr>
        <p:spPr>
          <a:xfrm flipV="1">
            <a:off x="6534150" y="1600200"/>
            <a:ext cx="0" cy="45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17"/>
          <p:cNvCxnSpPr/>
          <p:nvPr/>
        </p:nvCxnSpPr>
        <p:spPr>
          <a:xfrm flipV="1">
            <a:off x="7124700" y="1600200"/>
            <a:ext cx="0" cy="45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 flipV="1">
            <a:off x="7713691" y="1594916"/>
            <a:ext cx="0" cy="45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19"/>
          <p:cNvCxnSpPr/>
          <p:nvPr/>
        </p:nvCxnSpPr>
        <p:spPr>
          <a:xfrm flipV="1">
            <a:off x="8285191" y="1594916"/>
            <a:ext cx="0" cy="45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20"/>
          <p:cNvCxnSpPr/>
          <p:nvPr/>
        </p:nvCxnSpPr>
        <p:spPr>
          <a:xfrm flipV="1">
            <a:off x="8877300" y="1594916"/>
            <a:ext cx="0" cy="45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ta 21"/>
          <p:cNvCxnSpPr/>
          <p:nvPr/>
        </p:nvCxnSpPr>
        <p:spPr>
          <a:xfrm flipV="1">
            <a:off x="9467850" y="1594916"/>
            <a:ext cx="0" cy="45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C383789-7C7F-42E2-9C08-3064E094D548}"/>
              </a:ext>
            </a:extLst>
          </p:cNvPr>
          <p:cNvSpPr txBox="1"/>
          <p:nvPr/>
        </p:nvSpPr>
        <p:spPr>
          <a:xfrm>
            <a:off x="11433672" y="6611779"/>
            <a:ext cx="630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6 de 13</a:t>
            </a:r>
          </a:p>
        </p:txBody>
      </p:sp>
    </p:spTree>
    <p:extLst>
      <p:ext uri="{BB962C8B-B14F-4D97-AF65-F5344CB8AC3E}">
        <p14:creationId xmlns:p14="http://schemas.microsoft.com/office/powerpoint/2010/main" val="208673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85665" y="2025651"/>
            <a:ext cx="400110" cy="48323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PT" sz="1400" dirty="0"/>
              <a:t>Imagem de fundo: AML-CML, Actas de vereação 1384-85, fl. 16v. 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282633" y="1066800"/>
            <a:ext cx="11603032" cy="5505450"/>
          </a:xfrm>
        </p:spPr>
        <p:txBody>
          <a:bodyPr>
            <a:normAutofit/>
          </a:bodyPr>
          <a:lstStyle/>
          <a:p>
            <a:r>
              <a:rPr lang="pt-PT" sz="2800" b="1" dirty="0"/>
              <a:t>Sinais de Domingos Gonçalves, João do Adro, Mem Rodrigues e Rui Gomes II</a:t>
            </a:r>
          </a:p>
          <a:p>
            <a:endParaRPr lang="pt-PT" sz="28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2633" y="-138689"/>
            <a:ext cx="7980218" cy="9828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</a:t>
            </a:r>
            <a:r>
              <a:rPr lang="pt-P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Tabeliães, escrivães e juízes em Loulé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15668" t="38807" r="67786" b="30069"/>
          <a:stretch/>
        </p:blipFill>
        <p:spPr>
          <a:xfrm>
            <a:off x="2844653" y="2171701"/>
            <a:ext cx="1759584" cy="1647824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5534" t="38181" r="33449" b="48517"/>
          <a:stretch/>
        </p:blipFill>
        <p:spPr bwMode="auto">
          <a:xfrm>
            <a:off x="6470446" y="4623754"/>
            <a:ext cx="2118649" cy="1792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/>
          <p:cNvPicPr/>
          <p:nvPr/>
        </p:nvPicPr>
        <p:blipFill rotWithShape="1">
          <a:blip r:embed="rId5"/>
          <a:srcRect l="47663" t="47644" r="39714" b="36062"/>
          <a:stretch/>
        </p:blipFill>
        <p:spPr bwMode="auto">
          <a:xfrm>
            <a:off x="2767503" y="4600575"/>
            <a:ext cx="1759584" cy="1741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/>
          <p:cNvPicPr/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7270" t="37486" r="35024" b="35558"/>
          <a:stretch/>
        </p:blipFill>
        <p:spPr bwMode="auto">
          <a:xfrm>
            <a:off x="6470446" y="2238840"/>
            <a:ext cx="2118649" cy="1580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08EE43F-02B9-4C0C-AC7F-7C582F098B09}"/>
              </a:ext>
            </a:extLst>
          </p:cNvPr>
          <p:cNvSpPr txBox="1"/>
          <p:nvPr/>
        </p:nvSpPr>
        <p:spPr>
          <a:xfrm>
            <a:off x="11433672" y="6611779"/>
            <a:ext cx="630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7 de 13</a:t>
            </a:r>
          </a:p>
        </p:txBody>
      </p:sp>
    </p:spTree>
    <p:extLst>
      <p:ext uri="{BB962C8B-B14F-4D97-AF65-F5344CB8AC3E}">
        <p14:creationId xmlns:p14="http://schemas.microsoft.com/office/powerpoint/2010/main" val="425498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85665" y="2025651"/>
            <a:ext cx="400110" cy="48323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PT" sz="1400" dirty="0"/>
              <a:t>Imagem de fundo: AML-CML, Actas de vereação 1384-85, fl. 16v. 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282633" y="844205"/>
            <a:ext cx="11603032" cy="6013795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/>
              <a:t>Sinal de Rui Dias, escrivão e tabelião</a:t>
            </a:r>
          </a:p>
          <a:p>
            <a:endParaRPr lang="pt-PT" sz="28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2633" y="-138689"/>
            <a:ext cx="7980218" cy="9828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</a:t>
            </a:r>
            <a:r>
              <a:rPr lang="pt-P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Tabeliães, escrivães e juízes em Loulé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93654D-621E-4D0D-9080-F88FBD6A5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40000" r="6864" b="2913"/>
          <a:stretch/>
        </p:blipFill>
        <p:spPr>
          <a:xfrm>
            <a:off x="3045041" y="1270375"/>
            <a:ext cx="5921406" cy="528883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FE3F2F-DA4D-457A-AA92-62983A757FF7}"/>
              </a:ext>
            </a:extLst>
          </p:cNvPr>
          <p:cNvSpPr txBox="1"/>
          <p:nvPr/>
        </p:nvSpPr>
        <p:spPr>
          <a:xfrm>
            <a:off x="2994735" y="6497026"/>
            <a:ext cx="61522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dirty="0"/>
              <a:t>AML-CML, </a:t>
            </a:r>
            <a:r>
              <a:rPr lang="pt-PT" sz="1100" i="1" dirty="0"/>
              <a:t>Livro de Receitas e Despesas de 1450-51</a:t>
            </a:r>
            <a:r>
              <a:rPr lang="pt-PT" sz="1100" dirty="0"/>
              <a:t>, fl. 3.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A7F4BD-0E7A-4B58-A031-762FA5803418}"/>
              </a:ext>
            </a:extLst>
          </p:cNvPr>
          <p:cNvSpPr txBox="1"/>
          <p:nvPr/>
        </p:nvSpPr>
        <p:spPr>
          <a:xfrm>
            <a:off x="11433672" y="6611779"/>
            <a:ext cx="630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8 de 13</a:t>
            </a:r>
          </a:p>
        </p:txBody>
      </p:sp>
    </p:spTree>
    <p:extLst>
      <p:ext uri="{BB962C8B-B14F-4D97-AF65-F5344CB8AC3E}">
        <p14:creationId xmlns:p14="http://schemas.microsoft.com/office/powerpoint/2010/main" val="428321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1C8BB-431B-4D60-AC1B-24119C73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</a:t>
            </a:r>
            <a:r>
              <a:rPr lang="pt-PT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Tabeliães, escrivães e juízes em Loulé</a:t>
            </a:r>
            <a:br>
              <a:rPr lang="pt-PT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ED9B27B-9AE4-4DFF-A222-7F874722B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738780"/>
          </a:xfrm>
        </p:spPr>
        <p:txBody>
          <a:bodyPr/>
          <a:lstStyle/>
          <a:p>
            <a:r>
              <a:rPr lang="pt-PT" dirty="0"/>
              <a:t>Anos de carreira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675B589-0044-4B71-8E88-24A5516E3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078077"/>
              </p:ext>
            </p:extLst>
          </p:nvPr>
        </p:nvGraphicFramePr>
        <p:xfrm>
          <a:off x="1198485" y="2124883"/>
          <a:ext cx="9579005" cy="444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C471ED8-6B83-49E4-BB34-9A060AD6BF2A}"/>
              </a:ext>
            </a:extLst>
          </p:cNvPr>
          <p:cNvSpPr txBox="1"/>
          <p:nvPr/>
        </p:nvSpPr>
        <p:spPr>
          <a:xfrm>
            <a:off x="11433672" y="6611779"/>
            <a:ext cx="630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9 de 13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55B8BCC-3CBA-41CC-BD61-3FC038397EB9}"/>
              </a:ext>
            </a:extLst>
          </p:cNvPr>
          <p:cNvSpPr txBox="1"/>
          <p:nvPr/>
        </p:nvSpPr>
        <p:spPr>
          <a:xfrm>
            <a:off x="11863930" y="1690688"/>
            <a:ext cx="400110" cy="48323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PT" sz="1400" dirty="0"/>
              <a:t>Imagem de fundo: AML-CML, Actas de vereação 1384-85, fl. 16v. </a:t>
            </a:r>
          </a:p>
        </p:txBody>
      </p:sp>
    </p:spTree>
    <p:extLst>
      <p:ext uri="{BB962C8B-B14F-4D97-AF65-F5344CB8AC3E}">
        <p14:creationId xmlns:p14="http://schemas.microsoft.com/office/powerpoint/2010/main" val="1907088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912</Words>
  <Application>Microsoft Office PowerPoint</Application>
  <PresentationFormat>Ecrã Panorâmico</PresentationFormat>
  <Paragraphs>109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"Tabelião, escrivão e até juiz: o ofício da escrita em Loulé em finais do século XIV e século XV "</vt:lpstr>
      <vt:lpstr>Apresentação do PowerPoint</vt:lpstr>
      <vt:lpstr>Apresentação do PowerPoint</vt:lpstr>
      <vt:lpstr>3. Surgimento dos ofícios</vt:lpstr>
      <vt:lpstr>Apresentação do PowerPoint</vt:lpstr>
      <vt:lpstr>Apresentação do PowerPoint</vt:lpstr>
      <vt:lpstr>Apresentação do PowerPoint</vt:lpstr>
      <vt:lpstr>Apresentação do PowerPoint</vt:lpstr>
      <vt:lpstr>4. Tabeliães, escrivães e juízes em Loulé </vt:lpstr>
      <vt:lpstr>4. Tabeliães, escrivães e juízes em Loulé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"Tabelião, escrivão e até juiz: o ofício da escrita em Loulé em finais do século XIV e século XV "</dc:title>
  <dc:creator>Ana Cristina Pereira Silva Ferreira</dc:creator>
  <cp:lastModifiedBy>Ana Pereira Ferreira</cp:lastModifiedBy>
  <cp:revision>24</cp:revision>
  <dcterms:created xsi:type="dcterms:W3CDTF">2020-04-27T12:03:23Z</dcterms:created>
  <dcterms:modified xsi:type="dcterms:W3CDTF">2021-05-21T11:48:19Z</dcterms:modified>
</cp:coreProperties>
</file>