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en-US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2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84" y="-7470"/>
      </p:cViewPr>
      <p:guideLst>
        <p:guide orient="horz" pos="13482"/>
        <p:guide pos="9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32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23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97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8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71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99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2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19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52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50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94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BA5E5-4D28-430B-8F60-2EE406978ABE}" type="datetimeFigureOut">
              <a:rPr lang="en-GB" smtClean="0"/>
              <a:t>18/08/2017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202D2-B28F-4589-A4DC-03199E690CB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01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image" Target="../media/image2.tiff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11" Type="http://schemas.openxmlformats.org/officeDocument/2006/relationships/image" Target="../media/image7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png"/><Relationship Id="rId4" Type="http://schemas.openxmlformats.org/officeDocument/2006/relationships/hyperlink" Target="mailto:aam@uevora.pt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16059513" y="18765775"/>
            <a:ext cx="12256870" cy="8804117"/>
            <a:chOff x="15379870" y="18785764"/>
            <a:chExt cx="13231438" cy="9355143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9870" y="18785764"/>
              <a:ext cx="13231438" cy="935514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" name="Retângulo 26"/>
            <p:cNvSpPr/>
            <p:nvPr/>
          </p:nvSpPr>
          <p:spPr>
            <a:xfrm>
              <a:off x="18143621" y="22170189"/>
              <a:ext cx="818147" cy="401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tângulo 5"/>
          <p:cNvSpPr/>
          <p:nvPr/>
        </p:nvSpPr>
        <p:spPr>
          <a:xfrm>
            <a:off x="-465748" y="185580"/>
            <a:ext cx="3027521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5400" b="1" dirty="0" smtClean="0"/>
              <a:t>Cartografia geomorfológica do vale inferior do rio Tejo (Alvega a Vila Franca de Xira, Portugal central)</a:t>
            </a:r>
            <a:r>
              <a:rPr lang="en-GB" sz="5400" dirty="0" smtClean="0"/>
              <a:t/>
            </a:r>
            <a:br>
              <a:rPr lang="en-GB" sz="5400" dirty="0" smtClean="0"/>
            </a:br>
            <a:endParaRPr lang="en-GB" sz="5400" dirty="0" smtClean="0"/>
          </a:p>
          <a:p>
            <a:pPr algn="ctr"/>
            <a:r>
              <a:rPr lang="pt-PT" sz="3600" dirty="0" smtClean="0"/>
              <a:t>António </a:t>
            </a:r>
            <a:r>
              <a:rPr lang="pt-PT" sz="3600" dirty="0"/>
              <a:t>A. Martins </a:t>
            </a:r>
            <a:r>
              <a:rPr lang="pt-PT" sz="3600" baseline="30000" dirty="0"/>
              <a:t>1</a:t>
            </a:r>
            <a:r>
              <a:rPr lang="pt-PT" sz="3600" dirty="0"/>
              <a:t>, Pedro P. Cunha </a:t>
            </a:r>
            <a:r>
              <a:rPr lang="pt-PT" sz="3600" baseline="30000" dirty="0"/>
              <a:t>2</a:t>
            </a:r>
            <a:r>
              <a:rPr lang="pt-PT" sz="3600" dirty="0"/>
              <a:t>, André A. Paiva </a:t>
            </a:r>
            <a:r>
              <a:rPr lang="pt-PT" sz="3600" baseline="30000" dirty="0" smtClean="0"/>
              <a:t>3</a:t>
            </a:r>
          </a:p>
          <a:p>
            <a:pPr algn="ctr"/>
            <a:endParaRPr lang="pt-PT" sz="3600" baseline="30000" dirty="0"/>
          </a:p>
          <a:p>
            <a:pPr lvl="0"/>
            <a:r>
              <a:rPr lang="pt-PT" sz="20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1 -Instituto </a:t>
            </a:r>
            <a:r>
              <a:rPr lang="pt-PT" sz="2000" dirty="0"/>
              <a:t>de Ciências da Terra (ICT), Departamento de Geociências, Universidade de </a:t>
            </a:r>
            <a:r>
              <a:rPr lang="pt-PT" sz="2000" dirty="0" smtClean="0"/>
              <a:t>Évora, </a:t>
            </a:r>
            <a:r>
              <a:rPr lang="pt-PT" sz="2000" dirty="0"/>
              <a:t>Portugal; </a:t>
            </a:r>
            <a:r>
              <a:rPr lang="pt-PT" sz="2000" dirty="0">
                <a:hlinkClick r:id="rId4"/>
              </a:rPr>
              <a:t>aam@uevora.pt</a:t>
            </a:r>
            <a:endParaRPr lang="en-GB" sz="2000" dirty="0"/>
          </a:p>
          <a:p>
            <a:pPr lvl="0"/>
            <a:r>
              <a:rPr lang="pt-PT" sz="20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2 - MARE </a:t>
            </a:r>
            <a:r>
              <a:rPr lang="pt-PT" sz="2000" dirty="0"/>
              <a:t>– Centro de Ciências do Mar e do Ambiente, Departamento de Ciências da Terra, Universidade de </a:t>
            </a:r>
            <a:r>
              <a:rPr lang="pt-PT" sz="2000" dirty="0" smtClean="0"/>
              <a:t>Coimbra</a:t>
            </a:r>
            <a:r>
              <a:rPr lang="pt-PT" sz="2000" dirty="0"/>
              <a:t>,</a:t>
            </a:r>
            <a:r>
              <a:rPr lang="pt-PT" sz="2000" dirty="0" smtClean="0"/>
              <a:t> </a:t>
            </a:r>
            <a:r>
              <a:rPr lang="pt-PT" sz="2000" dirty="0"/>
              <a:t>Portugal </a:t>
            </a:r>
            <a:endParaRPr lang="en-GB" sz="2000" dirty="0"/>
          </a:p>
          <a:p>
            <a:pPr lvl="0"/>
            <a:r>
              <a:rPr lang="pt-PT" sz="20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3 - Centro </a:t>
            </a:r>
            <a:r>
              <a:rPr lang="pt-PT" sz="2000" dirty="0"/>
              <a:t>Ciência Viva de Estremoz, Espaço Ciência, Convento das </a:t>
            </a:r>
            <a:r>
              <a:rPr lang="pt-PT" sz="2000" dirty="0" err="1"/>
              <a:t>Maltezas</a:t>
            </a:r>
            <a:r>
              <a:rPr lang="pt-PT" sz="2000" dirty="0"/>
              <a:t>; 7100-513 Estremoz, </a:t>
            </a:r>
            <a:r>
              <a:rPr lang="pt-PT" sz="2000" dirty="0" smtClean="0"/>
              <a:t>Portugal</a:t>
            </a:r>
            <a:endParaRPr lang="en-GB" sz="7200" dirty="0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521027"/>
              </p:ext>
            </p:extLst>
          </p:nvPr>
        </p:nvGraphicFramePr>
        <p:xfrm>
          <a:off x="1102726" y="1776496"/>
          <a:ext cx="3493337" cy="1357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Acrobat Document" r:id="rId5" imgW="3162012" imgH="1228423" progId="AcroExch.Document.DC">
                  <p:embed/>
                </p:oleObj>
              </mc:Choice>
              <mc:Fallback>
                <p:oleObj name="Acrobat Document" r:id="rId5" imgW="3162012" imgH="122842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2726" y="1776496"/>
                        <a:ext cx="3493337" cy="1357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8614611" y="15304168"/>
            <a:ext cx="184731" cy="1154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/>
          <a:srcRect r="7935"/>
          <a:stretch/>
        </p:blipFill>
        <p:spPr>
          <a:xfrm>
            <a:off x="918218" y="24594803"/>
            <a:ext cx="13045698" cy="1220313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513" y="28644552"/>
            <a:ext cx="12675754" cy="6851872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99145" y="8685334"/>
            <a:ext cx="1403567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/>
              <a:t>Introdução</a:t>
            </a:r>
          </a:p>
          <a:p>
            <a:pPr algn="just"/>
            <a:r>
              <a:rPr lang="pt-PT" sz="2800" dirty="0"/>
              <a:t>A área de estudo, entre Alvega e Vila Franca de Xira, situa-se na Bacia </a:t>
            </a:r>
            <a:r>
              <a:rPr lang="pt-PT" sz="2800" dirty="0" err="1"/>
              <a:t>Cenozóica</a:t>
            </a:r>
            <a:r>
              <a:rPr lang="pt-PT" sz="2800" dirty="0"/>
              <a:t> do Baixo Tejo (</a:t>
            </a:r>
            <a:r>
              <a:rPr lang="pt-PT" sz="2800" dirty="0" smtClean="0"/>
              <a:t>BCBT). </a:t>
            </a:r>
            <a:r>
              <a:rPr lang="pt-PT" sz="2800" dirty="0"/>
              <a:t>Nela, o relevo é dominado por um planalto correspondente à superfície culminante </a:t>
            </a:r>
            <a:r>
              <a:rPr lang="pt-PT" sz="2800" dirty="0"/>
              <a:t>(CS</a:t>
            </a:r>
            <a:r>
              <a:rPr lang="pt-PT" sz="2800" dirty="0" smtClean="0"/>
              <a:t>) do </a:t>
            </a:r>
            <a:r>
              <a:rPr lang="pt-PT" sz="2800" dirty="0"/>
              <a:t>enchimento </a:t>
            </a:r>
            <a:r>
              <a:rPr lang="pt-PT" sz="2800" dirty="0" smtClean="0"/>
              <a:t>sedimentar, </a:t>
            </a:r>
            <a:r>
              <a:rPr lang="pt-PT" sz="2800" dirty="0"/>
              <a:t>decrescendo em altitude desde ca. </a:t>
            </a:r>
            <a:r>
              <a:rPr lang="pt-PT" sz="2800" dirty="0" smtClean="0"/>
              <a:t>280 - 250 m (na área de Alvega) </a:t>
            </a:r>
            <a:r>
              <a:rPr lang="pt-PT" sz="2800" dirty="0"/>
              <a:t>a ca. 80-65 m (no eixo deprimido da Península de Setúbal, mas elevando-se </a:t>
            </a:r>
            <a:r>
              <a:rPr lang="pt-PT" sz="2800" dirty="0" smtClean="0"/>
              <a:t>lateralmente </a:t>
            </a:r>
            <a:r>
              <a:rPr lang="pt-PT" sz="2800" dirty="0"/>
              <a:t>quer para a Serra da Arrábida, quer para os relevos associados à Serra de Sintra). Abaixo desta superfície de agradação desenvolvem-se escadarias de terraços fluviais, que já se inserem na etapa de encaixe da rede hidrográfica</a:t>
            </a:r>
            <a:r>
              <a:rPr lang="pt-PT" sz="2800" dirty="0" smtClean="0"/>
              <a:t>.</a:t>
            </a:r>
            <a:endParaRPr lang="en-GB" sz="2800" b="1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959758" y="3903449"/>
            <a:ext cx="28016979" cy="4525439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7272237" y="15962747"/>
            <a:ext cx="774726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/>
              <a:t>Geologia</a:t>
            </a:r>
          </a:p>
          <a:p>
            <a:pPr algn="just"/>
            <a:r>
              <a:rPr lang="pt-PT" sz="2800" dirty="0"/>
              <a:t>A região </a:t>
            </a:r>
            <a:r>
              <a:rPr lang="pt-PT" sz="2800" dirty="0" smtClean="0"/>
              <a:t>enquadrante da </a:t>
            </a:r>
            <a:r>
              <a:rPr lang="pt-PT" sz="2800" dirty="0" smtClean="0"/>
              <a:t>BCBT </a:t>
            </a:r>
            <a:r>
              <a:rPr lang="pt-PT" sz="2800" dirty="0" smtClean="0"/>
              <a:t>apresenta </a:t>
            </a:r>
            <a:r>
              <a:rPr lang="pt-PT" sz="2800" dirty="0"/>
              <a:t>um soco metamórfico e magmático </a:t>
            </a:r>
            <a:r>
              <a:rPr lang="pt-PT" sz="2800" dirty="0" smtClean="0"/>
              <a:t>(</a:t>
            </a:r>
            <a:r>
              <a:rPr lang="pt-PT" sz="2800" dirty="0" err="1"/>
              <a:t>Paleozóico</a:t>
            </a:r>
            <a:r>
              <a:rPr lang="pt-PT" sz="2800" dirty="0"/>
              <a:t> e Pré-Câmbrico), bem como rochas sedimentares calcárias e </a:t>
            </a:r>
            <a:r>
              <a:rPr lang="pt-PT" sz="2800" dirty="0" err="1"/>
              <a:t>siliciclásticas</a:t>
            </a:r>
            <a:r>
              <a:rPr lang="pt-PT" sz="2800" dirty="0"/>
              <a:t> do </a:t>
            </a:r>
            <a:r>
              <a:rPr lang="pt-PT" sz="2800" dirty="0" err="1" smtClean="0"/>
              <a:t>Mesozóico</a:t>
            </a:r>
            <a:r>
              <a:rPr lang="pt-PT" sz="2800" dirty="0" smtClean="0"/>
              <a:t> (Fig. 1) </a:t>
            </a:r>
            <a:r>
              <a:rPr lang="pt-PT" sz="2800" dirty="0"/>
              <a:t>O </a:t>
            </a:r>
            <a:r>
              <a:rPr lang="pt-PT" sz="2800" dirty="0" err="1"/>
              <a:t>Cenozóico</a:t>
            </a:r>
            <a:r>
              <a:rPr lang="pt-PT" sz="2800" dirty="0"/>
              <a:t> é dominado por sedimentos do Miocénico no sector ocidental e do Pliocénico a Plistocénico inferior nos sectores norte e oriental. A unidade </a:t>
            </a:r>
            <a:r>
              <a:rPr lang="pt-PT" sz="2800" dirty="0" err="1"/>
              <a:t>alostratigráfica</a:t>
            </a:r>
            <a:r>
              <a:rPr lang="pt-PT" sz="2800" dirty="0"/>
              <a:t> culminante do enchimento (</a:t>
            </a:r>
            <a:r>
              <a:rPr lang="pt-PT" sz="2800" dirty="0" smtClean="0"/>
              <a:t>SLD13) compreende </a:t>
            </a:r>
            <a:r>
              <a:rPr lang="pt-PT" sz="2800" dirty="0"/>
              <a:t>fácies de leques aluviais, fluviais e deltaicas, com provável idade do </a:t>
            </a:r>
            <a:r>
              <a:rPr lang="pt-PT" sz="2800" dirty="0" err="1"/>
              <a:t>Zancliano</a:t>
            </a:r>
            <a:r>
              <a:rPr lang="pt-PT" sz="2800" dirty="0"/>
              <a:t> final a Plistocénico inicial (3,7 a 1,8 Ma; Cunha </a:t>
            </a:r>
            <a:r>
              <a:rPr lang="pt-PT" sz="2800" i="1" dirty="0" err="1"/>
              <a:t>et</a:t>
            </a:r>
            <a:r>
              <a:rPr lang="pt-PT" sz="2800" i="1" dirty="0"/>
              <a:t> al</a:t>
            </a:r>
            <a:r>
              <a:rPr lang="pt-PT" sz="2800" dirty="0"/>
              <a:t>., </a:t>
            </a:r>
            <a:r>
              <a:rPr lang="pt-PT" sz="2800" dirty="0" smtClean="0"/>
              <a:t>1993</a:t>
            </a:r>
            <a:r>
              <a:rPr lang="pt-PT" sz="2800" dirty="0"/>
              <a:t>;</a:t>
            </a:r>
            <a:r>
              <a:rPr lang="pt-PT" sz="2800" dirty="0" smtClean="0"/>
              <a:t> </a:t>
            </a:r>
            <a:r>
              <a:rPr lang="pt-PT" sz="2800" dirty="0"/>
              <a:t>Pais </a:t>
            </a:r>
            <a:r>
              <a:rPr lang="pt-PT" sz="2800" i="1" dirty="0" err="1"/>
              <a:t>et</a:t>
            </a:r>
            <a:r>
              <a:rPr lang="pt-PT" sz="2800" i="1" dirty="0"/>
              <a:t> al</a:t>
            </a:r>
            <a:r>
              <a:rPr lang="pt-PT" sz="2800" dirty="0"/>
              <a:t>., 2012).</a:t>
            </a:r>
            <a:endParaRPr lang="pt-PT" sz="2800" dirty="0" smtClean="0"/>
          </a:p>
          <a:p>
            <a:pPr algn="just"/>
            <a:endParaRPr lang="en-GB" sz="3200" dirty="0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10"/>
          <a:srcRect t="13031" b="13877"/>
          <a:stretch/>
        </p:blipFill>
        <p:spPr>
          <a:xfrm>
            <a:off x="373731" y="15583673"/>
            <a:ext cx="6711021" cy="581900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3"/>
          <a:stretch/>
        </p:blipFill>
        <p:spPr>
          <a:xfrm>
            <a:off x="1389122" y="37959666"/>
            <a:ext cx="5032684" cy="3561165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577939" y="22012837"/>
            <a:ext cx="14390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800" dirty="0" smtClean="0"/>
              <a:t>O </a:t>
            </a:r>
            <a:r>
              <a:rPr lang="pt-PT" sz="2800" dirty="0"/>
              <a:t>Plistocénico está representado por depósitos de terraço, coluviões e uma unidade eólica de cobertura (Areias da </a:t>
            </a:r>
            <a:r>
              <a:rPr lang="pt-PT" sz="2800" dirty="0" smtClean="0"/>
              <a:t>Carregueira, Fig. 2). </a:t>
            </a:r>
            <a:r>
              <a:rPr lang="pt-PT" sz="2800" dirty="0"/>
              <a:t>Os sedimentos holocénicos constituem uma planície aluvial que atinge ca. 10 km de largura e preenchem o vale que foi escavado na descida do nível do mar durante o Estágio Isotópico Marinho (MIS) 2, aos 30-20 </a:t>
            </a:r>
            <a:r>
              <a:rPr lang="pt-PT" sz="2800" dirty="0" err="1"/>
              <a:t>ka</a:t>
            </a:r>
            <a:r>
              <a:rPr lang="pt-PT" sz="2800" dirty="0"/>
              <a:t> </a:t>
            </a:r>
            <a:r>
              <a:rPr lang="pt-PT" sz="2800" dirty="0" smtClean="0"/>
              <a:t>.</a:t>
            </a:r>
            <a:endParaRPr lang="en-GB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117129" y="12838146"/>
            <a:ext cx="97318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/>
              <a:t>Métodos</a:t>
            </a:r>
          </a:p>
          <a:p>
            <a:pPr algn="just"/>
            <a:r>
              <a:rPr lang="pt-PT" sz="2800" dirty="0"/>
              <a:t>A cartografia geomorfológica </a:t>
            </a:r>
            <a:r>
              <a:rPr lang="pt-PT" sz="2800" dirty="0" smtClean="0"/>
              <a:t>foi realizada com </a:t>
            </a:r>
            <a:r>
              <a:rPr lang="pt-PT" sz="2800" dirty="0"/>
              <a:t>base em mapas topográficos (1/25.000) e geológicos (1/50.000</a:t>
            </a:r>
            <a:r>
              <a:rPr lang="pt-PT" sz="2800" dirty="0" smtClean="0"/>
              <a:t>); </a:t>
            </a:r>
            <a:r>
              <a:rPr lang="pt-PT" sz="2800" dirty="0"/>
              <a:t>análise de fotografias </a:t>
            </a:r>
            <a:r>
              <a:rPr lang="pt-PT" sz="2800" dirty="0" smtClean="0"/>
              <a:t>aéreas;  </a:t>
            </a:r>
            <a:r>
              <a:rPr lang="pt-PT" sz="2800" dirty="0"/>
              <a:t>análise de </a:t>
            </a:r>
            <a:r>
              <a:rPr lang="pt-PT" sz="2800" dirty="0" smtClean="0"/>
              <a:t>MDT e reconhecimento </a:t>
            </a:r>
            <a:r>
              <a:rPr lang="pt-PT" sz="2800" dirty="0"/>
              <a:t>de terreno.</a:t>
            </a:r>
            <a:endParaRPr lang="en-GB" sz="2800" dirty="0"/>
          </a:p>
          <a:p>
            <a:pPr algn="just"/>
            <a:endParaRPr lang="en-GB" sz="3200" b="1" dirty="0"/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5407" y="11902332"/>
            <a:ext cx="5022840" cy="3765793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1102726" y="24146493"/>
            <a:ext cx="2045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smtClean="0"/>
              <a:t>Resultados</a:t>
            </a:r>
            <a:endParaRPr lang="en-GB" sz="32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5467640" y="38981547"/>
            <a:ext cx="1409153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/>
              <a:t>Bibliografia</a:t>
            </a:r>
          </a:p>
          <a:p>
            <a:pPr algn="just"/>
            <a:r>
              <a:rPr lang="pt-PT" sz="2000" dirty="0"/>
              <a:t>Cunha, P.P., Barbosa, B.P. &amp; Reis, R.P. 1993. </a:t>
            </a:r>
            <a:r>
              <a:rPr lang="en-US" sz="2000" dirty="0"/>
              <a:t>Synthesis of the </a:t>
            </a:r>
            <a:r>
              <a:rPr lang="en-US" sz="2000" dirty="0" err="1"/>
              <a:t>Piacenzian</a:t>
            </a:r>
            <a:r>
              <a:rPr lang="en-US" sz="2000" dirty="0"/>
              <a:t> onshore record, between the </a:t>
            </a:r>
            <a:r>
              <a:rPr lang="en-US" sz="2000" dirty="0" err="1"/>
              <a:t>Aveiro</a:t>
            </a:r>
            <a:r>
              <a:rPr lang="en-US" sz="2000" dirty="0"/>
              <a:t> and </a:t>
            </a:r>
            <a:r>
              <a:rPr lang="en-US" sz="2000" dirty="0" err="1"/>
              <a:t>Setúbal</a:t>
            </a:r>
            <a:r>
              <a:rPr lang="en-US" sz="2000" dirty="0"/>
              <a:t> parallels (W. Portuguese margin), </a:t>
            </a:r>
            <a:r>
              <a:rPr lang="en-US" sz="2000" dirty="0" err="1"/>
              <a:t>Ciências</a:t>
            </a:r>
            <a:r>
              <a:rPr lang="en-US" sz="2000" dirty="0"/>
              <a:t> da Terra, 12: 35-43.</a:t>
            </a:r>
            <a:endParaRPr lang="pt-PT" sz="2000" b="1" dirty="0" smtClean="0"/>
          </a:p>
          <a:p>
            <a:pPr algn="just"/>
            <a:r>
              <a:rPr lang="pt-PT" sz="2000" dirty="0"/>
              <a:t>Cunha, P.P., Martins, A.A. &amp; Gouveia, M.P. 2016. As escadarias de terraços do Ródão à Chamusca (Baixo Tejo) – caracterização e interpretação de dados sedimentares, tectónicos, climáticos e do Paleolítico. Estudos do Quaternário, 14: 1-24</a:t>
            </a:r>
            <a:r>
              <a:rPr lang="pt-PT" sz="2000" dirty="0" smtClean="0"/>
              <a:t>.</a:t>
            </a:r>
          </a:p>
          <a:p>
            <a:pPr algn="just"/>
            <a:r>
              <a:rPr lang="pt-PT" sz="2000" dirty="0"/>
              <a:t>Martins, A.A., Cunha, P.P.; Rosina, P.; </a:t>
            </a:r>
            <a:r>
              <a:rPr lang="pt-PT" sz="2000" dirty="0" err="1"/>
              <a:t>Oosterbeck</a:t>
            </a:r>
            <a:r>
              <a:rPr lang="pt-PT" sz="2000" dirty="0"/>
              <a:t>, L.; Cura, S.; </a:t>
            </a:r>
            <a:r>
              <a:rPr lang="pt-PT" sz="2000" dirty="0" err="1"/>
              <a:t>Grimaldi</a:t>
            </a:r>
            <a:r>
              <a:rPr lang="pt-PT" sz="2000" dirty="0"/>
              <a:t>, S.; Gomes, J.; Buylaert, J.-P.; Murray, A.S. &amp; Matos, J. 2010b. </a:t>
            </a:r>
            <a:r>
              <a:rPr lang="pt-PT" sz="2000" dirty="0" err="1"/>
              <a:t>Geoarchaeology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Pleistocene</a:t>
            </a:r>
            <a:r>
              <a:rPr lang="pt-PT" sz="2000" dirty="0"/>
              <a:t> open-</a:t>
            </a:r>
            <a:r>
              <a:rPr lang="pt-PT" sz="2000" dirty="0" err="1"/>
              <a:t>air</a:t>
            </a:r>
            <a:r>
              <a:rPr lang="pt-PT" sz="2000" dirty="0"/>
              <a:t> sites in </a:t>
            </a:r>
            <a:r>
              <a:rPr lang="pt-PT" sz="2000" dirty="0" err="1"/>
              <a:t>the</a:t>
            </a:r>
            <a:r>
              <a:rPr lang="pt-PT" sz="2000" dirty="0"/>
              <a:t> Vila Nova da Barquinha - Santa Cita </a:t>
            </a:r>
            <a:r>
              <a:rPr lang="pt-PT" sz="2000" dirty="0" err="1"/>
              <a:t>area</a:t>
            </a:r>
            <a:r>
              <a:rPr lang="pt-PT" sz="2000" dirty="0"/>
              <a:t> (</a:t>
            </a:r>
            <a:r>
              <a:rPr lang="pt-PT" sz="2000" dirty="0" err="1"/>
              <a:t>Lower</a:t>
            </a:r>
            <a:r>
              <a:rPr lang="pt-PT" sz="2000" dirty="0"/>
              <a:t> Tejo </a:t>
            </a:r>
            <a:r>
              <a:rPr lang="pt-PT" sz="2000" dirty="0" err="1"/>
              <a:t>River</a:t>
            </a:r>
            <a:r>
              <a:rPr lang="pt-PT" sz="2000" dirty="0"/>
              <a:t> </a:t>
            </a:r>
            <a:r>
              <a:rPr lang="pt-PT" sz="2000" dirty="0" err="1"/>
              <a:t>basin</a:t>
            </a:r>
            <a:r>
              <a:rPr lang="pt-PT" sz="2000" dirty="0"/>
              <a:t>, central Portugal). </a:t>
            </a:r>
            <a:r>
              <a:rPr lang="en-US" sz="2000" dirty="0"/>
              <a:t>Proc. Geol. </a:t>
            </a:r>
            <a:r>
              <a:rPr lang="pt-PT" sz="2000" dirty="0" err="1"/>
              <a:t>Assoc</a:t>
            </a:r>
            <a:r>
              <a:rPr lang="pt-PT" sz="2000" dirty="0"/>
              <a:t>., 121 (2): 128-140</a:t>
            </a:r>
            <a:r>
              <a:rPr lang="pt-PT" sz="2000" dirty="0" smtClean="0"/>
              <a:t>.</a:t>
            </a:r>
          </a:p>
          <a:p>
            <a:pPr algn="just"/>
            <a:r>
              <a:rPr lang="pt-PT" sz="2000" dirty="0"/>
              <a:t>Pais, J.; Cunha, P.P., Pereira, D., Legoinha, P., Dias, R., Moura, D., Brum da Silveira, A., </a:t>
            </a:r>
            <a:r>
              <a:rPr lang="pt-PT" sz="2000" dirty="0" err="1"/>
              <a:t>Kullberg</a:t>
            </a:r>
            <a:r>
              <a:rPr lang="pt-PT" sz="2000" dirty="0"/>
              <a:t>, J.C., </a:t>
            </a:r>
            <a:r>
              <a:rPr lang="pt-PT" sz="2000" dirty="0" err="1"/>
              <a:t>González</a:t>
            </a:r>
            <a:r>
              <a:rPr lang="pt-PT" sz="2000" dirty="0"/>
              <a:t>-Delgado, J.A. 2012. </a:t>
            </a:r>
            <a:r>
              <a:rPr lang="en-US" sz="2000" dirty="0"/>
              <a:t>The Paleogene and Neogene of Western Iberia (Portugal). A Cenozoic record in the European Atlantic domain. Springer, Series ID: 8897, 158p</a:t>
            </a:r>
            <a:r>
              <a:rPr lang="en-US" sz="2000" dirty="0" smtClean="0"/>
              <a:t>.</a:t>
            </a:r>
            <a:endParaRPr lang="en-GB" sz="2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705087" y="21045511"/>
            <a:ext cx="5236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smtClean="0"/>
              <a:t>Fig.  1 Geologia da Bacia Cenozoica do Baixo Tejo</a:t>
            </a:r>
          </a:p>
          <a:p>
            <a:r>
              <a:rPr lang="pt-PT" sz="2000" dirty="0" smtClean="0"/>
              <a:t>e unidades </a:t>
            </a:r>
            <a:r>
              <a:rPr lang="pt-PT" sz="2000" dirty="0" err="1" smtClean="0"/>
              <a:t>morfoestruturais</a:t>
            </a:r>
            <a:r>
              <a:rPr lang="pt-PT" sz="2000" dirty="0" smtClean="0"/>
              <a:t> envolventes</a:t>
            </a:r>
            <a:endParaRPr lang="en-GB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9887634" y="15674988"/>
            <a:ext cx="4831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smtClean="0"/>
              <a:t>Fig. 2 Areias da Carregueira (cor clara) sobre </a:t>
            </a:r>
          </a:p>
          <a:p>
            <a:r>
              <a:rPr lang="pt-PT" sz="2000" dirty="0" smtClean="0"/>
              <a:t>depósitos  miocénicos (Chamusca)</a:t>
            </a:r>
          </a:p>
          <a:p>
            <a:endParaRPr lang="en-GB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323272" y="37159716"/>
            <a:ext cx="12387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smtClean="0"/>
              <a:t>Fig. 3 –  Escadaria de terraços  desenvolvidos abaixo da superfície culminante (CS) do enchimento sedimentar </a:t>
            </a:r>
          </a:p>
          <a:p>
            <a:r>
              <a:rPr lang="pt-PT" sz="2000" dirty="0" smtClean="0"/>
              <a:t>(troço IV do rio Tejo, entre Vila Nova da Barquinha e Vila Franca de Xira.). Secções A e B estão representadas na Fig. </a:t>
            </a:r>
            <a:r>
              <a:rPr lang="pt-PT" sz="2000" dirty="0"/>
              <a:t>8</a:t>
            </a:r>
            <a:r>
              <a:rPr lang="pt-PT" sz="2000" dirty="0" smtClean="0"/>
              <a:t> </a:t>
            </a:r>
            <a:endParaRPr lang="en-GB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6059513" y="35521931"/>
            <a:ext cx="10345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smtClean="0"/>
              <a:t>Fig. 8  Perfis geomorfológicos da margem esquerda do tejo na área de Benfica do Ribatejo (Fig. 3).</a:t>
            </a:r>
            <a:endParaRPr lang="en-GB" sz="20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1" y="38271935"/>
            <a:ext cx="4660224" cy="349516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615132" y="41708613"/>
            <a:ext cx="6995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 smtClean="0"/>
              <a:t>Fig. 4 Afloramento do terraço T4  em Alpiarça. A unidade </a:t>
            </a:r>
            <a:r>
              <a:rPr lang="pt-PT" sz="2000" dirty="0" err="1" smtClean="0"/>
              <a:t>casca-lhenta</a:t>
            </a:r>
            <a:r>
              <a:rPr lang="pt-PT" sz="2000" dirty="0" smtClean="0"/>
              <a:t> da base está separada da unidade arenosa do topo através da camada argilosa cinzenta, a meio do afloramento.</a:t>
            </a:r>
            <a:endParaRPr lang="en-GB" sz="20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8199707" y="42042943"/>
            <a:ext cx="5791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smtClean="0"/>
              <a:t>Fig. 5 Unidade cascalhenta da base do T4  (Chamusca)</a:t>
            </a:r>
            <a:endParaRPr lang="en-GB" sz="20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5839665" y="17337671"/>
            <a:ext cx="13478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000" dirty="0" smtClean="0"/>
              <a:t>Fig. 6  Mapa geomorfológico da área de Abrantes –Alvega (modificado de Martins </a:t>
            </a:r>
            <a:r>
              <a:rPr lang="pt-PT" sz="2000" dirty="0" err="1" smtClean="0"/>
              <a:t>et</a:t>
            </a:r>
            <a:r>
              <a:rPr lang="pt-PT" sz="2000" dirty="0" smtClean="0"/>
              <a:t> al., 2008). Legenda: 1 – crista quartzítica;</a:t>
            </a:r>
          </a:p>
          <a:p>
            <a:pPr algn="just"/>
            <a:r>
              <a:rPr lang="pt-PT" sz="2000" dirty="0" smtClean="0"/>
              <a:t> 2 – superfície culminante da bacia sedimentar; 3 – nível de erosão N1; 4 a 10 – terraços do Tejo, T1 a T6; 11 – planície aluvial; </a:t>
            </a:r>
          </a:p>
          <a:p>
            <a:pPr algn="just"/>
            <a:r>
              <a:rPr lang="pt-PT" sz="2000" dirty="0" smtClean="0"/>
              <a:t>12 – areias da Carregueira; 13 – escarpa de falha; 14 – troço encaixado do rio Tejo; 15 – </a:t>
            </a:r>
            <a:r>
              <a:rPr lang="pt-PT" sz="2000" dirty="0" smtClean="0"/>
              <a:t> </a:t>
            </a:r>
            <a:r>
              <a:rPr lang="pt-PT" sz="2000" dirty="0" smtClean="0"/>
              <a:t>ponto cotado,(altitude em metros).</a:t>
            </a:r>
            <a:endParaRPr lang="en-GB" sz="20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5354869" y="27373394"/>
            <a:ext cx="14085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 smtClean="0"/>
              <a:t>Fig. 7  Mapa geomorfológico da área da Chamusca. Legenda: 1 - </a:t>
            </a:r>
            <a:r>
              <a:rPr lang="pt-PT" sz="2000" dirty="0"/>
              <a:t>superfície </a:t>
            </a:r>
            <a:r>
              <a:rPr lang="pt-PT" sz="2000" dirty="0" smtClean="0"/>
              <a:t>culminante da </a:t>
            </a:r>
            <a:r>
              <a:rPr lang="pt-PT" sz="2000" dirty="0"/>
              <a:t>bacia </a:t>
            </a:r>
            <a:r>
              <a:rPr lang="pt-PT" sz="2000" dirty="0" smtClean="0"/>
              <a:t>sedimentar; 2 - </a:t>
            </a:r>
            <a:r>
              <a:rPr lang="pt-PT" sz="2000" dirty="0"/>
              <a:t>– nível de erosão </a:t>
            </a:r>
            <a:r>
              <a:rPr lang="pt-PT" sz="2000" dirty="0" smtClean="0"/>
              <a:t>N1; 3 – terraço T1; 4 – terraço T2; 5 – terraço T3; 6 – terraço T4; 7 – terraço T5; 8 – terraço T6; 8 – terraços dos tributários do Tejo; 10 – areias da Carregueira; 11 – planície aluvial; 12 – escarpa de falha.   </a:t>
            </a:r>
            <a:endParaRPr lang="en-GB" sz="20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15467640" y="36177536"/>
            <a:ext cx="13916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/>
              <a:t>Conclusões</a:t>
            </a:r>
          </a:p>
          <a:p>
            <a:r>
              <a:rPr lang="pt-PT" sz="2800" dirty="0" smtClean="0"/>
              <a:t>São reconhecidos seis níveis de terraços fluviais abaixo da superfície sedimentar culminante.</a:t>
            </a:r>
          </a:p>
          <a:p>
            <a:r>
              <a:rPr lang="en-GB" sz="2800" dirty="0" smtClean="0"/>
              <a:t>As </a:t>
            </a:r>
            <a:r>
              <a:rPr lang="en-GB" sz="2800" dirty="0" err="1" smtClean="0"/>
              <a:t>datações</a:t>
            </a:r>
            <a:r>
              <a:rPr lang="en-GB" sz="2800" dirty="0" smtClean="0"/>
              <a:t> </a:t>
            </a:r>
            <a:r>
              <a:rPr lang="en-GB" sz="2800" dirty="0" err="1" smtClean="0"/>
              <a:t>absolutas</a:t>
            </a:r>
            <a:r>
              <a:rPr lang="en-GB" sz="2800" dirty="0" smtClean="0"/>
              <a:t>, </a:t>
            </a:r>
            <a:r>
              <a:rPr lang="en-GB" sz="2800" dirty="0" err="1" smtClean="0"/>
              <a:t>até</a:t>
            </a:r>
            <a:r>
              <a:rPr lang="en-GB" sz="2800" dirty="0" smtClean="0"/>
              <a:t> agora </a:t>
            </a:r>
            <a:r>
              <a:rPr lang="en-GB" sz="2800" dirty="0" err="1" smtClean="0"/>
              <a:t>obtidas</a:t>
            </a:r>
            <a:r>
              <a:rPr lang="en-GB" sz="2800" dirty="0" smtClean="0"/>
              <a:t>, </a:t>
            </a:r>
            <a:r>
              <a:rPr lang="en-GB" sz="2800" dirty="0" err="1" smtClean="0"/>
              <a:t>permitem</a:t>
            </a:r>
            <a:r>
              <a:rPr lang="en-GB" sz="2800" dirty="0" smtClean="0"/>
              <a:t> </a:t>
            </a:r>
            <a:r>
              <a:rPr lang="pt-PT" sz="2800" dirty="0" smtClean="0"/>
              <a:t>apresentar </a:t>
            </a:r>
            <a:r>
              <a:rPr lang="pt-PT" sz="2800" dirty="0"/>
              <a:t>as idades dos intervalos de </a:t>
            </a:r>
            <a:r>
              <a:rPr lang="pt-PT" sz="2800" dirty="0" smtClean="0"/>
              <a:t>agradação dos </a:t>
            </a:r>
            <a:r>
              <a:rPr lang="pt-PT" sz="2800" dirty="0"/>
              <a:t>terraços baixos e </a:t>
            </a:r>
            <a:r>
              <a:rPr lang="pt-PT" sz="2800" dirty="0" smtClean="0"/>
              <a:t>médios: </a:t>
            </a:r>
            <a:r>
              <a:rPr lang="en-GB" sz="2800" dirty="0" smtClean="0"/>
              <a:t>T6 </a:t>
            </a:r>
            <a:r>
              <a:rPr lang="en-GB" sz="2800" dirty="0"/>
              <a:t>– 32 </a:t>
            </a:r>
            <a:r>
              <a:rPr lang="en-GB" sz="2800" dirty="0" err="1"/>
              <a:t>ka</a:t>
            </a:r>
            <a:r>
              <a:rPr lang="en-GB" sz="2800" dirty="0"/>
              <a:t> a 62 </a:t>
            </a:r>
            <a:r>
              <a:rPr lang="en-GB" sz="2800" dirty="0" err="1"/>
              <a:t>ka</a:t>
            </a:r>
            <a:r>
              <a:rPr lang="en-GB" sz="2800" dirty="0"/>
              <a:t> (30 </a:t>
            </a:r>
            <a:r>
              <a:rPr lang="en-GB" sz="2800" dirty="0" err="1"/>
              <a:t>ka</a:t>
            </a:r>
            <a:r>
              <a:rPr lang="en-GB" sz="2800" dirty="0"/>
              <a:t>); T5 – 73 </a:t>
            </a:r>
            <a:r>
              <a:rPr lang="en-GB" sz="2800" dirty="0" err="1"/>
              <a:t>ka</a:t>
            </a:r>
            <a:r>
              <a:rPr lang="en-GB" sz="2800" dirty="0"/>
              <a:t> a 135 </a:t>
            </a:r>
            <a:r>
              <a:rPr lang="en-GB" sz="2800" dirty="0" err="1"/>
              <a:t>ka</a:t>
            </a:r>
            <a:r>
              <a:rPr lang="en-GB" sz="2800" dirty="0"/>
              <a:t> (62</a:t>
            </a:r>
          </a:p>
          <a:p>
            <a:r>
              <a:rPr lang="en-GB" sz="2800" dirty="0" err="1"/>
              <a:t>ka</a:t>
            </a:r>
            <a:r>
              <a:rPr lang="en-GB" sz="2800" dirty="0"/>
              <a:t>); T4 – 155 </a:t>
            </a:r>
            <a:r>
              <a:rPr lang="en-GB" sz="2800" dirty="0" err="1"/>
              <a:t>ka</a:t>
            </a:r>
            <a:r>
              <a:rPr lang="en-GB" sz="2800" dirty="0"/>
              <a:t> a ca. 335 </a:t>
            </a:r>
            <a:r>
              <a:rPr lang="en-GB" sz="2800" dirty="0" err="1"/>
              <a:t>ka</a:t>
            </a:r>
            <a:r>
              <a:rPr lang="en-GB" sz="2800" dirty="0"/>
              <a:t> (ca. 180 </a:t>
            </a:r>
            <a:r>
              <a:rPr lang="en-GB" sz="2800" dirty="0" err="1"/>
              <a:t>ka</a:t>
            </a:r>
            <a:r>
              <a:rPr lang="en-GB" sz="2800" dirty="0"/>
              <a:t>); T3 </a:t>
            </a:r>
            <a:r>
              <a:rPr lang="en-GB" sz="2800" dirty="0" smtClean="0"/>
              <a:t>–</a:t>
            </a:r>
            <a:r>
              <a:rPr lang="pt-PT" sz="2800" dirty="0" smtClean="0"/>
              <a:t>provavelmente </a:t>
            </a:r>
            <a:r>
              <a:rPr lang="pt-PT" sz="2800" dirty="0"/>
              <a:t>ca. 360? a 460 </a:t>
            </a:r>
            <a:r>
              <a:rPr lang="pt-PT" sz="2800" dirty="0" err="1"/>
              <a:t>ka</a:t>
            </a:r>
            <a:r>
              <a:rPr lang="pt-PT" sz="2800" dirty="0"/>
              <a:t>) (ca 100? </a:t>
            </a:r>
            <a:r>
              <a:rPr lang="pt-PT" sz="2800" dirty="0" err="1"/>
              <a:t>ka</a:t>
            </a:r>
            <a:r>
              <a:rPr lang="pt-PT" sz="2800" dirty="0" smtClean="0"/>
              <a:t>).</a:t>
            </a:r>
            <a:endParaRPr lang="en-GB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022" y="8587889"/>
            <a:ext cx="11928784" cy="84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742</TotalTime>
  <Words>982</Words>
  <Application>Microsoft Office PowerPoint</Application>
  <PresentationFormat>Personalizados</PresentationFormat>
  <Paragraphs>36</Paragraphs>
  <Slides>1</Slides>
  <Notes>0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Acrobat Document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Martins</dc:creator>
  <cp:lastModifiedBy>Antonio Martins</cp:lastModifiedBy>
  <cp:revision>33</cp:revision>
  <dcterms:created xsi:type="dcterms:W3CDTF">2017-08-07T18:16:13Z</dcterms:created>
  <dcterms:modified xsi:type="dcterms:W3CDTF">2017-08-18T12:35:32Z</dcterms:modified>
</cp:coreProperties>
</file>