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324" r:id="rId2"/>
    <p:sldId id="256" r:id="rId3"/>
    <p:sldId id="285" r:id="rId4"/>
    <p:sldId id="257" r:id="rId5"/>
    <p:sldId id="273" r:id="rId6"/>
    <p:sldId id="262" r:id="rId7"/>
    <p:sldId id="268" r:id="rId8"/>
    <p:sldId id="269" r:id="rId9"/>
    <p:sldId id="263" r:id="rId10"/>
    <p:sldId id="270" r:id="rId11"/>
    <p:sldId id="271" r:id="rId12"/>
    <p:sldId id="264" r:id="rId13"/>
    <p:sldId id="272" r:id="rId14"/>
    <p:sldId id="265" r:id="rId15"/>
    <p:sldId id="266" r:id="rId16"/>
    <p:sldId id="267" r:id="rId17"/>
    <p:sldId id="275" r:id="rId18"/>
    <p:sldId id="287" r:id="rId19"/>
    <p:sldId id="289" r:id="rId20"/>
    <p:sldId id="331" r:id="rId21"/>
    <p:sldId id="332" r:id="rId22"/>
    <p:sldId id="333" r:id="rId23"/>
    <p:sldId id="334" r:id="rId24"/>
    <p:sldId id="335" r:id="rId25"/>
    <p:sldId id="399" r:id="rId26"/>
    <p:sldId id="336" r:id="rId27"/>
    <p:sldId id="337" r:id="rId28"/>
    <p:sldId id="338" r:id="rId29"/>
    <p:sldId id="296" r:id="rId30"/>
    <p:sldId id="288" r:id="rId31"/>
    <p:sldId id="357" r:id="rId32"/>
    <p:sldId id="358" r:id="rId33"/>
    <p:sldId id="418" r:id="rId34"/>
    <p:sldId id="417" r:id="rId35"/>
    <p:sldId id="419" r:id="rId36"/>
    <p:sldId id="420" r:id="rId37"/>
    <p:sldId id="421" r:id="rId38"/>
    <p:sldId id="427" r:id="rId39"/>
    <p:sldId id="422" r:id="rId40"/>
    <p:sldId id="424" r:id="rId41"/>
    <p:sldId id="423" r:id="rId42"/>
    <p:sldId id="425" r:id="rId43"/>
    <p:sldId id="426" r:id="rId44"/>
    <p:sldId id="428" r:id="rId45"/>
    <p:sldId id="277" r:id="rId46"/>
    <p:sldId id="278" r:id="rId47"/>
    <p:sldId id="387" r:id="rId48"/>
    <p:sldId id="388" r:id="rId49"/>
    <p:sldId id="280" r:id="rId50"/>
    <p:sldId id="302" r:id="rId51"/>
    <p:sldId id="389" r:id="rId52"/>
    <p:sldId id="403" r:id="rId53"/>
    <p:sldId id="404" r:id="rId54"/>
    <p:sldId id="405" r:id="rId55"/>
    <p:sldId id="406" r:id="rId56"/>
    <p:sldId id="279" r:id="rId57"/>
    <p:sldId id="281" r:id="rId58"/>
    <p:sldId id="308" r:id="rId59"/>
    <p:sldId id="309" r:id="rId60"/>
    <p:sldId id="310" r:id="rId61"/>
    <p:sldId id="311" r:id="rId62"/>
    <p:sldId id="312" r:id="rId63"/>
    <p:sldId id="282" r:id="rId64"/>
    <p:sldId id="313" r:id="rId65"/>
    <p:sldId id="314" r:id="rId66"/>
    <p:sldId id="283" r:id="rId67"/>
    <p:sldId id="323" r:id="rId68"/>
    <p:sldId id="359" r:id="rId69"/>
    <p:sldId id="360" r:id="rId70"/>
    <p:sldId id="361" r:id="rId71"/>
    <p:sldId id="409" r:id="rId72"/>
    <p:sldId id="362" r:id="rId73"/>
    <p:sldId id="363" r:id="rId74"/>
    <p:sldId id="366" r:id="rId75"/>
    <p:sldId id="367" r:id="rId76"/>
    <p:sldId id="368" r:id="rId77"/>
    <p:sldId id="369" r:id="rId78"/>
    <p:sldId id="370" r:id="rId79"/>
    <p:sldId id="408" r:id="rId80"/>
    <p:sldId id="371" r:id="rId81"/>
    <p:sldId id="374" r:id="rId82"/>
    <p:sldId id="410" r:id="rId83"/>
    <p:sldId id="411" r:id="rId84"/>
    <p:sldId id="412" r:id="rId85"/>
    <p:sldId id="373" r:id="rId86"/>
    <p:sldId id="375" r:id="rId87"/>
    <p:sldId id="377" r:id="rId88"/>
    <p:sldId id="378" r:id="rId89"/>
    <p:sldId id="379" r:id="rId90"/>
    <p:sldId id="380" r:id="rId91"/>
    <p:sldId id="381" r:id="rId92"/>
    <p:sldId id="382" r:id="rId93"/>
    <p:sldId id="383" r:id="rId94"/>
    <p:sldId id="384" r:id="rId95"/>
    <p:sldId id="385" r:id="rId96"/>
    <p:sldId id="284" r:id="rId97"/>
    <p:sldId id="396" r:id="rId98"/>
    <p:sldId id="397" r:id="rId99"/>
    <p:sldId id="398" r:id="rId100"/>
    <p:sldId id="413" r:id="rId101"/>
    <p:sldId id="414" r:id="rId102"/>
    <p:sldId id="415" r:id="rId103"/>
    <p:sldId id="429" r:id="rId104"/>
    <p:sldId id="416" r:id="rId105"/>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7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lce De Jesus Silva Pereira" initials="DDJSP" lastIdx="2" clrIdx="0">
    <p:extLst>
      <p:ext uri="{19B8F6BF-5375-455C-9EA6-DF929625EA0E}">
        <p15:presenceInfo xmlns:p15="http://schemas.microsoft.com/office/powerpoint/2012/main" userId="Dulce De Jesus Silva Perei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7200"/>
    <a:srgbClr val="FF99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399" autoAdjust="0"/>
  </p:normalViewPr>
  <p:slideViewPr>
    <p:cSldViewPr snapToGrid="0" showGuides="1">
      <p:cViewPr varScale="1">
        <p:scale>
          <a:sx n="54" d="100"/>
          <a:sy n="54" d="100"/>
        </p:scale>
        <p:origin x="1296" y="72"/>
      </p:cViewPr>
      <p:guideLst>
        <p:guide orient="horz" pos="3838"/>
        <p:guide pos="75"/>
      </p:guideLst>
    </p:cSldViewPr>
  </p:slideViewPr>
  <p:outlineViewPr>
    <p:cViewPr>
      <p:scale>
        <a:sx n="33" d="100"/>
        <a:sy n="33" d="100"/>
      </p:scale>
      <p:origin x="0" y="0"/>
    </p:cViewPr>
  </p:outlineViewPr>
  <p:notesTextViewPr>
    <p:cViewPr>
      <p:scale>
        <a:sx n="153" d="100"/>
        <a:sy n="153"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DADC0-1EC1-404E-84A3-4A44F5896FA4}" type="datetimeFigureOut">
              <a:rPr lang="pt-PT" smtClean="0"/>
              <a:t>20-07-2018</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C2B87-4CCC-4462-83AE-58A8B51F1CFD}" type="slidenum">
              <a:rPr lang="pt-PT" smtClean="0"/>
              <a:t>‹nº›</a:t>
            </a:fld>
            <a:endParaRPr lang="pt-PT"/>
          </a:p>
        </p:txBody>
      </p:sp>
    </p:spTree>
    <p:extLst>
      <p:ext uri="{BB962C8B-B14F-4D97-AF65-F5344CB8AC3E}">
        <p14:creationId xmlns:p14="http://schemas.microsoft.com/office/powerpoint/2010/main" val="369888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a:t>
            </a:fld>
            <a:endParaRPr lang="pt-PT"/>
          </a:p>
        </p:txBody>
      </p:sp>
    </p:spTree>
    <p:extLst>
      <p:ext uri="{BB962C8B-B14F-4D97-AF65-F5344CB8AC3E}">
        <p14:creationId xmlns:p14="http://schemas.microsoft.com/office/powerpoint/2010/main" val="1260478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algn="l" defTabSz="914400" rtl="0" eaLnBrk="1" latinLnBrk="0" hangingPunct="1"/>
            <a:endParaRPr lang="pt-PT" sz="1200" b="0" i="0" u="none" strike="noStrike" kern="1200" baseline="30000" dirty="0">
              <a:solidFill>
                <a:schemeClr val="tx1"/>
              </a:solidFill>
              <a:latin typeface="+mn-lt"/>
              <a:ea typeface="+mn-ea"/>
              <a:cs typeface="+mn-cs"/>
            </a:endParaRPr>
          </a:p>
          <a:p>
            <a:pPr marL="0" algn="l" defTabSz="914400" rtl="0" eaLnBrk="1" latinLnBrk="0" hangingPunct="1"/>
            <a:r>
              <a:rPr lang="pt-PT" sz="1200" b="0" i="0" u="none" strike="noStrike" kern="1200" baseline="30000" dirty="0">
                <a:solidFill>
                  <a:schemeClr val="tx1"/>
                </a:solidFill>
                <a:latin typeface="+mn-lt"/>
                <a:ea typeface="+mn-ea"/>
                <a:cs typeface="+mn-cs"/>
              </a:rPr>
              <a:t>PARCO LINEARE e LANDCHAFSTPARK </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10</a:t>
            </a:fld>
            <a:endParaRPr lang="pt-PT"/>
          </a:p>
        </p:txBody>
      </p:sp>
    </p:spTree>
    <p:extLst>
      <p:ext uri="{BB962C8B-B14F-4D97-AF65-F5344CB8AC3E}">
        <p14:creationId xmlns:p14="http://schemas.microsoft.com/office/powerpoint/2010/main" val="39110715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Évora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100</a:t>
            </a:fld>
            <a:endParaRPr lang="pt-PT"/>
          </a:p>
        </p:txBody>
      </p:sp>
    </p:spTree>
    <p:extLst>
      <p:ext uri="{BB962C8B-B14F-4D97-AF65-F5344CB8AC3E}">
        <p14:creationId xmlns:p14="http://schemas.microsoft.com/office/powerpoint/2010/main" val="38804492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Pavia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101</a:t>
            </a:fld>
            <a:endParaRPr lang="pt-PT"/>
          </a:p>
        </p:txBody>
      </p:sp>
    </p:spTree>
    <p:extLst>
      <p:ext uri="{BB962C8B-B14F-4D97-AF65-F5344CB8AC3E}">
        <p14:creationId xmlns:p14="http://schemas.microsoft.com/office/powerpoint/2010/main" val="16531302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Reguengos de Monsaraz. Sendo este o mote para o desenvolvimento deste trabalho revela-se fundamental recuar na prática deste enunciado, agora com uma proposta teórica e formalmente diferente. Destacam-se assim estes quatro casos de estudo para a aplicação experimental da proposta comprovando desta forma que mais do que estar construído a partir da cidade de Beja o módulo é criado enquanto parte integrante do imaginário industrial e que no seu limite pode ser tido como elemento constituinte da memória destes lugares seja pela sua reactivação seja pela sua presença enquanto elemento híbrido de transporte entre o passado e um tempo que permanece estático mas com a possibilidade de </a:t>
            </a:r>
            <a:r>
              <a:rPr lang="pt-PT" sz="1200" b="0" i="0" u="none" strike="noStrike" kern="1200" baseline="30000" dirty="0" err="1">
                <a:solidFill>
                  <a:schemeClr val="tx1"/>
                </a:solidFill>
                <a:latin typeface="+mn-lt"/>
                <a:ea typeface="+mn-ea"/>
                <a:cs typeface="+mn-cs"/>
              </a:rPr>
              <a:t>projecção</a:t>
            </a:r>
            <a:r>
              <a:rPr lang="pt-PT" sz="1200" b="0" i="0" u="none" strike="noStrike" kern="1200" baseline="30000" dirty="0">
                <a:solidFill>
                  <a:schemeClr val="tx1"/>
                </a:solidFill>
                <a:latin typeface="+mn-lt"/>
                <a:ea typeface="+mn-ea"/>
                <a:cs typeface="+mn-cs"/>
              </a:rPr>
              <a:t> no futuro.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102</a:t>
            </a:fld>
            <a:endParaRPr lang="pt-PT"/>
          </a:p>
        </p:txBody>
      </p:sp>
    </p:spTree>
    <p:extLst>
      <p:ext uri="{BB962C8B-B14F-4D97-AF65-F5344CB8AC3E}">
        <p14:creationId xmlns:p14="http://schemas.microsoft.com/office/powerpoint/2010/main" val="27797753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pt-PT" dirty="0"/>
              <a:t>Termino com um vídeo que permite compreender os vários usos que o </a:t>
            </a:r>
            <a:r>
              <a:rPr lang="pt-PT"/>
              <a:t>módulo pode ter</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103</a:t>
            </a:fld>
            <a:endParaRPr lang="pt-PT"/>
          </a:p>
        </p:txBody>
      </p:sp>
    </p:spTree>
    <p:extLst>
      <p:ext uri="{BB962C8B-B14F-4D97-AF65-F5344CB8AC3E}">
        <p14:creationId xmlns:p14="http://schemas.microsoft.com/office/powerpoint/2010/main" val="30389707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OBRIGADA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104</a:t>
            </a:fld>
            <a:endParaRPr lang="pt-PT"/>
          </a:p>
        </p:txBody>
      </p:sp>
    </p:spTree>
    <p:extLst>
      <p:ext uri="{BB962C8B-B14F-4D97-AF65-F5344CB8AC3E}">
        <p14:creationId xmlns:p14="http://schemas.microsoft.com/office/powerpoint/2010/main" val="305191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algn="l" defTabSz="914400" rtl="0" eaLnBrk="1" latinLnBrk="0" hangingPunct="1"/>
            <a:endParaRPr lang="pt-PT" sz="1200" b="0" i="0" u="none" strike="noStrike" kern="1200" baseline="30000" dirty="0">
              <a:solidFill>
                <a:schemeClr val="tx1"/>
              </a:solidFill>
              <a:latin typeface="+mn-lt"/>
              <a:ea typeface="+mn-ea"/>
              <a:cs typeface="+mn-cs"/>
            </a:endParaRPr>
          </a:p>
          <a:p>
            <a:pPr marL="0" algn="l" defTabSz="914400" rtl="0" eaLnBrk="1" latinLnBrk="0" hangingPunct="1"/>
            <a:r>
              <a:rPr lang="pt-PT" sz="1200" b="0" i="0" u="none" strike="noStrike" kern="1200" baseline="30000" dirty="0">
                <a:solidFill>
                  <a:schemeClr val="tx1"/>
                </a:solidFill>
                <a:latin typeface="+mn-lt"/>
                <a:ea typeface="+mn-ea"/>
                <a:cs typeface="+mn-cs"/>
              </a:rPr>
              <a:t>E o capítulo VAZIO LÚDICO ENQUANTO PROGRAMA EM ARQUITECTURA apresenta-nos outros dois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11</a:t>
            </a:fld>
            <a:endParaRPr lang="pt-PT"/>
          </a:p>
        </p:txBody>
      </p:sp>
    </p:spTree>
    <p:extLst>
      <p:ext uri="{BB962C8B-B14F-4D97-AF65-F5344CB8AC3E}">
        <p14:creationId xmlns:p14="http://schemas.microsoft.com/office/powerpoint/2010/main" val="882277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algn="l" defTabSz="914400" rtl="0" eaLnBrk="1" latinLnBrk="0" hangingPunct="1"/>
            <a:endParaRPr lang="pt-PT" sz="1200" b="0" i="0" u="none" strike="noStrike" kern="1200" baseline="30000" dirty="0">
              <a:solidFill>
                <a:schemeClr val="tx1"/>
              </a:solidFill>
              <a:latin typeface="+mn-lt"/>
              <a:ea typeface="+mn-ea"/>
              <a:cs typeface="+mn-cs"/>
            </a:endParaRPr>
          </a:p>
          <a:p>
            <a:pPr marL="0" algn="l" defTabSz="914400" rtl="0" eaLnBrk="1" latinLnBrk="0" hangingPunct="1"/>
            <a:r>
              <a:rPr lang="pt-PT" sz="1200" b="0" i="0" u="none" strike="noStrike" kern="1200" baseline="30000" dirty="0">
                <a:solidFill>
                  <a:schemeClr val="tx1"/>
                </a:solidFill>
                <a:latin typeface="+mn-lt"/>
                <a:ea typeface="+mn-ea"/>
                <a:cs typeface="+mn-cs"/>
              </a:rPr>
              <a:t>ROLLING MASTERPLAN e PARKIPELAGO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12</a:t>
            </a:fld>
            <a:endParaRPr lang="pt-PT"/>
          </a:p>
        </p:txBody>
      </p:sp>
    </p:spTree>
    <p:extLst>
      <p:ext uri="{BB962C8B-B14F-4D97-AF65-F5344CB8AC3E}">
        <p14:creationId xmlns:p14="http://schemas.microsoft.com/office/powerpoint/2010/main" val="60538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capítulo principal 2 KM SOBRE CARRIS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13</a:t>
            </a:fld>
            <a:endParaRPr lang="pt-PT"/>
          </a:p>
        </p:txBody>
      </p:sp>
    </p:spTree>
    <p:extLst>
      <p:ext uri="{BB962C8B-B14F-4D97-AF65-F5344CB8AC3E}">
        <p14:creationId xmlns:p14="http://schemas.microsoft.com/office/powerpoint/2010/main" val="338022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sz="1200" b="0" i="0" u="none" strike="noStrike" kern="1200" baseline="30000" dirty="0">
              <a:solidFill>
                <a:schemeClr val="tx1"/>
              </a:solidFill>
              <a:latin typeface="+mn-lt"/>
              <a:ea typeface="+mn-ea"/>
              <a:cs typeface="+mn-cs"/>
            </a:endParaRPr>
          </a:p>
          <a:p>
            <a:r>
              <a:rPr lang="pt-PT" sz="1200" b="0" i="0" u="none" strike="noStrike" kern="1200" baseline="30000" dirty="0">
                <a:solidFill>
                  <a:schemeClr val="tx1"/>
                </a:solidFill>
                <a:latin typeface="+mn-lt"/>
                <a:ea typeface="+mn-ea"/>
                <a:cs typeface="+mn-cs"/>
              </a:rPr>
              <a:t>consiste no desenvolvimento da proposta de reactivação para Beja</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14</a:t>
            </a:fld>
            <a:endParaRPr lang="pt-PT"/>
          </a:p>
        </p:txBody>
      </p:sp>
    </p:spTree>
    <p:extLst>
      <p:ext uri="{BB962C8B-B14F-4D97-AF65-F5344CB8AC3E}">
        <p14:creationId xmlns:p14="http://schemas.microsoft.com/office/powerpoint/2010/main" val="4068881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por fim as CONSIDERAÇÕES FINAIS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15</a:t>
            </a:fld>
            <a:endParaRPr lang="pt-PT"/>
          </a:p>
        </p:txBody>
      </p:sp>
    </p:spTree>
    <p:extLst>
      <p:ext uri="{BB962C8B-B14F-4D97-AF65-F5344CB8AC3E}">
        <p14:creationId xmlns:p14="http://schemas.microsoft.com/office/powerpoint/2010/main" val="473740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16</a:t>
            </a:fld>
            <a:endParaRPr lang="pt-PT"/>
          </a:p>
        </p:txBody>
      </p:sp>
    </p:spTree>
    <p:extLst>
      <p:ext uri="{BB962C8B-B14F-4D97-AF65-F5344CB8AC3E}">
        <p14:creationId xmlns:p14="http://schemas.microsoft.com/office/powerpoint/2010/main" val="491997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Arial" panose="020B0604020202020204" pitchFamily="34" charset="0"/>
                <a:ea typeface="+mn-ea"/>
                <a:cs typeface="Arial" panose="020B0604020202020204" pitchFamily="34" charset="0"/>
              </a:rPr>
              <a:t>Os gráficos cronológicos que se seguem permitem-nos observar as alterações na produção nacional de cereal ao longos dos anos.</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17</a:t>
            </a:fld>
            <a:endParaRPr lang="pt-PT"/>
          </a:p>
        </p:txBody>
      </p:sp>
    </p:spTree>
    <p:extLst>
      <p:ext uri="{BB962C8B-B14F-4D97-AF65-F5344CB8AC3E}">
        <p14:creationId xmlns:p14="http://schemas.microsoft.com/office/powerpoint/2010/main" val="2192357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2000" b="0" i="0" u="none" strike="noStrike" kern="1200" baseline="30000" dirty="0">
              <a:solidFill>
                <a:schemeClr val="tx1"/>
              </a:solidFill>
              <a:latin typeface="Arial" panose="020B0604020202020204" pitchFamily="34" charset="0"/>
              <a:ea typeface="+mn-ea"/>
              <a:cs typeface="Arial" panose="020B0604020202020204" pitchFamily="34" charset="0"/>
            </a:endParaRPr>
          </a:p>
          <a:p>
            <a:pPr rtl="0"/>
            <a:r>
              <a:rPr lang="pt-PT" sz="2000" b="0" i="0" u="none" strike="noStrike" kern="1200" baseline="30000" dirty="0">
                <a:solidFill>
                  <a:schemeClr val="tx1"/>
                </a:solidFill>
                <a:latin typeface="Arial" panose="020B0604020202020204" pitchFamily="34" charset="0"/>
                <a:ea typeface="+mn-ea"/>
                <a:cs typeface="Arial" panose="020B0604020202020204" pitchFamily="34" charset="0"/>
              </a:rPr>
              <a:t>No final do século XIX Portugal, tal como toda a Europa, é marcado pela crise agrícola provocada pela importação além-mar de produtos a preços mais acessíveis.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18</a:t>
            </a:fld>
            <a:endParaRPr lang="pt-PT"/>
          </a:p>
        </p:txBody>
      </p:sp>
    </p:spTree>
    <p:extLst>
      <p:ext uri="{BB962C8B-B14F-4D97-AF65-F5344CB8AC3E}">
        <p14:creationId xmlns:p14="http://schemas.microsoft.com/office/powerpoint/2010/main" val="194010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rgbClr val="FF00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rgbClr val="FF0000"/>
                </a:solidFill>
                <a:latin typeface="+mn-lt"/>
                <a:ea typeface="+mn-ea"/>
                <a:cs typeface="+mn-cs"/>
              </a:rPr>
              <a:t>Já por esta altura o Alentejo é considerado o Celeiro de Portugal. Os distritos de Évora e Beja são responsáveis por mais de metade da produção cerealífera em Portugal e esta região apresenta um considerável número de terrenos incultos favoráveis ao cultivo de cereais, tal como podemos verificar no mapa.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19</a:t>
            </a:fld>
            <a:endParaRPr lang="pt-PT"/>
          </a:p>
        </p:txBody>
      </p:sp>
    </p:spTree>
    <p:extLst>
      <p:ext uri="{BB962C8B-B14F-4D97-AF65-F5344CB8AC3E}">
        <p14:creationId xmlns:p14="http://schemas.microsoft.com/office/powerpoint/2010/main" val="183826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Bom dia.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Início a minha apresentação agradecendo a presença do </a:t>
            </a:r>
            <a:r>
              <a:rPr lang="pt-PT" sz="1200" b="0" i="0" u="none" strike="noStrike" kern="1200" baseline="30000" dirty="0" err="1">
                <a:solidFill>
                  <a:schemeClr val="tx1"/>
                </a:solidFill>
                <a:latin typeface="+mn-lt"/>
                <a:ea typeface="+mn-ea"/>
                <a:cs typeface="+mn-cs"/>
              </a:rPr>
              <a:t>jurí</a:t>
            </a:r>
            <a:r>
              <a:rPr lang="pt-PT" sz="1200" b="0" i="0" u="none" strike="noStrike" kern="1200" baseline="30000" dirty="0">
                <a:solidFill>
                  <a:schemeClr val="tx1"/>
                </a:solidFill>
                <a:latin typeface="+mn-lt"/>
                <a:ea typeface="+mn-ea"/>
                <a:cs typeface="+mn-cs"/>
              </a:rPr>
              <a:t>: do presidente, o professor Jorge Sá, da arguente, a professora Helena Botelho e do meu orientador, o professor João Soares; e aos restantes presentes.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Agradeço também a colaboração da professora Ana Cardoso de Matos, do departamento de história.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a:t>
            </a:fld>
            <a:endParaRPr lang="pt-PT"/>
          </a:p>
        </p:txBody>
      </p:sp>
    </p:spTree>
    <p:extLst>
      <p:ext uri="{BB962C8B-B14F-4D97-AF65-F5344CB8AC3E}">
        <p14:creationId xmlns:p14="http://schemas.microsoft.com/office/powerpoint/2010/main" val="756766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Em 1860 é criada a Real Associação Central da Agricultura Portuguesa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20</a:t>
            </a:fld>
            <a:endParaRPr lang="pt-PT"/>
          </a:p>
        </p:txBody>
      </p:sp>
    </p:spTree>
    <p:extLst>
      <p:ext uri="{BB962C8B-B14F-4D97-AF65-F5344CB8AC3E}">
        <p14:creationId xmlns:p14="http://schemas.microsoft.com/office/powerpoint/2010/main" val="2903807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em 1889 entra em vigor o Regime dos Cereais que promete melhores condições de venda na procura do aumento da produção nacional favorável à indústria moageira, que viria a tornar-se um grande poder económico aumentando os seus exemplares entre 1889 com 12 fábricas, e 1898 com 107 fábricas modernas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21</a:t>
            </a:fld>
            <a:endParaRPr lang="pt-PT"/>
          </a:p>
        </p:txBody>
      </p:sp>
    </p:spTree>
    <p:extLst>
      <p:ext uri="{BB962C8B-B14F-4D97-AF65-F5344CB8AC3E}">
        <p14:creationId xmlns:p14="http://schemas.microsoft.com/office/powerpoint/2010/main" val="3553176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Dez anos depois esta lei é reformulada enquanto Lei Elvino de Brito, representando no século XX um ponto de viragem para o Alentejo onde a produção cresce de tal forma que a região Sul do país assegura todo o fornecimento de cereal de que Lisboa necessita.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22</a:t>
            </a:fld>
            <a:endParaRPr lang="pt-PT"/>
          </a:p>
        </p:txBody>
      </p:sp>
    </p:spTree>
    <p:extLst>
      <p:ext uri="{BB962C8B-B14F-4D97-AF65-F5344CB8AC3E}">
        <p14:creationId xmlns:p14="http://schemas.microsoft.com/office/powerpoint/2010/main" val="661799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Sendo as Leis </a:t>
            </a:r>
            <a:r>
              <a:rPr lang="pt-PT" sz="1200" b="0" i="0" u="none" strike="noStrike" kern="1200" baseline="30000" dirty="0" err="1">
                <a:solidFill>
                  <a:schemeClr val="tx1"/>
                </a:solidFill>
                <a:latin typeface="+mn-lt"/>
                <a:ea typeface="+mn-ea"/>
                <a:cs typeface="+mn-cs"/>
              </a:rPr>
              <a:t>Proteccionistas</a:t>
            </a:r>
            <a:r>
              <a:rPr lang="pt-PT" sz="1200" b="0" i="0" u="none" strike="noStrike" kern="1200" baseline="30000" dirty="0">
                <a:solidFill>
                  <a:schemeClr val="tx1"/>
                </a:solidFill>
                <a:latin typeface="+mn-lt"/>
                <a:ea typeface="+mn-ea"/>
                <a:cs typeface="+mn-cs"/>
              </a:rPr>
              <a:t> favoráveis à lavoura do Sul, esta desenvolve uma intensa propaganda a favor da cultura do trigo constituindo assim os pressupostos da Campanha do Trigo através de congressos e semanas temáticas.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23</a:t>
            </a:fld>
            <a:endParaRPr lang="pt-PT"/>
          </a:p>
        </p:txBody>
      </p:sp>
    </p:spTree>
    <p:extLst>
      <p:ext uri="{BB962C8B-B14F-4D97-AF65-F5344CB8AC3E}">
        <p14:creationId xmlns:p14="http://schemas.microsoft.com/office/powerpoint/2010/main" val="140771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Esta Campanha é uma iniciativa do regime que faz parte do programa salazarista de restauração financeira</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24</a:t>
            </a:fld>
            <a:endParaRPr lang="pt-PT"/>
          </a:p>
        </p:txBody>
      </p:sp>
    </p:spTree>
    <p:extLst>
      <p:ext uri="{BB962C8B-B14F-4D97-AF65-F5344CB8AC3E}">
        <p14:creationId xmlns:p14="http://schemas.microsoft.com/office/powerpoint/2010/main" val="824612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acaba por se transformar numa exaltação patriótica que afirma que </a:t>
            </a:r>
            <a:r>
              <a:rPr lang="pt-PT" sz="1200" b="0" i="1" u="none" strike="noStrike" kern="1200" baseline="30000" dirty="0">
                <a:solidFill>
                  <a:schemeClr val="tx1"/>
                </a:solidFill>
                <a:latin typeface="+mn-lt"/>
                <a:ea typeface="+mn-ea"/>
                <a:cs typeface="+mn-cs"/>
              </a:rPr>
              <a:t>o trigo da nossa terra é a fronteira que melhor nos defende. </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25</a:t>
            </a:fld>
            <a:endParaRPr lang="pt-PT"/>
          </a:p>
        </p:txBody>
      </p:sp>
    </p:spTree>
    <p:extLst>
      <p:ext uri="{BB962C8B-B14F-4D97-AF65-F5344CB8AC3E}">
        <p14:creationId xmlns:p14="http://schemas.microsoft.com/office/powerpoint/2010/main" val="1907841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Em Agosto de 1928 o Comboio do Trigo parte de Alcântara percorrendo o Alentejo e o Ribatejo na época das ceifas e debulhas.</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26</a:t>
            </a:fld>
            <a:endParaRPr lang="pt-PT"/>
          </a:p>
        </p:txBody>
      </p:sp>
    </p:spTree>
    <p:extLst>
      <p:ext uri="{BB962C8B-B14F-4D97-AF65-F5344CB8AC3E}">
        <p14:creationId xmlns:p14="http://schemas.microsoft.com/office/powerpoint/2010/main" val="963311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Cada vagão contem um determinado tipo de informação onde são divulgados métodos, produtos e alfaias agrícolas. Realizam-se conferências e surgem iniciativas promovidas pela imprensa da época, como o </a:t>
            </a:r>
            <a:r>
              <a:rPr lang="pt-PT" sz="1200" b="0" i="1" u="none" strike="noStrike" kern="1200" baseline="30000" dirty="0">
                <a:solidFill>
                  <a:schemeClr val="tx1"/>
                </a:solidFill>
                <a:latin typeface="+mn-lt"/>
                <a:ea typeface="+mn-ea"/>
                <a:cs typeface="+mn-cs"/>
              </a:rPr>
              <a:t>Diário de Lisboa</a:t>
            </a:r>
            <a:r>
              <a:rPr lang="pt-PT" sz="1200" b="0" i="0" u="none" strike="noStrike" kern="1200" baseline="30000" dirty="0">
                <a:solidFill>
                  <a:schemeClr val="tx1"/>
                </a:solidFill>
                <a:latin typeface="+mn-lt"/>
                <a:ea typeface="+mn-ea"/>
                <a:cs typeface="+mn-cs"/>
              </a:rPr>
              <a:t> e </a:t>
            </a:r>
            <a:r>
              <a:rPr lang="pt-PT" sz="1200" b="0" i="1" u="none" strike="noStrike" kern="1200" baseline="30000" dirty="0">
                <a:solidFill>
                  <a:schemeClr val="tx1"/>
                </a:solidFill>
                <a:latin typeface="+mn-lt"/>
                <a:ea typeface="+mn-ea"/>
                <a:cs typeface="+mn-cs"/>
              </a:rPr>
              <a:t>O Século.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1"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COMBOIO DO TRIGO ACABA POR SER UM CASO CURIOSO…NO FUNDO É A MANIFESTAÇÃO OU A SÍNTESE DA RELAÇÃO ÍNTIMA ENTRE O SILO E A FERROVIA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27</a:t>
            </a:fld>
            <a:endParaRPr lang="pt-PT"/>
          </a:p>
        </p:txBody>
      </p:sp>
    </p:spTree>
    <p:extLst>
      <p:ext uri="{BB962C8B-B14F-4D97-AF65-F5344CB8AC3E}">
        <p14:creationId xmlns:p14="http://schemas.microsoft.com/office/powerpoint/2010/main" val="345854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Com a crescente produção de cereais impõe-se a necessidade de espaços de armazenagem e é neste sentido que surge a Federação Nacional de Produtores de Trigo em 1932 e em 1934 existem em Portugal 240 fábricas localizando-se a metade no Alentejo, tal como podemos verificar no mapa.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28</a:t>
            </a:fld>
            <a:endParaRPr lang="pt-PT"/>
          </a:p>
        </p:txBody>
      </p:sp>
    </p:spTree>
    <p:extLst>
      <p:ext uri="{BB962C8B-B14F-4D97-AF65-F5344CB8AC3E}">
        <p14:creationId xmlns:p14="http://schemas.microsoft.com/office/powerpoint/2010/main" val="367112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Entre o 25 de Abril e Junho de 1976, surgem importantes alterações na agricultura e na sociedade, principalmente do Alentejo, onde cerca de um milhão de hectares são expropriados, assim como os seus assentos de lavoura, máquinas, instalações e gados. No mapa podemos observar as zonas de intervenção da Reforma Agrária.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Com a adesão de Portugal à Comunidade Económica Europeia em 1986 as barreiras alfandegárias são quebradas e o sistema político agrícola é realizado consoante os princípios europeus, sendo assim possível uma maior igualdade entre explorações agrícolas, apesar da agricultura em Portugal se manter em retrocesso.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29</a:t>
            </a:fld>
            <a:endParaRPr lang="pt-PT"/>
          </a:p>
        </p:txBody>
      </p:sp>
    </p:spTree>
    <p:extLst>
      <p:ext uri="{BB962C8B-B14F-4D97-AF65-F5344CB8AC3E}">
        <p14:creationId xmlns:p14="http://schemas.microsoft.com/office/powerpoint/2010/main" val="272445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tema da dissertação surge no seguimento da disciplina de Projecto Avançado III e IV onde o conceito vazio-lúdico é elevado a programa e cujo objectivo é o estudo do conjunto ferroviário cerealífero do qual se consideram fazer parte os silos e o caminho-de-ferro enquanto </a:t>
            </a:r>
            <a:r>
              <a:rPr lang="pt-PT" sz="1200" b="0" i="0" u="none" strike="noStrike" kern="1200" baseline="30000" dirty="0" err="1">
                <a:solidFill>
                  <a:schemeClr val="tx1"/>
                </a:solidFill>
                <a:latin typeface="+mn-lt"/>
                <a:ea typeface="+mn-ea"/>
                <a:cs typeface="+mn-cs"/>
              </a:rPr>
              <a:t>infra-estruturas</a:t>
            </a:r>
            <a:r>
              <a:rPr lang="pt-PT" sz="1200" b="0" i="0" u="none" strike="noStrike" kern="1200" baseline="30000" dirty="0">
                <a:solidFill>
                  <a:schemeClr val="tx1"/>
                </a:solidFill>
                <a:latin typeface="+mn-lt"/>
                <a:ea typeface="+mn-ea"/>
                <a:cs typeface="+mn-cs"/>
              </a:rPr>
              <a:t> essenciais e de destaque no panorama agrícola.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a:t>
            </a:fld>
            <a:endParaRPr lang="pt-PT"/>
          </a:p>
        </p:txBody>
      </p:sp>
    </p:spTree>
    <p:extLst>
      <p:ext uri="{BB962C8B-B14F-4D97-AF65-F5344CB8AC3E}">
        <p14:creationId xmlns:p14="http://schemas.microsoft.com/office/powerpoint/2010/main" val="3293758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30</a:t>
            </a:fld>
            <a:endParaRPr lang="pt-PT"/>
          </a:p>
        </p:txBody>
      </p:sp>
    </p:spTree>
    <p:extLst>
      <p:ext uri="{BB962C8B-B14F-4D97-AF65-F5344CB8AC3E}">
        <p14:creationId xmlns:p14="http://schemas.microsoft.com/office/powerpoint/2010/main" val="1812369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Em 1853, a comando de Fontes Pereira de Melo, começa a ser construído o caminho-de-ferro em Portugal, simbolizando o começo da época contemporânea portuguesa e o início da industrialização do país.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Em 1912 são registados 2 974km de ferrovia que revela novas paisagens ao mesmo tempo que resolve o sistema de comunicação e transporte interno provocando o incremento económico do país, dada a facilidade no transporte de produtos agrícolas e industriais.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31</a:t>
            </a:fld>
            <a:endParaRPr lang="pt-PT"/>
          </a:p>
        </p:txBody>
      </p:sp>
    </p:spTree>
    <p:extLst>
      <p:ext uri="{BB962C8B-B14F-4D97-AF65-F5344CB8AC3E}">
        <p14:creationId xmlns:p14="http://schemas.microsoft.com/office/powerpoint/2010/main" val="3807894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Com a </a:t>
            </a:r>
            <a:r>
              <a:rPr lang="pt-PT" sz="1200" b="0" i="0" u="none" strike="noStrike" kern="1200" baseline="30000" dirty="0" err="1">
                <a:solidFill>
                  <a:schemeClr val="tx1"/>
                </a:solidFill>
                <a:latin typeface="+mn-lt"/>
                <a:ea typeface="+mn-ea"/>
                <a:cs typeface="+mn-cs"/>
              </a:rPr>
              <a:t>desactivação</a:t>
            </a:r>
            <a:r>
              <a:rPr lang="pt-PT" sz="1200" b="0" i="0" u="none" strike="noStrike" kern="1200" baseline="30000" dirty="0">
                <a:solidFill>
                  <a:schemeClr val="tx1"/>
                </a:solidFill>
                <a:latin typeface="+mn-lt"/>
                <a:ea typeface="+mn-ea"/>
                <a:cs typeface="+mn-cs"/>
              </a:rPr>
              <a:t> de grande parte da rede ferroviária no século XX, consequência de um processo de desindustrialização, o caminho-de-ferro remete-nos para uma época industrializada do nosso país cada vez mais obsoleta e carente de exemplares </a:t>
            </a:r>
            <a:r>
              <a:rPr lang="pt-PT" sz="1200" b="0" i="0" u="none" strike="noStrike" kern="1200" baseline="30000" dirty="0" err="1">
                <a:solidFill>
                  <a:schemeClr val="tx1"/>
                </a:solidFill>
                <a:latin typeface="+mn-lt"/>
                <a:ea typeface="+mn-ea"/>
                <a:cs typeface="+mn-cs"/>
              </a:rPr>
              <a:t>activos</a:t>
            </a:r>
            <a:r>
              <a:rPr lang="pt-PT" sz="1200" b="0" i="0" u="none" strike="noStrike" kern="1200" baseline="30000" dirty="0">
                <a:solidFill>
                  <a:schemeClr val="tx1"/>
                </a:solidFill>
                <a:latin typeface="+mn-lt"/>
                <a:ea typeface="+mn-ea"/>
                <a:cs typeface="+mn-cs"/>
              </a:rPr>
              <a:t>.</a:t>
            </a:r>
          </a:p>
          <a:p>
            <a:pPr rtl="0"/>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32</a:t>
            </a:fld>
            <a:endParaRPr lang="pt-PT"/>
          </a:p>
        </p:txBody>
      </p:sp>
    </p:spTree>
    <p:extLst>
      <p:ext uri="{BB962C8B-B14F-4D97-AF65-F5344CB8AC3E}">
        <p14:creationId xmlns:p14="http://schemas.microsoft.com/office/powerpoint/2010/main" val="819225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pt-PT" dirty="0"/>
              <a:t>Através da leitura de </a:t>
            </a:r>
            <a:r>
              <a:rPr lang="pt-PT" dirty="0" err="1"/>
              <a:t>Atlantida</a:t>
            </a:r>
            <a:r>
              <a:rPr lang="pt-PT" dirty="0"/>
              <a:t> de </a:t>
            </a:r>
            <a:r>
              <a:rPr lang="pt-PT" dirty="0" err="1"/>
              <a:t>Hormigon</a:t>
            </a:r>
            <a:r>
              <a:rPr lang="pt-PT" dirty="0"/>
              <a:t> conclui-se que a tipologia dos silos surge na América, onde são experimentados diferentes materiais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33</a:t>
            </a:fld>
            <a:endParaRPr lang="pt-PT"/>
          </a:p>
        </p:txBody>
      </p:sp>
    </p:spTree>
    <p:extLst>
      <p:ext uri="{BB962C8B-B14F-4D97-AF65-F5344CB8AC3E}">
        <p14:creationId xmlns:p14="http://schemas.microsoft.com/office/powerpoint/2010/main" val="3526011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O 1º exemplar desta forma é de Joseph </a:t>
            </a:r>
            <a:r>
              <a:rPr lang="pt-PT" sz="1200" b="0" i="0" u="none" strike="noStrike" kern="1200" baseline="30000" dirty="0" err="1">
                <a:solidFill>
                  <a:schemeClr val="tx1"/>
                </a:solidFill>
                <a:latin typeface="+mn-lt"/>
                <a:ea typeface="+mn-ea"/>
                <a:cs typeface="+mn-cs"/>
              </a:rPr>
              <a:t>Dart</a:t>
            </a:r>
            <a:r>
              <a:rPr lang="pt-PT" sz="1200" b="0" i="0" u="none" strike="noStrike" kern="1200" baseline="30000" dirty="0">
                <a:solidFill>
                  <a:schemeClr val="tx1"/>
                </a:solidFill>
                <a:latin typeface="+mn-lt"/>
                <a:ea typeface="+mn-ea"/>
                <a:cs typeface="+mn-cs"/>
              </a:rPr>
              <a:t> e data de 1843</a:t>
            </a:r>
          </a:p>
          <a:p>
            <a:pPr rtl="0"/>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34</a:t>
            </a:fld>
            <a:endParaRPr lang="pt-PT"/>
          </a:p>
        </p:txBody>
      </p:sp>
    </p:spTree>
    <p:extLst>
      <p:ext uri="{BB962C8B-B14F-4D97-AF65-F5344CB8AC3E}">
        <p14:creationId xmlns:p14="http://schemas.microsoft.com/office/powerpoint/2010/main" val="1552753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Em 1860 explora-se a construção em aço e ferro</a:t>
            </a:r>
          </a:p>
          <a:p>
            <a:pPr rtl="0"/>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35</a:t>
            </a:fld>
            <a:endParaRPr lang="pt-PT"/>
          </a:p>
        </p:txBody>
      </p:sp>
    </p:spTree>
    <p:extLst>
      <p:ext uri="{BB962C8B-B14F-4D97-AF65-F5344CB8AC3E}">
        <p14:creationId xmlns:p14="http://schemas.microsoft.com/office/powerpoint/2010/main" val="71553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Em 1870 em madeira</a:t>
            </a:r>
          </a:p>
          <a:p>
            <a:pPr rtl="0"/>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36</a:t>
            </a:fld>
            <a:endParaRPr lang="pt-PT"/>
          </a:p>
        </p:txBody>
      </p:sp>
    </p:spTree>
    <p:extLst>
      <p:ext uri="{BB962C8B-B14F-4D97-AF65-F5344CB8AC3E}">
        <p14:creationId xmlns:p14="http://schemas.microsoft.com/office/powerpoint/2010/main" val="3200908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E em 1895 em alvenaria</a:t>
            </a:r>
          </a:p>
          <a:p>
            <a:pPr rtl="0"/>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37</a:t>
            </a:fld>
            <a:endParaRPr lang="pt-PT"/>
          </a:p>
        </p:txBody>
      </p:sp>
    </p:spTree>
    <p:extLst>
      <p:ext uri="{BB962C8B-B14F-4D97-AF65-F5344CB8AC3E}">
        <p14:creationId xmlns:p14="http://schemas.microsoft.com/office/powerpoint/2010/main" val="3102149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pt-PT" dirty="0"/>
              <a:t>Onde se destaca o silo </a:t>
            </a:r>
            <a:r>
              <a:rPr lang="pt-PT" dirty="0" err="1"/>
              <a:t>Pillsbury</a:t>
            </a:r>
            <a:r>
              <a:rPr lang="pt-PT" dirty="0"/>
              <a:t> em </a:t>
            </a:r>
            <a:r>
              <a:rPr lang="pt-PT" dirty="0" err="1"/>
              <a:t>Buffalo</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38</a:t>
            </a:fld>
            <a:endParaRPr lang="pt-PT"/>
          </a:p>
        </p:txBody>
      </p:sp>
    </p:spTree>
    <p:extLst>
      <p:ext uri="{BB962C8B-B14F-4D97-AF65-F5344CB8AC3E}">
        <p14:creationId xmlns:p14="http://schemas.microsoft.com/office/powerpoint/2010/main" val="4292762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O 1º exemplar em betão surge em 1899</a:t>
            </a:r>
          </a:p>
          <a:p>
            <a:pPr rtl="0"/>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39</a:t>
            </a:fld>
            <a:endParaRPr lang="pt-PT"/>
          </a:p>
        </p:txBody>
      </p:sp>
    </p:spTree>
    <p:extLst>
      <p:ext uri="{BB962C8B-B14F-4D97-AF65-F5344CB8AC3E}">
        <p14:creationId xmlns:p14="http://schemas.microsoft.com/office/powerpoint/2010/main" val="4253472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Importa salientar o ponto de partida deste trabalho, relevando que se procura o reconhecimento como património industrial dos silos e ferrovias enquanto conjunto, assim como a reactivação destes espaços obsoletos não a partir da reabilitação mas sim de uma estratégia de reactivação que se apoia em intervenções pontuais.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a:t>
            </a:fld>
            <a:endParaRPr lang="pt-PT"/>
          </a:p>
        </p:txBody>
      </p:sp>
    </p:spTree>
    <p:extLst>
      <p:ext uri="{BB962C8B-B14F-4D97-AF65-F5344CB8AC3E}">
        <p14:creationId xmlns:p14="http://schemas.microsoft.com/office/powerpoint/2010/main" val="4173637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pt-PT" dirty="0"/>
              <a:t>E é da autoria </a:t>
            </a:r>
            <a:r>
              <a:rPr lang="pt-PT" dirty="0" err="1"/>
              <a:t>peavys</a:t>
            </a:r>
            <a:r>
              <a:rPr lang="pt-PT" dirty="0"/>
              <a:t> </a:t>
            </a:r>
            <a:r>
              <a:rPr lang="pt-PT" dirty="0" err="1"/>
              <a:t>folley</a:t>
            </a:r>
            <a:r>
              <a:rPr lang="pt-PT" dirty="0"/>
              <a:t> tendo um carácter experimental</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40</a:t>
            </a:fld>
            <a:endParaRPr lang="pt-PT"/>
          </a:p>
        </p:txBody>
      </p:sp>
    </p:spTree>
    <p:extLst>
      <p:ext uri="{BB962C8B-B14F-4D97-AF65-F5344CB8AC3E}">
        <p14:creationId xmlns:p14="http://schemas.microsoft.com/office/powerpoint/2010/main" val="3298714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Surge também a introdução da </a:t>
            </a:r>
            <a:r>
              <a:rPr lang="pt-PT" sz="1200" b="0" i="0" u="none" strike="noStrike" kern="1200" baseline="30000" dirty="0" err="1">
                <a:solidFill>
                  <a:schemeClr val="tx1"/>
                </a:solidFill>
                <a:latin typeface="+mn-lt"/>
                <a:ea typeface="+mn-ea"/>
                <a:cs typeface="+mn-cs"/>
              </a:rPr>
              <a:t>electricidade</a:t>
            </a:r>
            <a:r>
              <a:rPr lang="pt-PT" sz="1200" b="0" i="0" u="none" strike="noStrike" kern="1200" baseline="30000" dirty="0">
                <a:solidFill>
                  <a:schemeClr val="tx1"/>
                </a:solidFill>
                <a:latin typeface="+mn-lt"/>
                <a:ea typeface="+mn-ea"/>
                <a:cs typeface="+mn-cs"/>
              </a:rPr>
              <a:t> e do sistema </a:t>
            </a:r>
            <a:r>
              <a:rPr lang="pt-PT" sz="1200" b="0" i="0" u="none" strike="noStrike" kern="1200" baseline="30000" dirty="0" err="1">
                <a:solidFill>
                  <a:schemeClr val="tx1"/>
                </a:solidFill>
                <a:latin typeface="+mn-lt"/>
                <a:ea typeface="+mn-ea"/>
                <a:cs typeface="+mn-cs"/>
              </a:rPr>
              <a:t>chase</a:t>
            </a:r>
            <a:r>
              <a:rPr lang="pt-PT" sz="1200" b="0" i="0" u="none" strike="noStrike" kern="1200" baseline="30000" dirty="0">
                <a:solidFill>
                  <a:schemeClr val="tx1"/>
                </a:solidFill>
                <a:latin typeface="+mn-lt"/>
                <a:ea typeface="+mn-ea"/>
                <a:cs typeface="+mn-cs"/>
              </a:rPr>
              <a:t> no início do século XX</a:t>
            </a:r>
          </a:p>
          <a:p>
            <a:pPr rtl="0"/>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41</a:t>
            </a:fld>
            <a:endParaRPr lang="pt-PT"/>
          </a:p>
        </p:txBody>
      </p:sp>
    </p:spTree>
    <p:extLst>
      <p:ext uri="{BB962C8B-B14F-4D97-AF65-F5344CB8AC3E}">
        <p14:creationId xmlns:p14="http://schemas.microsoft.com/office/powerpoint/2010/main" val="2977868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pt-PT" dirty="0"/>
              <a:t>Destacando-se o silo </a:t>
            </a:r>
            <a:r>
              <a:rPr lang="pt-PT" dirty="0" err="1"/>
              <a:t>Cargill</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42</a:t>
            </a:fld>
            <a:endParaRPr lang="pt-PT"/>
          </a:p>
        </p:txBody>
      </p:sp>
    </p:spTree>
    <p:extLst>
      <p:ext uri="{BB962C8B-B14F-4D97-AF65-F5344CB8AC3E}">
        <p14:creationId xmlns:p14="http://schemas.microsoft.com/office/powerpoint/2010/main" val="1510731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pt-PT" dirty="0"/>
              <a:t>E o </a:t>
            </a:r>
            <a:r>
              <a:rPr lang="pt-PT" dirty="0" err="1"/>
              <a:t>Pionneer</a:t>
            </a:r>
            <a:r>
              <a:rPr lang="pt-PT" dirty="0"/>
              <a:t> </a:t>
            </a:r>
            <a:r>
              <a:rPr lang="pt-PT" dirty="0" err="1"/>
              <a:t>Steel</a:t>
            </a:r>
            <a:r>
              <a:rPr lang="pt-PT" dirty="0"/>
              <a:t>, </a:t>
            </a:r>
            <a:r>
              <a:rPr lang="pt-PT" dirty="0" err="1"/>
              <a:t>respectivamente</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43</a:t>
            </a:fld>
            <a:endParaRPr lang="pt-PT"/>
          </a:p>
        </p:txBody>
      </p:sp>
    </p:spTree>
    <p:extLst>
      <p:ext uri="{BB962C8B-B14F-4D97-AF65-F5344CB8AC3E}">
        <p14:creationId xmlns:p14="http://schemas.microsoft.com/office/powerpoint/2010/main" val="2711218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r>
              <a:rPr lang="pt-PT" dirty="0"/>
              <a:t>Em Portugal os silos são encarados como ícones da cultura do trabalho e inserem-se numa época que Deolinda Folgado define como 2ª geração, que precede a 1ª Revolução industrial</a:t>
            </a:r>
          </a:p>
          <a:p>
            <a:endParaRPr lang="pt-PT" dirty="0"/>
          </a:p>
          <a:p>
            <a:r>
              <a:rPr lang="pt-PT" dirty="0"/>
              <a:t>Convoco agora os dois conceitos estudados onde, em cada um, se desenvolve a análise de dois casos de estudo, e que permitem o enquadramento da minha proposta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44</a:t>
            </a:fld>
            <a:endParaRPr lang="pt-PT"/>
          </a:p>
        </p:txBody>
      </p:sp>
    </p:spTree>
    <p:extLst>
      <p:ext uri="{BB962C8B-B14F-4D97-AF65-F5344CB8AC3E}">
        <p14:creationId xmlns:p14="http://schemas.microsoft.com/office/powerpoint/2010/main" val="2863799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1"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1" u="none" strike="noStrike" kern="1200" baseline="30000" dirty="0">
                <a:solidFill>
                  <a:schemeClr val="tx1"/>
                </a:solidFill>
                <a:latin typeface="+mn-lt"/>
                <a:ea typeface="+mn-ea"/>
                <a:cs typeface="+mn-cs"/>
              </a:rPr>
              <a:t>AS FOUND </a:t>
            </a:r>
            <a:r>
              <a:rPr lang="pt-PT" sz="1200" b="0" i="0" u="none" strike="noStrike" kern="1200" baseline="30000" dirty="0">
                <a:solidFill>
                  <a:schemeClr val="tx1"/>
                </a:solidFill>
                <a:latin typeface="+mn-lt"/>
                <a:ea typeface="+mn-ea"/>
                <a:cs typeface="+mn-cs"/>
              </a:rPr>
              <a:t>é um conceito definido por Alison e Peter </a:t>
            </a:r>
            <a:r>
              <a:rPr lang="pt-PT" sz="1200" b="0" i="0" u="none" strike="noStrike" kern="1200" baseline="30000" dirty="0" err="1">
                <a:solidFill>
                  <a:schemeClr val="tx1"/>
                </a:solidFill>
                <a:latin typeface="+mn-lt"/>
                <a:ea typeface="+mn-ea"/>
                <a:cs typeface="+mn-cs"/>
              </a:rPr>
              <a:t>Smithson</a:t>
            </a:r>
            <a:r>
              <a:rPr lang="pt-PT" sz="1200" b="0" i="0" u="none" strike="noStrike" kern="1200" baseline="30000" dirty="0">
                <a:solidFill>
                  <a:schemeClr val="tx1"/>
                </a:solidFill>
                <a:latin typeface="+mn-lt"/>
                <a:ea typeface="+mn-ea"/>
                <a:cs typeface="+mn-cs"/>
              </a:rPr>
              <a:t> que remete para o comum, no sentido da valorização das características específicas que o tempo e o Homem vão atribuindo a um determinado lugar</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45</a:t>
            </a:fld>
            <a:endParaRPr lang="pt-PT"/>
          </a:p>
        </p:txBody>
      </p:sp>
    </p:spTree>
    <p:extLst>
      <p:ext uri="{BB962C8B-B14F-4D97-AF65-F5344CB8AC3E}">
        <p14:creationId xmlns:p14="http://schemas.microsoft.com/office/powerpoint/2010/main" val="2537281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Parco </a:t>
            </a:r>
            <a:r>
              <a:rPr lang="pt-PT" sz="1200" b="0" i="0" u="none" strike="noStrike" kern="1200" baseline="30000" dirty="0" err="1">
                <a:solidFill>
                  <a:schemeClr val="tx1"/>
                </a:solidFill>
                <a:latin typeface="+mn-lt"/>
                <a:ea typeface="+mn-ea"/>
                <a:cs typeface="+mn-cs"/>
              </a:rPr>
              <a:t>Lineare</a:t>
            </a:r>
            <a:r>
              <a:rPr lang="pt-PT" sz="1200" b="0" i="0" u="none" strike="noStrike" kern="1200" baseline="30000" dirty="0">
                <a:solidFill>
                  <a:schemeClr val="tx1"/>
                </a:solidFill>
                <a:latin typeface="+mn-lt"/>
                <a:ea typeface="+mn-ea"/>
                <a:cs typeface="+mn-cs"/>
              </a:rPr>
              <a:t>, referência pela escala do percurso, é um projecto que acima de tudo preserva o estado </a:t>
            </a:r>
            <a:r>
              <a:rPr lang="pt-PT" sz="1200" b="0" i="0" u="none" strike="noStrike" kern="1200" baseline="30000" dirty="0" err="1">
                <a:solidFill>
                  <a:schemeClr val="tx1"/>
                </a:solidFill>
                <a:latin typeface="+mn-lt"/>
                <a:ea typeface="+mn-ea"/>
                <a:cs typeface="+mn-cs"/>
              </a:rPr>
              <a:t>actual</a:t>
            </a:r>
            <a:r>
              <a:rPr lang="pt-PT" sz="1200" b="0" i="0" u="none" strike="noStrike" kern="1200" baseline="30000" dirty="0">
                <a:solidFill>
                  <a:schemeClr val="tx1"/>
                </a:solidFill>
                <a:latin typeface="+mn-lt"/>
                <a:ea typeface="+mn-ea"/>
                <a:cs typeface="+mn-cs"/>
              </a:rPr>
              <a:t> do cadastro de um caminho-de-ferro hoje inexistente ladeado, na sua maioria, por uma paisagem rural.</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46</a:t>
            </a:fld>
            <a:endParaRPr lang="pt-PT"/>
          </a:p>
        </p:txBody>
      </p:sp>
    </p:spTree>
    <p:extLst>
      <p:ext uri="{BB962C8B-B14F-4D97-AF65-F5344CB8AC3E}">
        <p14:creationId xmlns:p14="http://schemas.microsoft.com/office/powerpoint/2010/main" val="4288817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Em </a:t>
            </a:r>
            <a:r>
              <a:rPr lang="pt-PT" sz="1200" b="0" i="0" u="none" strike="noStrike" kern="1200" baseline="30000" dirty="0" err="1">
                <a:solidFill>
                  <a:schemeClr val="tx1"/>
                </a:solidFill>
                <a:latin typeface="+mn-lt"/>
                <a:ea typeface="+mn-ea"/>
                <a:cs typeface="+mn-cs"/>
              </a:rPr>
              <a:t>Piazza</a:t>
            </a:r>
            <a:r>
              <a:rPr lang="pt-PT" sz="1200" b="0" i="0" u="none" strike="noStrike" kern="1200" baseline="30000" dirty="0">
                <a:solidFill>
                  <a:schemeClr val="tx1"/>
                </a:solidFill>
                <a:latin typeface="+mn-lt"/>
                <a:ea typeface="+mn-ea"/>
                <a:cs typeface="+mn-cs"/>
              </a:rPr>
              <a:t> </a:t>
            </a:r>
            <a:r>
              <a:rPr lang="pt-PT" sz="1200" b="0" i="0" u="none" strike="noStrike" kern="1200" baseline="30000" dirty="0" err="1">
                <a:solidFill>
                  <a:schemeClr val="tx1"/>
                </a:solidFill>
                <a:latin typeface="+mn-lt"/>
                <a:ea typeface="+mn-ea"/>
                <a:cs typeface="+mn-cs"/>
              </a:rPr>
              <a:t>Armerina</a:t>
            </a:r>
            <a:r>
              <a:rPr lang="pt-PT" sz="1200" b="0" i="0" u="none" strike="noStrike" kern="1200" baseline="30000" dirty="0">
                <a:solidFill>
                  <a:schemeClr val="tx1"/>
                </a:solidFill>
                <a:latin typeface="+mn-lt"/>
                <a:ea typeface="+mn-ea"/>
                <a:cs typeface="+mn-cs"/>
              </a:rPr>
              <a:t>, Itália, este projecto constitui uma possibilidade para o </a:t>
            </a:r>
            <a:r>
              <a:rPr lang="pt-PT" sz="1200" b="0" i="0" u="none" strike="noStrike" kern="1200" baseline="30000" dirty="0" err="1">
                <a:solidFill>
                  <a:schemeClr val="tx1"/>
                </a:solidFill>
                <a:latin typeface="+mn-lt"/>
                <a:ea typeface="+mn-ea"/>
                <a:cs typeface="+mn-cs"/>
              </a:rPr>
              <a:t>re-uso</a:t>
            </a:r>
            <a:r>
              <a:rPr lang="pt-PT" sz="1200" b="0" i="0" u="none" strike="noStrike" kern="1200" baseline="30000" dirty="0">
                <a:solidFill>
                  <a:schemeClr val="tx1"/>
                </a:solidFill>
                <a:latin typeface="+mn-lt"/>
                <a:ea typeface="+mn-ea"/>
                <a:cs typeface="+mn-cs"/>
              </a:rPr>
              <a:t> da antiga linha ferroviária que liga esta zona a </a:t>
            </a:r>
            <a:r>
              <a:rPr lang="pt-PT" sz="1200" b="0" i="0" u="none" strike="noStrike" kern="1200" baseline="30000" dirty="0" err="1">
                <a:solidFill>
                  <a:schemeClr val="tx1"/>
                </a:solidFill>
                <a:latin typeface="+mn-lt"/>
                <a:ea typeface="+mn-ea"/>
                <a:cs typeface="+mn-cs"/>
              </a:rPr>
              <a:t>Caltagirone</a:t>
            </a:r>
            <a:r>
              <a:rPr lang="pt-PT" sz="1200" b="0" i="0" u="none" strike="noStrike" kern="1200" baseline="300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47</a:t>
            </a:fld>
            <a:endParaRPr lang="pt-PT"/>
          </a:p>
        </p:txBody>
      </p:sp>
    </p:spTree>
    <p:extLst>
      <p:ext uri="{BB962C8B-B14F-4D97-AF65-F5344CB8AC3E}">
        <p14:creationId xmlns:p14="http://schemas.microsoft.com/office/powerpoint/2010/main" val="3071481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recuperação é realizada através da criação de um parque que se vai diferenciando ao longo do percurso quando se encontra com a vegetação ou com as superfícies densas que criam zonas de intensidade espacial.</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projecto desenvolve o tema da paisagem a vários níveis, tanto pela valorização do material de construção do parque como pela construção de novas </a:t>
            </a:r>
            <a:r>
              <a:rPr lang="pt-PT" sz="1200" b="0" i="0" u="none" strike="noStrike" kern="1200" baseline="30000" dirty="0" err="1">
                <a:solidFill>
                  <a:schemeClr val="tx1"/>
                </a:solidFill>
                <a:latin typeface="+mn-lt"/>
                <a:ea typeface="+mn-ea"/>
                <a:cs typeface="+mn-cs"/>
              </a:rPr>
              <a:t>perspectivas</a:t>
            </a:r>
            <a:r>
              <a:rPr lang="pt-PT" sz="1200" b="0" i="0" u="none" strike="noStrike" kern="1200" baseline="30000" dirty="0">
                <a:solidFill>
                  <a:schemeClr val="tx1"/>
                </a:solidFill>
                <a:latin typeface="+mn-lt"/>
                <a:ea typeface="+mn-ea"/>
                <a:cs typeface="+mn-cs"/>
              </a:rPr>
              <a:t> de reconhecimento das paisagens naturais e agrícolas recorrendo à aplicação de diferentes momentos ao longo do percurso.</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48</a:t>
            </a:fld>
            <a:endParaRPr lang="pt-PT"/>
          </a:p>
        </p:txBody>
      </p:sp>
    </p:spTree>
    <p:extLst>
      <p:ext uri="{BB962C8B-B14F-4D97-AF65-F5344CB8AC3E}">
        <p14:creationId xmlns:p14="http://schemas.microsoft.com/office/powerpoint/2010/main" val="582723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err="1">
                <a:solidFill>
                  <a:schemeClr val="tx1"/>
                </a:solidFill>
                <a:latin typeface="+mn-lt"/>
                <a:ea typeface="+mn-ea"/>
                <a:cs typeface="+mn-cs"/>
              </a:rPr>
              <a:t>Landschaftspark</a:t>
            </a:r>
            <a:r>
              <a:rPr lang="pt-PT" sz="1200" b="0" i="0" u="none" strike="noStrike" kern="1200" baseline="30000" dirty="0">
                <a:solidFill>
                  <a:schemeClr val="tx1"/>
                </a:solidFill>
                <a:latin typeface="+mn-lt"/>
                <a:ea typeface="+mn-ea"/>
                <a:cs typeface="+mn-cs"/>
              </a:rPr>
              <a:t> insere-se também nesta temática por ser um projecto que preserva o estado </a:t>
            </a:r>
            <a:r>
              <a:rPr lang="pt-PT" sz="1200" b="0" i="0" u="none" strike="noStrike" kern="1200" baseline="30000" dirty="0" err="1">
                <a:solidFill>
                  <a:schemeClr val="tx1"/>
                </a:solidFill>
                <a:latin typeface="+mn-lt"/>
                <a:ea typeface="+mn-ea"/>
                <a:cs typeface="+mn-cs"/>
              </a:rPr>
              <a:t>actual</a:t>
            </a:r>
            <a:r>
              <a:rPr lang="pt-PT" sz="1200" b="0" i="0" u="none" strike="noStrike" kern="1200" baseline="30000" dirty="0">
                <a:solidFill>
                  <a:schemeClr val="tx1"/>
                </a:solidFill>
                <a:latin typeface="+mn-lt"/>
                <a:ea typeface="+mn-ea"/>
                <a:cs typeface="+mn-cs"/>
              </a:rPr>
              <a:t> de um conjunto industrial </a:t>
            </a:r>
            <a:r>
              <a:rPr lang="pt-PT" sz="1200" b="0" i="0" u="none" strike="noStrike" kern="1200" baseline="30000" dirty="0" err="1">
                <a:solidFill>
                  <a:schemeClr val="tx1"/>
                </a:solidFill>
                <a:latin typeface="+mn-lt"/>
                <a:ea typeface="+mn-ea"/>
                <a:cs typeface="+mn-cs"/>
              </a:rPr>
              <a:t>desactivado</a:t>
            </a:r>
            <a:r>
              <a:rPr lang="pt-PT" sz="1200" b="0" i="0" u="none" strike="noStrike" kern="1200" baseline="30000" dirty="0">
                <a:solidFill>
                  <a:schemeClr val="tx1"/>
                </a:solidFill>
                <a:latin typeface="+mn-lt"/>
                <a:ea typeface="+mn-ea"/>
                <a:cs typeface="+mn-cs"/>
              </a:rPr>
              <a:t> e obsoleto</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49</a:t>
            </a:fld>
            <a:endParaRPr lang="pt-PT"/>
          </a:p>
        </p:txBody>
      </p:sp>
    </p:spTree>
    <p:extLst>
      <p:ext uri="{BB962C8B-B14F-4D97-AF65-F5344CB8AC3E}">
        <p14:creationId xmlns:p14="http://schemas.microsoft.com/office/powerpoint/2010/main" val="341585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MINHA DISSERTAÇÃO RESULTA DE UM ENSAIO DE PROJECTO QUE RECAI SOBRE A REACTIVAÇÃO DOS SILOS E DA FERROVIA E PARA TAL SIRVO-ME DO ESTUDO HISTÓRICO E DO CONTEXTO ECONÓMICO ONDE O PAPEL DA PROFESSORA ANA CARDOSO DE MATOS FOI FUNDAMENTAL, PARA O ENQUADRAMENTO; E DO ESTUDO DE DOIS CONCEITOS ONDE SE ENQUADRAM QUATRO CASOS DE ESTUDO QUE APOIAM A MINHA PROPOSTA.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DESTE MODO A DISSERTAÇÃO ENCONTRA-SE DIVIDIDA EM QUATRO PARTES MAIS AS CONSIDERAÇÕES FINAIS AQUI TAMBÉM CONSIDERADAS ENQUANTO UM CAPÍTULO FUNDAMENTAL</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a:t>
            </a:fld>
            <a:endParaRPr lang="pt-PT"/>
          </a:p>
        </p:txBody>
      </p:sp>
    </p:spTree>
    <p:extLst>
      <p:ext uri="{BB962C8B-B14F-4D97-AF65-F5344CB8AC3E}">
        <p14:creationId xmlns:p14="http://schemas.microsoft.com/office/powerpoint/2010/main" val="601186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Revela-se importante compreender de que forma ao longo de um parque com 230h se desenvolvem diferentes programas como</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50</a:t>
            </a:fld>
            <a:endParaRPr lang="pt-PT"/>
          </a:p>
        </p:txBody>
      </p:sp>
    </p:spTree>
    <p:extLst>
      <p:ext uri="{BB962C8B-B14F-4D97-AF65-F5344CB8AC3E}">
        <p14:creationId xmlns:p14="http://schemas.microsoft.com/office/powerpoint/2010/main" val="3893297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parque ferroviário que conecta diferentes zonas através da ferrovia desactivada ao mesmo tempo que se pode observar a paisagem de diferentes pontos de vista</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51</a:t>
            </a:fld>
            <a:endParaRPr lang="pt-PT"/>
          </a:p>
        </p:txBody>
      </p:sp>
    </p:spTree>
    <p:extLst>
      <p:ext uri="{BB962C8B-B14F-4D97-AF65-F5344CB8AC3E}">
        <p14:creationId xmlns:p14="http://schemas.microsoft.com/office/powerpoint/2010/main" val="3922131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rtl="0"/>
            <a:endParaRPr lang="pt-PT" sz="1200" b="0" i="0" u="none" strike="noStrike" kern="1200" baseline="30000" dirty="0">
              <a:solidFill>
                <a:schemeClr val="tx1"/>
              </a:solidFill>
              <a:latin typeface="+mn-lt"/>
              <a:ea typeface="+mn-ea"/>
              <a:cs typeface="+mn-cs"/>
            </a:endParaRPr>
          </a:p>
          <a:p>
            <a:pPr rtl="0"/>
            <a:r>
              <a:rPr lang="pt-PT" sz="1200" b="0" i="0" u="none" strike="noStrike" kern="1200" baseline="30000" dirty="0">
                <a:solidFill>
                  <a:schemeClr val="tx1"/>
                </a:solidFill>
                <a:latin typeface="+mn-lt"/>
                <a:ea typeface="+mn-ea"/>
                <a:cs typeface="+mn-cs"/>
              </a:rPr>
              <a:t>O parque aquático pontuado por pontes e trilhos</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52</a:t>
            </a:fld>
            <a:endParaRPr lang="pt-PT"/>
          </a:p>
        </p:txBody>
      </p:sp>
    </p:spTree>
    <p:extLst>
      <p:ext uri="{BB962C8B-B14F-4D97-AF65-F5344CB8AC3E}">
        <p14:creationId xmlns:p14="http://schemas.microsoft.com/office/powerpoint/2010/main" val="684581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parque </a:t>
            </a:r>
            <a:r>
              <a:rPr lang="pt-PT" sz="1200" b="0" i="0" u="none" strike="noStrike" kern="1200" baseline="30000" dirty="0" err="1">
                <a:solidFill>
                  <a:schemeClr val="tx1"/>
                </a:solidFill>
                <a:latin typeface="+mn-lt"/>
                <a:ea typeface="+mn-ea"/>
                <a:cs typeface="+mn-cs"/>
              </a:rPr>
              <a:t>Blast</a:t>
            </a:r>
            <a:r>
              <a:rPr lang="pt-PT" sz="1200" b="0" i="0" u="none" strike="noStrike" kern="1200" baseline="30000" dirty="0">
                <a:solidFill>
                  <a:schemeClr val="tx1"/>
                </a:solidFill>
                <a:latin typeface="+mn-lt"/>
                <a:ea typeface="+mn-ea"/>
                <a:cs typeface="+mn-cs"/>
              </a:rPr>
              <a:t> </a:t>
            </a:r>
            <a:r>
              <a:rPr lang="pt-PT" sz="1200" b="0" i="0" u="none" strike="noStrike" kern="1200" baseline="30000" dirty="0" err="1">
                <a:solidFill>
                  <a:schemeClr val="tx1"/>
                </a:solidFill>
                <a:latin typeface="+mn-lt"/>
                <a:ea typeface="+mn-ea"/>
                <a:cs typeface="+mn-cs"/>
              </a:rPr>
              <a:t>Furnace</a:t>
            </a:r>
            <a:r>
              <a:rPr lang="pt-PT" sz="1200" b="0" i="0" u="none" strike="noStrike" kern="1200" baseline="30000" dirty="0">
                <a:solidFill>
                  <a:schemeClr val="tx1"/>
                </a:solidFill>
                <a:latin typeface="+mn-lt"/>
                <a:ea typeface="+mn-ea"/>
                <a:cs typeface="+mn-cs"/>
              </a:rPr>
              <a:t> marcado pela praça metálica utilizada das mais variadas formas</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53</a:t>
            </a:fld>
            <a:endParaRPr lang="pt-PT"/>
          </a:p>
        </p:txBody>
      </p:sp>
    </p:spTree>
    <p:extLst>
      <p:ext uri="{BB962C8B-B14F-4D97-AF65-F5344CB8AC3E}">
        <p14:creationId xmlns:p14="http://schemas.microsoft.com/office/powerpoint/2010/main" val="3493409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parque de sinterização que transforma a antiga fábrica numa zona verde que oferece um conjunto de espaços de retiro e contemplação, importantes num parque destas dimensões. </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54</a:t>
            </a:fld>
            <a:endParaRPr lang="pt-PT"/>
          </a:p>
        </p:txBody>
      </p:sp>
    </p:spTree>
    <p:extLst>
      <p:ext uri="{BB962C8B-B14F-4D97-AF65-F5344CB8AC3E}">
        <p14:creationId xmlns:p14="http://schemas.microsoft.com/office/powerpoint/2010/main" val="3035358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a bunker </a:t>
            </a:r>
            <a:r>
              <a:rPr lang="pt-PT" sz="1200" b="0" i="0" u="none" strike="noStrike" kern="1200" baseline="30000" dirty="0" err="1">
                <a:solidFill>
                  <a:schemeClr val="tx1"/>
                </a:solidFill>
                <a:latin typeface="+mn-lt"/>
                <a:ea typeface="+mn-ea"/>
                <a:cs typeface="+mn-cs"/>
              </a:rPr>
              <a:t>gallery</a:t>
            </a:r>
            <a:r>
              <a:rPr lang="pt-PT" sz="1200" b="0" i="0" u="none" strike="noStrike" kern="1200" baseline="30000" dirty="0">
                <a:solidFill>
                  <a:schemeClr val="tx1"/>
                </a:solidFill>
                <a:latin typeface="+mn-lt"/>
                <a:ea typeface="+mn-ea"/>
                <a:cs typeface="+mn-cs"/>
              </a:rPr>
              <a:t> , um complexo labiríntico, que conduz a jardins artificiais com diferentes microclimas, efeitos sonoros e intervenções artísticas.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55</a:t>
            </a:fld>
            <a:endParaRPr lang="pt-PT"/>
          </a:p>
        </p:txBody>
      </p:sp>
    </p:spTree>
    <p:extLst>
      <p:ext uri="{BB962C8B-B14F-4D97-AF65-F5344CB8AC3E}">
        <p14:creationId xmlns:p14="http://schemas.microsoft.com/office/powerpoint/2010/main" val="34897574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a:t>
            </a:r>
            <a:r>
              <a:rPr lang="pt-PT" sz="1200" b="0" i="1" u="none" strike="noStrike" kern="1200" baseline="30000" dirty="0">
                <a:solidFill>
                  <a:schemeClr val="tx1"/>
                </a:solidFill>
                <a:latin typeface="+mn-lt"/>
                <a:ea typeface="+mn-ea"/>
                <a:cs typeface="+mn-cs"/>
              </a:rPr>
              <a:t>vazio-lúdico </a:t>
            </a:r>
            <a:r>
              <a:rPr lang="pt-PT" sz="1200" b="0" i="0" u="none" strike="noStrike" kern="1200" baseline="30000" dirty="0">
                <a:solidFill>
                  <a:schemeClr val="tx1"/>
                </a:solidFill>
                <a:latin typeface="+mn-lt"/>
                <a:ea typeface="+mn-ea"/>
                <a:cs typeface="+mn-cs"/>
              </a:rPr>
              <a:t>é um outro conceito programático estudado e que surge no âmbito da disciplina de Projecto Avançado e que quando relacionado com Património Industrial, conduz à discussão de um novo programa para os silos tendo em conta o vazio tanto espacial como programático.</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56</a:t>
            </a:fld>
            <a:endParaRPr lang="pt-PT"/>
          </a:p>
        </p:txBody>
      </p:sp>
    </p:spTree>
    <p:extLst>
      <p:ext uri="{BB962C8B-B14F-4D97-AF65-F5344CB8AC3E}">
        <p14:creationId xmlns:p14="http://schemas.microsoft.com/office/powerpoint/2010/main" val="1324007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Conceptualmente a ideia de uma arquitectura móvel que oferece um outro significado à cidade e que inspira outros usos mais lúdicos é reveladora de outras formas de pensar o espaço urbano ao mesmo tempo que se reutiliza um conjunto ferroviário </a:t>
            </a:r>
            <a:r>
              <a:rPr lang="pt-PT" sz="1200" b="0" i="0" u="none" strike="noStrike" kern="1200" baseline="30000" dirty="0" err="1">
                <a:solidFill>
                  <a:schemeClr val="tx1"/>
                </a:solidFill>
                <a:latin typeface="+mn-lt"/>
                <a:ea typeface="+mn-ea"/>
                <a:cs typeface="+mn-cs"/>
              </a:rPr>
              <a:t>desactivado</a:t>
            </a:r>
            <a:r>
              <a:rPr lang="pt-PT" sz="1200" b="0" i="0" u="none" strike="noStrike" kern="1200" baseline="30000" dirty="0">
                <a:solidFill>
                  <a:schemeClr val="tx1"/>
                </a:solidFill>
                <a:latin typeface="+mn-lt"/>
                <a:ea typeface="+mn-ea"/>
                <a:cs typeface="+mn-cs"/>
              </a:rPr>
              <a:t>, embora em bom estado de conservação</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57</a:t>
            </a:fld>
            <a:endParaRPr lang="pt-PT"/>
          </a:p>
        </p:txBody>
      </p:sp>
    </p:spTree>
    <p:extLst>
      <p:ext uri="{BB962C8B-B14F-4D97-AF65-F5344CB8AC3E}">
        <p14:creationId xmlns:p14="http://schemas.microsoft.com/office/powerpoint/2010/main" val="32916591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conceito, que surge no âmbito de um concurso de ideias consiste na criação de um conjunto de módulos que funcionam como edifícios ao mesmo tempo que se deslocam sobre uma malha ferroviária estabelecendo a ligação entre a cidade e o mar e adaptando-se às necessidades sazonais. </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58</a:t>
            </a:fld>
            <a:endParaRPr lang="pt-PT"/>
          </a:p>
        </p:txBody>
      </p:sp>
    </p:spTree>
    <p:extLst>
      <p:ext uri="{BB962C8B-B14F-4D97-AF65-F5344CB8AC3E}">
        <p14:creationId xmlns:p14="http://schemas.microsoft.com/office/powerpoint/2010/main" val="1132091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programa é variado - hotel</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59</a:t>
            </a:fld>
            <a:endParaRPr lang="pt-PT"/>
          </a:p>
        </p:txBody>
      </p:sp>
    </p:spTree>
    <p:extLst>
      <p:ext uri="{BB962C8B-B14F-4D97-AF65-F5344CB8AC3E}">
        <p14:creationId xmlns:p14="http://schemas.microsoft.com/office/powerpoint/2010/main" val="206291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sz="1200" b="0" i="0" u="none" strike="noStrike" kern="1200" baseline="30000" dirty="0">
              <a:solidFill>
                <a:schemeClr val="tx1"/>
              </a:solidFill>
              <a:latin typeface="+mn-lt"/>
              <a:ea typeface="+mn-ea"/>
              <a:cs typeface="+mn-cs"/>
            </a:endParaRPr>
          </a:p>
          <a:p>
            <a:r>
              <a:rPr lang="pt-PT" sz="1200" b="0" i="0" u="none" strike="noStrike" kern="1200" baseline="30000" dirty="0">
                <a:solidFill>
                  <a:schemeClr val="tx1"/>
                </a:solidFill>
                <a:latin typeface="+mn-lt"/>
                <a:ea typeface="+mn-ea"/>
                <a:cs typeface="+mn-cs"/>
              </a:rPr>
              <a:t>Num primeiro capítulo DAS QUESTÕES ECONÓMICAS À ARQUITECTURA é realizada a contextualização economia, política e arquitectónica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a:t>
            </a:fld>
            <a:endParaRPr lang="pt-PT"/>
          </a:p>
        </p:txBody>
      </p:sp>
    </p:spTree>
    <p:extLst>
      <p:ext uri="{BB962C8B-B14F-4D97-AF65-F5344CB8AC3E}">
        <p14:creationId xmlns:p14="http://schemas.microsoft.com/office/powerpoint/2010/main" val="2661316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sz="1200" b="0" i="0" u="none" strike="noStrike" kern="1200" baseline="30000" dirty="0">
              <a:solidFill>
                <a:schemeClr val="tx1"/>
              </a:solidFill>
              <a:latin typeface="+mn-lt"/>
              <a:ea typeface="+mn-ea"/>
              <a:cs typeface="+mn-cs"/>
            </a:endParaRPr>
          </a:p>
          <a:p>
            <a:r>
              <a:rPr lang="pt-PT" sz="1200" b="0" i="0" u="none" strike="noStrike" kern="1200" baseline="30000" dirty="0">
                <a:solidFill>
                  <a:schemeClr val="tx1"/>
                </a:solidFill>
                <a:latin typeface="+mn-lt"/>
                <a:ea typeface="+mn-ea"/>
                <a:cs typeface="+mn-cs"/>
              </a:rPr>
              <a:t>, banho público, </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60</a:t>
            </a:fld>
            <a:endParaRPr lang="pt-PT"/>
          </a:p>
        </p:txBody>
      </p:sp>
    </p:spTree>
    <p:extLst>
      <p:ext uri="{BB962C8B-B14F-4D97-AF65-F5344CB8AC3E}">
        <p14:creationId xmlns:p14="http://schemas.microsoft.com/office/powerpoint/2010/main" val="1747965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sz="1200" b="0" i="0" u="none" strike="noStrike" kern="1200" baseline="30000" dirty="0">
              <a:solidFill>
                <a:schemeClr val="tx1"/>
              </a:solidFill>
              <a:latin typeface="+mn-lt"/>
              <a:ea typeface="+mn-ea"/>
              <a:cs typeface="+mn-cs"/>
            </a:endParaRPr>
          </a:p>
          <a:p>
            <a:r>
              <a:rPr lang="pt-PT" sz="1200" b="0" i="0" u="none" strike="noStrike" kern="1200" baseline="30000" dirty="0">
                <a:solidFill>
                  <a:schemeClr val="tx1"/>
                </a:solidFill>
                <a:latin typeface="+mn-lt"/>
                <a:ea typeface="+mn-ea"/>
                <a:cs typeface="+mn-cs"/>
              </a:rPr>
              <a:t>salas de concertos, entre outros</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61</a:t>
            </a:fld>
            <a:endParaRPr lang="pt-PT"/>
          </a:p>
        </p:txBody>
      </p:sp>
    </p:spTree>
    <p:extLst>
      <p:ext uri="{BB962C8B-B14F-4D97-AF65-F5344CB8AC3E}">
        <p14:creationId xmlns:p14="http://schemas.microsoft.com/office/powerpoint/2010/main" val="3069353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circula sobre carris percorrendo a cidade ao mesmo tempo que oferece a possibilidade de reorganização do espaço urbano consoante os seus requisitos programáticos, transformando-o num cenário denso e em constante mudança.</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62</a:t>
            </a:fld>
            <a:endParaRPr lang="pt-PT"/>
          </a:p>
        </p:txBody>
      </p:sp>
    </p:spTree>
    <p:extLst>
      <p:ext uri="{BB962C8B-B14F-4D97-AF65-F5344CB8AC3E}">
        <p14:creationId xmlns:p14="http://schemas.microsoft.com/office/powerpoint/2010/main" val="301448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err="1">
                <a:solidFill>
                  <a:schemeClr val="tx1"/>
                </a:solidFill>
                <a:latin typeface="+mn-lt"/>
                <a:ea typeface="+mn-ea"/>
                <a:cs typeface="+mn-cs"/>
              </a:rPr>
              <a:t>Parkipelago</a:t>
            </a:r>
            <a:r>
              <a:rPr lang="pt-PT" sz="1200" b="0" i="0" u="none" strike="noStrike" kern="1200" baseline="30000" dirty="0">
                <a:solidFill>
                  <a:schemeClr val="tx1"/>
                </a:solidFill>
                <a:latin typeface="+mn-lt"/>
                <a:ea typeface="+mn-ea"/>
                <a:cs typeface="+mn-cs"/>
              </a:rPr>
              <a:t> pode ser considerado um caso de referência no âmbito do tema</a:t>
            </a:r>
            <a:r>
              <a:rPr lang="pt-PT" sz="1200" b="0" i="1" u="none" strike="noStrike" kern="1200" baseline="30000" dirty="0">
                <a:solidFill>
                  <a:schemeClr val="tx1"/>
                </a:solidFill>
                <a:latin typeface="+mn-lt"/>
                <a:ea typeface="+mn-ea"/>
                <a:cs typeface="+mn-cs"/>
              </a:rPr>
              <a:t> vazio-lúdico </a:t>
            </a:r>
            <a:r>
              <a:rPr lang="pt-PT" sz="1200" b="0" i="0" u="none" strike="noStrike" kern="1200" baseline="30000" dirty="0">
                <a:solidFill>
                  <a:schemeClr val="tx1"/>
                </a:solidFill>
                <a:latin typeface="+mn-lt"/>
                <a:ea typeface="+mn-ea"/>
                <a:cs typeface="+mn-cs"/>
              </a:rPr>
              <a:t>pela construção de ideias que tendo como base o desenho arquitectónico podem estar implantadas em vários lugares atribuindo assim um outro carácter ao espaço consoante a sua implantação. </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63</a:t>
            </a:fld>
            <a:endParaRPr lang="pt-PT"/>
          </a:p>
        </p:txBody>
      </p:sp>
    </p:spTree>
    <p:extLst>
      <p:ext uri="{BB962C8B-B14F-4D97-AF65-F5344CB8AC3E}">
        <p14:creationId xmlns:p14="http://schemas.microsoft.com/office/powerpoint/2010/main" val="905717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Uma ilha modular é uma iniciativa para o porto de Copenhaga e cujo objectivo é a criação de diferentes programas que flutuam e que podem, ou não, relacionar-se entre si.</a:t>
            </a:r>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64</a:t>
            </a:fld>
            <a:endParaRPr lang="pt-PT"/>
          </a:p>
        </p:txBody>
      </p:sp>
    </p:spTree>
    <p:extLst>
      <p:ext uri="{BB962C8B-B14F-4D97-AF65-F5344CB8AC3E}">
        <p14:creationId xmlns:p14="http://schemas.microsoft.com/office/powerpoint/2010/main" val="19336956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pequena plataforma de madeira com 20m² e uma tília de 6m ao centro, que pode ser construída à mão, é protótipo daquele que é um conceito ampliado à escala da cidade e das suas necessidades, materializando-se em espaços públicos móveis e flutuantes que possam ser explorados pela sociedade.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As possibilidades são múltiplas - plataformas de natação, sauna, jardim, café ou até mesmo sem qualquer tipo de uso específico.</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As ilhas podem encontrar-se dispersas à deriva, ou em conjuntos, adicionando desta forma interesse aos cursos de água.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65</a:t>
            </a:fld>
            <a:endParaRPr lang="pt-PT"/>
          </a:p>
        </p:txBody>
      </p:sp>
    </p:spTree>
    <p:extLst>
      <p:ext uri="{BB962C8B-B14F-4D97-AF65-F5344CB8AC3E}">
        <p14:creationId xmlns:p14="http://schemas.microsoft.com/office/powerpoint/2010/main" val="8041489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Após a contextualização económica de um Portugal cerealífero, que exige a construção de uma estrutura monumental como os silos apoiados pela ferrovia; e de uma análise dos silos no Alentejo já realizada no âmbito da disciplina de Projecto Avançado III e IV; compreende-se o conjunto de silos em Beja - zona que se destaca no panorama agrícola do país ao longo dos anos - como </a:t>
            </a:r>
            <a:r>
              <a:rPr lang="pt-PT" sz="1200" b="0" i="0" u="none" strike="noStrike" kern="1200" baseline="30000" dirty="0" err="1">
                <a:solidFill>
                  <a:schemeClr val="tx1"/>
                </a:solidFill>
                <a:latin typeface="+mn-lt"/>
                <a:ea typeface="+mn-ea"/>
                <a:cs typeface="+mn-cs"/>
              </a:rPr>
              <a:t>excepcional</a:t>
            </a:r>
            <a:r>
              <a:rPr lang="pt-PT" sz="1200" b="0" i="0" u="none" strike="noStrike" kern="1200" baseline="30000" dirty="0">
                <a:solidFill>
                  <a:schemeClr val="tx1"/>
                </a:solidFill>
                <a:latin typeface="+mn-lt"/>
                <a:ea typeface="+mn-ea"/>
                <a:cs typeface="+mn-cs"/>
              </a:rPr>
              <a:t>, tanto pela sua quantidade como pela sua localização e relação entre eles.</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66</a:t>
            </a:fld>
            <a:endParaRPr lang="pt-PT"/>
          </a:p>
        </p:txBody>
      </p:sp>
    </p:spTree>
    <p:extLst>
      <p:ext uri="{BB962C8B-B14F-4D97-AF65-F5344CB8AC3E}">
        <p14:creationId xmlns:p14="http://schemas.microsoft.com/office/powerpoint/2010/main" val="4278960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Baixo Alentejo apresenta uma comunidade empresarial dinâmica e em expansão revelando um tecido económico que se renova e adapta às oportunidades da economia global e prova ter iniciativa nos mais diversos planos.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67</a:t>
            </a:fld>
            <a:endParaRPr lang="pt-PT"/>
          </a:p>
        </p:txBody>
      </p:sp>
    </p:spTree>
    <p:extLst>
      <p:ext uri="{BB962C8B-B14F-4D97-AF65-F5344CB8AC3E}">
        <p14:creationId xmlns:p14="http://schemas.microsoft.com/office/powerpoint/2010/main" val="1197281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Beja destaca-se pela sua localização central em relação a Sines e a Sevilha que, </a:t>
            </a:r>
            <a:r>
              <a:rPr lang="pt-PT" sz="1200" b="0" i="0" u="none" strike="noStrike" kern="1200" baseline="30000" dirty="0" err="1">
                <a:solidFill>
                  <a:schemeClr val="tx1"/>
                </a:solidFill>
                <a:latin typeface="+mn-lt"/>
                <a:ea typeface="+mn-ea"/>
                <a:cs typeface="+mn-cs"/>
              </a:rPr>
              <a:t>respectivamente</a:t>
            </a:r>
            <a:r>
              <a:rPr lang="pt-PT" sz="1200" b="0" i="0" u="none" strike="noStrike" kern="1200" baseline="30000" dirty="0">
                <a:solidFill>
                  <a:schemeClr val="tx1"/>
                </a:solidFill>
                <a:latin typeface="+mn-lt"/>
                <a:ea typeface="+mn-ea"/>
                <a:cs typeface="+mn-cs"/>
              </a:rPr>
              <a:t> estabelecem a ligação com o Porto de Sines e a Europa; pelo conjunto de infraestruturas e equipamentos na área da logística e dos transportes; pela aposta na inovação, nos serviços e nas novas actividades económicas com destaque para a agroindústria e pelos investimentos públicos, privados e estrangeiros; pela existência de polos de investigação científica e de espaços disponíveis para a concretização de investimentos, como o Parque Industrial de Beja; pela qualidade de vida, espaços culturais e de serviço público</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68</a:t>
            </a:fld>
            <a:endParaRPr lang="pt-PT"/>
          </a:p>
        </p:txBody>
      </p:sp>
    </p:spTree>
    <p:extLst>
      <p:ext uri="{BB962C8B-B14F-4D97-AF65-F5344CB8AC3E}">
        <p14:creationId xmlns:p14="http://schemas.microsoft.com/office/powerpoint/2010/main" val="2309283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Além da sua localização estratégica, Beja reúne as condições necessárias para se definir enquanto um dos principais polos culturais do Baixo Alentejo. É importante compreender a cidade além da malha urbana, percebendo de que forma ao longo do ano se articulam um conjunto de eventos que dinamizam a cidade e que estão na sua maioria associados a equipamentos culturais que os promovem.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69</a:t>
            </a:fld>
            <a:endParaRPr lang="pt-PT"/>
          </a:p>
        </p:txBody>
      </p:sp>
    </p:spTree>
    <p:extLst>
      <p:ext uri="{BB962C8B-B14F-4D97-AF65-F5344CB8AC3E}">
        <p14:creationId xmlns:p14="http://schemas.microsoft.com/office/powerpoint/2010/main" val="295304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algn="l" defTabSz="914400" rtl="0" eaLnBrk="1" latinLnBrk="0" hangingPunct="1"/>
            <a:endParaRPr lang="pt-PT" sz="1200" b="0" i="0" u="none" strike="noStrike" kern="1200" baseline="30000" dirty="0">
              <a:solidFill>
                <a:schemeClr val="tx1"/>
              </a:solidFill>
              <a:latin typeface="+mn-lt"/>
              <a:ea typeface="+mn-ea"/>
              <a:cs typeface="+mn-cs"/>
            </a:endParaRPr>
          </a:p>
          <a:p>
            <a:pPr marL="0" algn="l" defTabSz="914400" rtl="0" eaLnBrk="1" latinLnBrk="0" hangingPunct="1"/>
            <a:r>
              <a:rPr lang="pt-PT" sz="1200" b="0" i="0" u="none" strike="noStrike" kern="1200" baseline="30000" dirty="0">
                <a:solidFill>
                  <a:schemeClr val="tx1"/>
                </a:solidFill>
                <a:latin typeface="+mn-lt"/>
                <a:ea typeface="+mn-ea"/>
                <a:cs typeface="+mn-cs"/>
              </a:rPr>
              <a:t>através da leitura dos vários artigos da revista ANÁLISE SOCIAL</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a:t>
            </a:fld>
            <a:endParaRPr lang="pt-PT"/>
          </a:p>
        </p:txBody>
      </p:sp>
    </p:spTree>
    <p:extLst>
      <p:ext uri="{BB962C8B-B14F-4D97-AF65-F5344CB8AC3E}">
        <p14:creationId xmlns:p14="http://schemas.microsoft.com/office/powerpoint/2010/main" val="16300595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Museu Botânico </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70</a:t>
            </a:fld>
            <a:endParaRPr lang="pt-PT"/>
          </a:p>
        </p:txBody>
      </p:sp>
    </p:spTree>
    <p:extLst>
      <p:ext uri="{BB962C8B-B14F-4D97-AF65-F5344CB8AC3E}">
        <p14:creationId xmlns:p14="http://schemas.microsoft.com/office/powerpoint/2010/main" val="2355440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Galeria dos Escudeiros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71</a:t>
            </a:fld>
            <a:endParaRPr lang="pt-PT"/>
          </a:p>
        </p:txBody>
      </p:sp>
    </p:spTree>
    <p:extLst>
      <p:ext uri="{BB962C8B-B14F-4D97-AF65-F5344CB8AC3E}">
        <p14:creationId xmlns:p14="http://schemas.microsoft.com/office/powerpoint/2010/main" val="17326813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Museu Jorge Vieira e Casa das Artes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72</a:t>
            </a:fld>
            <a:endParaRPr lang="pt-PT"/>
          </a:p>
        </p:txBody>
      </p:sp>
    </p:spTree>
    <p:extLst>
      <p:ext uri="{BB962C8B-B14F-4D97-AF65-F5344CB8AC3E}">
        <p14:creationId xmlns:p14="http://schemas.microsoft.com/office/powerpoint/2010/main" val="15301872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Museu Regional de Beja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73</a:t>
            </a:fld>
            <a:endParaRPr lang="pt-PT"/>
          </a:p>
        </p:txBody>
      </p:sp>
    </p:spTree>
    <p:extLst>
      <p:ext uri="{BB962C8B-B14F-4D97-AF65-F5344CB8AC3E}">
        <p14:creationId xmlns:p14="http://schemas.microsoft.com/office/powerpoint/2010/main" val="3219779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Teatro Municipal </a:t>
            </a:r>
            <a:r>
              <a:rPr lang="pt-PT" sz="1200" b="0" i="0" u="none" strike="noStrike" kern="1200" baseline="30000" dirty="0" err="1">
                <a:solidFill>
                  <a:schemeClr val="tx1"/>
                </a:solidFill>
                <a:latin typeface="+mn-lt"/>
                <a:ea typeface="+mn-ea"/>
                <a:cs typeface="+mn-cs"/>
              </a:rPr>
              <a:t>Pax</a:t>
            </a:r>
            <a:r>
              <a:rPr lang="pt-PT" sz="1200" b="0" i="0" u="none" strike="noStrike" kern="1200" baseline="30000" dirty="0">
                <a:solidFill>
                  <a:schemeClr val="tx1"/>
                </a:solidFill>
                <a:latin typeface="+mn-lt"/>
                <a:ea typeface="+mn-ea"/>
                <a:cs typeface="+mn-cs"/>
              </a:rPr>
              <a:t> </a:t>
            </a:r>
            <a:r>
              <a:rPr lang="pt-PT" sz="1200" b="0" i="0" u="none" strike="noStrike" kern="1200" baseline="30000" dirty="0" err="1">
                <a:solidFill>
                  <a:schemeClr val="tx1"/>
                </a:solidFill>
                <a:latin typeface="+mn-lt"/>
                <a:ea typeface="+mn-ea"/>
                <a:cs typeface="+mn-cs"/>
              </a:rPr>
              <a:t>Julia</a:t>
            </a: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74</a:t>
            </a:fld>
            <a:endParaRPr lang="pt-PT"/>
          </a:p>
        </p:txBody>
      </p:sp>
    </p:spTree>
    <p:extLst>
      <p:ext uri="{BB962C8B-B14F-4D97-AF65-F5344CB8AC3E}">
        <p14:creationId xmlns:p14="http://schemas.microsoft.com/office/powerpoint/2010/main" val="41466055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Núcleo Museológico do </a:t>
            </a:r>
            <a:r>
              <a:rPr lang="pt-PT" sz="1200" b="0" i="0" u="none" strike="noStrike" kern="1200" baseline="30000" dirty="0" err="1">
                <a:solidFill>
                  <a:schemeClr val="tx1"/>
                </a:solidFill>
                <a:latin typeface="+mn-lt"/>
                <a:ea typeface="+mn-ea"/>
                <a:cs typeface="+mn-cs"/>
              </a:rPr>
              <a:t>Sembrano</a:t>
            </a: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75</a:t>
            </a:fld>
            <a:endParaRPr lang="pt-PT"/>
          </a:p>
        </p:txBody>
      </p:sp>
    </p:spTree>
    <p:extLst>
      <p:ext uri="{BB962C8B-B14F-4D97-AF65-F5344CB8AC3E}">
        <p14:creationId xmlns:p14="http://schemas.microsoft.com/office/powerpoint/2010/main" val="2984010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Biblioteca José Saramago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76</a:t>
            </a:fld>
            <a:endParaRPr lang="pt-PT"/>
          </a:p>
        </p:txBody>
      </p:sp>
    </p:spTree>
    <p:extLst>
      <p:ext uri="{BB962C8B-B14F-4D97-AF65-F5344CB8AC3E}">
        <p14:creationId xmlns:p14="http://schemas.microsoft.com/office/powerpoint/2010/main" val="9359231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Casa da Cultura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77</a:t>
            </a:fld>
            <a:endParaRPr lang="pt-PT"/>
          </a:p>
        </p:txBody>
      </p:sp>
    </p:spTree>
    <p:extLst>
      <p:ext uri="{BB962C8B-B14F-4D97-AF65-F5344CB8AC3E}">
        <p14:creationId xmlns:p14="http://schemas.microsoft.com/office/powerpoint/2010/main" val="24766999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o Parque de Feiras e Exposições</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78</a:t>
            </a:fld>
            <a:endParaRPr lang="pt-PT"/>
          </a:p>
        </p:txBody>
      </p:sp>
    </p:spTree>
    <p:extLst>
      <p:ext uri="{BB962C8B-B14F-4D97-AF65-F5344CB8AC3E}">
        <p14:creationId xmlns:p14="http://schemas.microsoft.com/office/powerpoint/2010/main" val="5825795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Olhando a planta, podemos compreender que o conjunto ferroviário se encontra na zona oposta à malha cultural e ao mesmo tempo mais degradada da cidade, revelando-se importante a revitalização urbana da zona Nordeste de Beja.</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79</a:t>
            </a:fld>
            <a:endParaRPr lang="pt-PT"/>
          </a:p>
        </p:txBody>
      </p:sp>
    </p:spTree>
    <p:extLst>
      <p:ext uri="{BB962C8B-B14F-4D97-AF65-F5344CB8AC3E}">
        <p14:creationId xmlns:p14="http://schemas.microsoft.com/office/powerpoint/2010/main" val="4016284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algn="l" defTabSz="914400" rtl="0" eaLnBrk="1" latinLnBrk="0" hangingPunct="1"/>
            <a:endParaRPr lang="pt-PT" sz="1200" b="0" i="0" u="none" strike="noStrike" kern="1200" baseline="30000" dirty="0">
              <a:solidFill>
                <a:schemeClr val="tx1"/>
              </a:solidFill>
              <a:latin typeface="+mn-lt"/>
              <a:ea typeface="+mn-ea"/>
              <a:cs typeface="+mn-cs"/>
            </a:endParaRPr>
          </a:p>
          <a:p>
            <a:pPr marL="0" algn="l" defTabSz="914400" rtl="0" eaLnBrk="1" latinLnBrk="0" hangingPunct="1"/>
            <a:r>
              <a:rPr lang="pt-PT" sz="1200" b="0" i="0" u="none" strike="noStrike" kern="1200" baseline="30000" dirty="0">
                <a:solidFill>
                  <a:schemeClr val="tx1"/>
                </a:solidFill>
                <a:latin typeface="+mn-lt"/>
                <a:ea typeface="+mn-ea"/>
                <a:cs typeface="+mn-cs"/>
              </a:rPr>
              <a:t>;do livro PAISAGEM E PATRIMÓNIO, da leitura de REYNEYR BRAHAM sobre os silos a partir da américa e de DEOLINDA FOLGADO num panorama nacional;</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a:t>
            </a:fld>
            <a:endParaRPr lang="pt-PT"/>
          </a:p>
        </p:txBody>
      </p:sp>
    </p:spTree>
    <p:extLst>
      <p:ext uri="{BB962C8B-B14F-4D97-AF65-F5344CB8AC3E}">
        <p14:creationId xmlns:p14="http://schemas.microsoft.com/office/powerpoint/2010/main" val="4894813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É então constituído como conceito a reactivação através do conjunto ferroviário – silos e caminho-de-ferro.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80</a:t>
            </a:fld>
            <a:endParaRPr lang="pt-PT"/>
          </a:p>
        </p:txBody>
      </p:sp>
    </p:spTree>
    <p:extLst>
      <p:ext uri="{BB962C8B-B14F-4D97-AF65-F5344CB8AC3E}">
        <p14:creationId xmlns:p14="http://schemas.microsoft.com/office/powerpoint/2010/main" val="4410144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Para tal, e sendo os três pontos, casos particulares nas suas características e posteriormente no seu papel para uma nova era da cidade de Beja, é definido um conjunto de critérios de intervenção: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81</a:t>
            </a:fld>
            <a:endParaRPr lang="pt-PT"/>
          </a:p>
        </p:txBody>
      </p:sp>
    </p:spTree>
    <p:extLst>
      <p:ext uri="{BB962C8B-B14F-4D97-AF65-F5344CB8AC3E}">
        <p14:creationId xmlns:p14="http://schemas.microsoft.com/office/powerpoint/2010/main" val="38619965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troço ferroviário de 2km enquanto elemento de ligação e limite estabelecido para a intervenção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82</a:t>
            </a:fld>
            <a:endParaRPr lang="pt-PT"/>
          </a:p>
        </p:txBody>
      </p:sp>
    </p:spTree>
    <p:extLst>
      <p:ext uri="{BB962C8B-B14F-4D97-AF65-F5344CB8AC3E}">
        <p14:creationId xmlns:p14="http://schemas.microsoft.com/office/powerpoint/2010/main" val="33899063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os silos desactivados e em contexto urbano enquanto pontos centrais de intervenção para um novo uso;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83</a:t>
            </a:fld>
            <a:endParaRPr lang="pt-PT"/>
          </a:p>
        </p:txBody>
      </p:sp>
    </p:spTree>
    <p:extLst>
      <p:ext uri="{BB962C8B-B14F-4D97-AF65-F5344CB8AC3E}">
        <p14:creationId xmlns:p14="http://schemas.microsoft.com/office/powerpoint/2010/main" val="32833067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 o silo isolado na paisagem enquanto exemplar do edifício máquina ainda </a:t>
            </a:r>
            <a:r>
              <a:rPr lang="pt-PT" sz="1200" b="0" i="0" u="none" strike="noStrike" kern="1200" baseline="30000" dirty="0" err="1">
                <a:solidFill>
                  <a:schemeClr val="tx1"/>
                </a:solidFill>
                <a:latin typeface="+mn-lt"/>
                <a:ea typeface="+mn-ea"/>
                <a:cs typeface="+mn-cs"/>
              </a:rPr>
              <a:t>activo</a:t>
            </a:r>
            <a:r>
              <a:rPr lang="pt-PT" sz="1200" b="0" i="0" u="none" strike="noStrike" kern="1200" baseline="30000" dirty="0">
                <a:solidFill>
                  <a:schemeClr val="tx1"/>
                </a:solidFill>
                <a:latin typeface="+mn-lt"/>
                <a:ea typeface="+mn-ea"/>
                <a:cs typeface="+mn-cs"/>
              </a:rPr>
              <a:t>, carácter do qual a proposta se pode apropriar.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84</a:t>
            </a:fld>
            <a:endParaRPr lang="pt-PT"/>
          </a:p>
        </p:txBody>
      </p:sp>
    </p:spTree>
    <p:extLst>
      <p:ext uri="{BB962C8B-B14F-4D97-AF65-F5344CB8AC3E}">
        <p14:creationId xmlns:p14="http://schemas.microsoft.com/office/powerpoint/2010/main" val="22786634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É a memória deste Alentejo enraizado na cultura do campo e da paisagem que se pretende preservar. Como tal, procura-se a criação de uma peça que além do uso do espaço nos permita olhar o lugar, como se de uma moldura habitável se tratasse. Revela-se fundamental que, em contraste com os silos, que são extremamente específicos na relação entra a sua forma e função, se consiga a execução de uma peça cuja forma não condicione as </a:t>
            </a:r>
            <a:r>
              <a:rPr lang="pt-PT" sz="1200" b="0" i="0" u="none" strike="noStrike" kern="1200" baseline="30000" dirty="0" err="1">
                <a:solidFill>
                  <a:schemeClr val="tx1"/>
                </a:solidFill>
                <a:latin typeface="+mn-lt"/>
                <a:ea typeface="+mn-ea"/>
                <a:cs typeface="+mn-cs"/>
              </a:rPr>
              <a:t>acções</a:t>
            </a:r>
            <a:r>
              <a:rPr lang="pt-PT" sz="1200" b="0" i="0" u="none" strike="noStrike" kern="1200" baseline="30000" dirty="0">
                <a:solidFill>
                  <a:schemeClr val="tx1"/>
                </a:solidFill>
                <a:latin typeface="+mn-lt"/>
                <a:ea typeface="+mn-ea"/>
                <a:cs typeface="+mn-cs"/>
              </a:rPr>
              <a:t> que lhes podem estar associadas, </a:t>
            </a:r>
            <a:r>
              <a:rPr lang="pt-PT" sz="1200" b="0" i="0" u="none" strike="noStrike" kern="1200" baseline="30000" dirty="0" err="1">
                <a:solidFill>
                  <a:schemeClr val="tx1"/>
                </a:solidFill>
                <a:latin typeface="+mn-lt"/>
                <a:ea typeface="+mn-ea"/>
                <a:cs typeface="+mn-cs"/>
              </a:rPr>
              <a:t>directa</a:t>
            </a:r>
            <a:r>
              <a:rPr lang="pt-PT" sz="1200" b="0" i="0" u="none" strike="noStrike" kern="1200" baseline="30000" dirty="0">
                <a:solidFill>
                  <a:schemeClr val="tx1"/>
                </a:solidFill>
                <a:latin typeface="+mn-lt"/>
                <a:ea typeface="+mn-ea"/>
                <a:cs typeface="+mn-cs"/>
              </a:rPr>
              <a:t> ou </a:t>
            </a:r>
            <a:r>
              <a:rPr lang="pt-PT" sz="1200" b="0" i="0" u="none" strike="noStrike" kern="1200" baseline="30000" dirty="0" err="1">
                <a:solidFill>
                  <a:schemeClr val="tx1"/>
                </a:solidFill>
                <a:latin typeface="+mn-lt"/>
                <a:ea typeface="+mn-ea"/>
                <a:cs typeface="+mn-cs"/>
              </a:rPr>
              <a:t>indirectamente</a:t>
            </a:r>
            <a:r>
              <a:rPr lang="pt-PT" sz="1200" b="0" i="0" u="none" strike="noStrike" kern="1200" baseline="300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Trata-se de um sistema modular que pode funcionar no mínimo com uma única unidade e no máximo com quantas forem necessárias ou se consigam agregar ao longo de um troço ferroviário, que é tido em conta no seu estado </a:t>
            </a:r>
            <a:r>
              <a:rPr lang="pt-PT" sz="1200" b="0" i="0" u="none" strike="noStrike" kern="1200" baseline="30000" dirty="0" err="1">
                <a:solidFill>
                  <a:schemeClr val="tx1"/>
                </a:solidFill>
                <a:latin typeface="+mn-lt"/>
                <a:ea typeface="+mn-ea"/>
                <a:cs typeface="+mn-cs"/>
              </a:rPr>
              <a:t>actual</a:t>
            </a:r>
            <a:r>
              <a:rPr lang="pt-PT" sz="1200" b="0" i="0" u="none" strike="noStrike" kern="1200" baseline="300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85</a:t>
            </a:fld>
            <a:endParaRPr lang="pt-PT"/>
          </a:p>
        </p:txBody>
      </p:sp>
    </p:spTree>
    <p:extLst>
      <p:ext uri="{BB962C8B-B14F-4D97-AF65-F5344CB8AC3E}">
        <p14:creationId xmlns:p14="http://schemas.microsoft.com/office/powerpoint/2010/main" val="23945680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módulo pode adquirir tantos significados quantos forem necessários, ou seja, pode representar o elemento chave durante um determinado acontecimento assim como funcionar como se desde sempre fizesse parte do sistema que engloba a ferrovia e o silo.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86</a:t>
            </a:fld>
            <a:endParaRPr lang="pt-PT"/>
          </a:p>
        </p:txBody>
      </p:sp>
    </p:spTree>
    <p:extLst>
      <p:ext uri="{BB962C8B-B14F-4D97-AF65-F5344CB8AC3E}">
        <p14:creationId xmlns:p14="http://schemas.microsoft.com/office/powerpoint/2010/main" val="21706724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É a memória da relação entre o meio de transporte e o sistema de armazenamento que este módulo pretende resgatar, recuperando em primeiro lugar a relação física entre os dois espaços e, em segundo lugar, oferecendo à população uma leitura mais </a:t>
            </a:r>
            <a:r>
              <a:rPr lang="pt-PT" sz="1200" b="0" i="0" u="none" strike="noStrike" kern="1200" baseline="30000" dirty="0" err="1">
                <a:solidFill>
                  <a:schemeClr val="tx1"/>
                </a:solidFill>
                <a:latin typeface="+mn-lt"/>
                <a:ea typeface="+mn-ea"/>
                <a:cs typeface="+mn-cs"/>
              </a:rPr>
              <a:t>directa</a:t>
            </a:r>
            <a:r>
              <a:rPr lang="pt-PT" sz="1200" b="0" i="0" u="none" strike="noStrike" kern="1200" baseline="30000" dirty="0">
                <a:solidFill>
                  <a:schemeClr val="tx1"/>
                </a:solidFill>
                <a:latin typeface="+mn-lt"/>
                <a:ea typeface="+mn-ea"/>
                <a:cs typeface="+mn-cs"/>
              </a:rPr>
              <a:t> de que dois sistemas obsoletos outrora funcionaram enquanto conjunto. Um novo elemento como charneira entre dois lugares desprovidos da sua função original pode agora vir a dar-lhes um significado renovado.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87</a:t>
            </a:fld>
            <a:endParaRPr lang="pt-PT"/>
          </a:p>
        </p:txBody>
      </p:sp>
    </p:spTree>
    <p:extLst>
      <p:ext uri="{BB962C8B-B14F-4D97-AF65-F5344CB8AC3E}">
        <p14:creationId xmlns:p14="http://schemas.microsoft.com/office/powerpoint/2010/main" val="40435491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Analisemos o módulo construtivamente</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88</a:t>
            </a:fld>
            <a:endParaRPr lang="pt-PT"/>
          </a:p>
        </p:txBody>
      </p:sp>
    </p:spTree>
    <p:extLst>
      <p:ext uri="{BB962C8B-B14F-4D97-AF65-F5344CB8AC3E}">
        <p14:creationId xmlns:p14="http://schemas.microsoft.com/office/powerpoint/2010/main" val="30916483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Considera-se neste corte o carril ferroviário em condições de ser reutilizado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89</a:t>
            </a:fld>
            <a:endParaRPr lang="pt-PT"/>
          </a:p>
        </p:txBody>
      </p:sp>
    </p:spTree>
    <p:extLst>
      <p:ext uri="{BB962C8B-B14F-4D97-AF65-F5344CB8AC3E}">
        <p14:creationId xmlns:p14="http://schemas.microsoft.com/office/powerpoint/2010/main" val="122429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algn="l" defTabSz="914400" rtl="0" eaLnBrk="1" latinLnBrk="0" hangingPunct="1"/>
            <a:endParaRPr lang="pt-PT" sz="1200" b="0" i="0" u="none" strike="noStrike" kern="1200" baseline="30000" dirty="0">
              <a:solidFill>
                <a:schemeClr val="tx1"/>
              </a:solidFill>
              <a:latin typeface="+mn-lt"/>
              <a:ea typeface="+mn-ea"/>
              <a:cs typeface="+mn-cs"/>
            </a:endParaRPr>
          </a:p>
          <a:p>
            <a:pPr marL="0" algn="l" defTabSz="914400" rtl="0" eaLnBrk="1" latinLnBrk="0" hangingPunct="1"/>
            <a:r>
              <a:rPr lang="pt-PT" sz="1200" b="0" i="0" u="none" strike="noStrike" kern="1200" baseline="30000" dirty="0">
                <a:solidFill>
                  <a:schemeClr val="tx1"/>
                </a:solidFill>
                <a:latin typeface="+mn-lt"/>
                <a:ea typeface="+mn-ea"/>
                <a:cs typeface="+mn-cs"/>
              </a:rPr>
              <a:t>AS FOUND COMO CONCEITO EM ARQUITECTURA conduz-nos aos dois primeiros casos de estudo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a:t>
            </a:fld>
            <a:endParaRPr lang="pt-PT"/>
          </a:p>
        </p:txBody>
      </p:sp>
    </p:spTree>
    <p:extLst>
      <p:ext uri="{BB962C8B-B14F-4D97-AF65-F5344CB8AC3E}">
        <p14:creationId xmlns:p14="http://schemas.microsoft.com/office/powerpoint/2010/main" val="3539623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Estruturalmente, os pórticos – entrada e tardoz – assim como as vigas de pavimento e cobertura são perfis metálicos HEB120</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90</a:t>
            </a:fld>
            <a:endParaRPr lang="pt-PT"/>
          </a:p>
        </p:txBody>
      </p:sp>
    </p:spTree>
    <p:extLst>
      <p:ext uri="{BB962C8B-B14F-4D97-AF65-F5344CB8AC3E}">
        <p14:creationId xmlns:p14="http://schemas.microsoft.com/office/powerpoint/2010/main" val="5413358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O pavimento é formado por uma malha de varões soldados a barras assentes sobre perfis tubulares de secção </a:t>
            </a:r>
            <a:r>
              <a:rPr lang="pt-PT" sz="1200" b="0" i="0" u="none" strike="noStrike" kern="1200" baseline="30000" dirty="0" err="1">
                <a:solidFill>
                  <a:schemeClr val="tx1"/>
                </a:solidFill>
                <a:latin typeface="+mn-lt"/>
                <a:ea typeface="+mn-ea"/>
                <a:cs typeface="+mn-cs"/>
              </a:rPr>
              <a:t>quadradra</a:t>
            </a:r>
            <a:r>
              <a:rPr lang="pt-PT" sz="1200" b="0" i="0" u="none" strike="noStrike" kern="1200" baseline="30000" dirty="0">
                <a:solidFill>
                  <a:schemeClr val="tx1"/>
                </a:solidFill>
                <a:latin typeface="+mn-lt"/>
                <a:ea typeface="+mn-ea"/>
                <a:cs typeface="+mn-cs"/>
              </a:rPr>
              <a:t> </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91</a:t>
            </a:fld>
            <a:endParaRPr lang="pt-PT"/>
          </a:p>
        </p:txBody>
      </p:sp>
    </p:spTree>
    <p:extLst>
      <p:ext uri="{BB962C8B-B14F-4D97-AF65-F5344CB8AC3E}">
        <p14:creationId xmlns:p14="http://schemas.microsoft.com/office/powerpoint/2010/main" val="3628062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cobertura é formada por uma chapa de aço assente sobre varões. A inclinação da chapa permite a drenagem das águas </a:t>
            </a:r>
            <a:r>
              <a:rPr lang="pt-PT" sz="1200" b="0" i="0" u="none" strike="noStrike" kern="1200" baseline="30000" dirty="0" err="1">
                <a:solidFill>
                  <a:schemeClr val="tx1"/>
                </a:solidFill>
                <a:latin typeface="+mn-lt"/>
                <a:ea typeface="+mn-ea"/>
                <a:cs typeface="+mn-cs"/>
              </a:rPr>
              <a:t>pluvias</a:t>
            </a:r>
            <a:r>
              <a:rPr lang="pt-PT" sz="1200" b="0" i="0" u="none" strike="noStrike" kern="1200" baseline="30000" dirty="0">
                <a:solidFill>
                  <a:schemeClr val="tx1"/>
                </a:solidFill>
                <a:latin typeface="+mn-lt"/>
                <a:ea typeface="+mn-ea"/>
                <a:cs typeface="+mn-cs"/>
              </a:rPr>
              <a:t>.</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92</a:t>
            </a:fld>
            <a:endParaRPr lang="pt-PT"/>
          </a:p>
        </p:txBody>
      </p:sp>
    </p:spTree>
    <p:extLst>
      <p:ext uri="{BB962C8B-B14F-4D97-AF65-F5344CB8AC3E}">
        <p14:creationId xmlns:p14="http://schemas.microsoft.com/office/powerpoint/2010/main" val="17169245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Em relação ao acabamento este pode ter diferentes formatos, neste caso é utilizada como exemplo uma chapa metálica com perfurações redondas que permitem a visibilidade além do módulo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93</a:t>
            </a:fld>
            <a:endParaRPr lang="pt-PT"/>
          </a:p>
        </p:txBody>
      </p:sp>
    </p:spTree>
    <p:extLst>
      <p:ext uri="{BB962C8B-B14F-4D97-AF65-F5344CB8AC3E}">
        <p14:creationId xmlns:p14="http://schemas.microsoft.com/office/powerpoint/2010/main" val="42062939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No sentido de permitir a multiplicidade de usos são referidos os </a:t>
            </a:r>
            <a:r>
              <a:rPr lang="pt-PT" sz="1200" b="0" i="0" u="none" strike="noStrike" kern="1200" baseline="30000" dirty="0" err="1">
                <a:solidFill>
                  <a:schemeClr val="tx1"/>
                </a:solidFill>
                <a:latin typeface="+mn-lt"/>
                <a:ea typeface="+mn-ea"/>
                <a:cs typeface="+mn-cs"/>
              </a:rPr>
              <a:t>KIT’s</a:t>
            </a:r>
            <a:r>
              <a:rPr lang="pt-PT" sz="1200" b="0" i="0" u="none" strike="noStrike" kern="1200" baseline="30000" dirty="0">
                <a:solidFill>
                  <a:schemeClr val="tx1"/>
                </a:solidFill>
                <a:latin typeface="+mn-lt"/>
                <a:ea typeface="+mn-ea"/>
                <a:cs typeface="+mn-cs"/>
              </a:rPr>
              <a:t>. Neste caso o KIT1A que permite o encaixe do módulo na ferrovia; o KIT1B que possibilita que este seja movimentado de forma manual ao longo do caminho-de-ferro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94</a:t>
            </a:fld>
            <a:endParaRPr lang="pt-PT"/>
          </a:p>
        </p:txBody>
      </p:sp>
    </p:spTree>
    <p:extLst>
      <p:ext uri="{BB962C8B-B14F-4D97-AF65-F5344CB8AC3E}">
        <p14:creationId xmlns:p14="http://schemas.microsoft.com/office/powerpoint/2010/main" val="8411307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nível da cobertura o KIT2 que permite a suspensão do mesmo módulo.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95</a:t>
            </a:fld>
            <a:endParaRPr lang="pt-PT"/>
          </a:p>
        </p:txBody>
      </p:sp>
    </p:spTree>
    <p:extLst>
      <p:ext uri="{BB962C8B-B14F-4D97-AF65-F5344CB8AC3E}">
        <p14:creationId xmlns:p14="http://schemas.microsoft.com/office/powerpoint/2010/main" val="8289815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A partir da reflexão realizada sobre Beja, considera-se relevante a análise de outros lugares semelhantes, neste caso de conjuntos industriais formados por ferrovias e silos que se encontrem desactivados ou obsoletos. Compreende-se dessa forma que, assentando a proposta sobre um sistema standard, é possível transportá-la para outros cenários semelhantes.</a:t>
            </a:r>
          </a:p>
          <a:p>
            <a:endParaRPr lang="pt-PT" dirty="0"/>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96</a:t>
            </a:fld>
            <a:endParaRPr lang="pt-PT"/>
          </a:p>
        </p:txBody>
      </p:sp>
    </p:spTree>
    <p:extLst>
      <p:ext uri="{BB962C8B-B14F-4D97-AF65-F5344CB8AC3E}">
        <p14:creationId xmlns:p14="http://schemas.microsoft.com/office/powerpoint/2010/main" val="16132234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Nesse sentido, é realizada a análise dos conjuntos industriais com base na Dissertação de Mestrado Arquitecturas do Trigo: Espaços de Silagem no Alentejo, do século XIX à </a:t>
            </a:r>
            <a:r>
              <a:rPr lang="pt-PT" sz="1200" b="0" i="0" u="none" strike="noStrike" kern="1200" baseline="30000" dirty="0" err="1">
                <a:solidFill>
                  <a:schemeClr val="tx1"/>
                </a:solidFill>
                <a:latin typeface="+mn-lt"/>
                <a:ea typeface="+mn-ea"/>
                <a:cs typeface="+mn-cs"/>
              </a:rPr>
              <a:t>actualidade</a:t>
            </a:r>
            <a:r>
              <a:rPr lang="pt-PT" sz="1200" b="0" i="0" u="none" strike="noStrike" kern="1200" baseline="30000" dirty="0">
                <a:solidFill>
                  <a:schemeClr val="tx1"/>
                </a:solidFill>
                <a:latin typeface="+mn-lt"/>
                <a:ea typeface="+mn-ea"/>
                <a:cs typeface="+mn-cs"/>
              </a:rPr>
              <a:t> de João Alves Vieira. Um olhar sobre o Alentejo e sobre as suas catedrais abandonadas traduz-se na construção de um mapa que nos permite compreender as zonas onde esta indústria se encontra desactivada ou em estado de ruína e consequentemente as áreas onde se podem considerar </a:t>
            </a:r>
            <a:r>
              <a:rPr lang="pt-PT" sz="1200" b="0" i="0" u="none" strike="noStrike" kern="1200" baseline="30000" dirty="0" err="1">
                <a:solidFill>
                  <a:schemeClr val="tx1"/>
                </a:solidFill>
                <a:latin typeface="+mn-lt"/>
                <a:ea typeface="+mn-ea"/>
                <a:cs typeface="+mn-cs"/>
              </a:rPr>
              <a:t>acções</a:t>
            </a:r>
            <a:r>
              <a:rPr lang="pt-PT" sz="1200" b="0" i="0" u="none" strike="noStrike" kern="1200" baseline="30000" dirty="0">
                <a:solidFill>
                  <a:schemeClr val="tx1"/>
                </a:solidFill>
                <a:latin typeface="+mn-lt"/>
                <a:ea typeface="+mn-ea"/>
                <a:cs typeface="+mn-cs"/>
              </a:rPr>
              <a:t> de intervenção.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97</a:t>
            </a:fld>
            <a:endParaRPr lang="pt-PT"/>
          </a:p>
        </p:txBody>
      </p:sp>
    </p:spTree>
    <p:extLst>
      <p:ext uri="{BB962C8B-B14F-4D97-AF65-F5344CB8AC3E}">
        <p14:creationId xmlns:p14="http://schemas.microsoft.com/office/powerpoint/2010/main" val="34341971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Embora o conjunto ferroviário de Beja seja o </a:t>
            </a:r>
            <a:r>
              <a:rPr lang="pt-PT" sz="1200" b="0" i="0" u="none" strike="noStrike" kern="1200" baseline="30000" dirty="0" err="1">
                <a:solidFill>
                  <a:schemeClr val="tx1"/>
                </a:solidFill>
                <a:latin typeface="+mn-lt"/>
                <a:ea typeface="+mn-ea"/>
                <a:cs typeface="+mn-cs"/>
              </a:rPr>
              <a:t>objecto</a:t>
            </a:r>
            <a:r>
              <a:rPr lang="pt-PT" sz="1200" b="0" i="0" u="none" strike="noStrike" kern="1200" baseline="30000" dirty="0">
                <a:solidFill>
                  <a:schemeClr val="tx1"/>
                </a:solidFill>
                <a:latin typeface="+mn-lt"/>
                <a:ea typeface="+mn-ea"/>
                <a:cs typeface="+mn-cs"/>
              </a:rPr>
              <a:t> de estudo revela-se importante voltar um pouco atrás no processo de investigação</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98</a:t>
            </a:fld>
            <a:endParaRPr lang="pt-PT"/>
          </a:p>
        </p:txBody>
      </p:sp>
    </p:spTree>
    <p:extLst>
      <p:ext uri="{BB962C8B-B14F-4D97-AF65-F5344CB8AC3E}">
        <p14:creationId xmlns:p14="http://schemas.microsoft.com/office/powerpoint/2010/main" val="22142689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u="none" strike="noStrike" kern="1200" baseline="30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u="none" strike="noStrike" kern="1200" baseline="30000" dirty="0">
                <a:solidFill>
                  <a:schemeClr val="tx1"/>
                </a:solidFill>
                <a:latin typeface="+mn-lt"/>
                <a:ea typeface="+mn-ea"/>
                <a:cs typeface="+mn-cs"/>
              </a:rPr>
              <a:t>Tendo como premissa O Museu do Vazio, tema de projecto, onde são lugares de estudo e abordagem </a:t>
            </a:r>
            <a:r>
              <a:rPr lang="pt-PT" sz="1200" b="0" i="0" u="none" strike="noStrike" kern="1200" baseline="30000" dirty="0" err="1">
                <a:solidFill>
                  <a:schemeClr val="tx1"/>
                </a:solidFill>
                <a:latin typeface="+mn-lt"/>
                <a:ea typeface="+mn-ea"/>
                <a:cs typeface="+mn-cs"/>
              </a:rPr>
              <a:t>projectual</a:t>
            </a:r>
            <a:r>
              <a:rPr lang="pt-PT" sz="1200" b="0" i="0" u="none" strike="noStrike" kern="1200" baseline="30000" dirty="0">
                <a:solidFill>
                  <a:schemeClr val="tx1"/>
                </a:solidFill>
                <a:latin typeface="+mn-lt"/>
                <a:ea typeface="+mn-ea"/>
                <a:cs typeface="+mn-cs"/>
              </a:rPr>
              <a:t> os silos de Estremoz,</a:t>
            </a:r>
          </a:p>
        </p:txBody>
      </p:sp>
      <p:sp>
        <p:nvSpPr>
          <p:cNvPr id="4" name="Marcador de Posição do Número do Diapositivo 3"/>
          <p:cNvSpPr>
            <a:spLocks noGrp="1"/>
          </p:cNvSpPr>
          <p:nvPr>
            <p:ph type="sldNum" sz="quarter" idx="10"/>
          </p:nvPr>
        </p:nvSpPr>
        <p:spPr/>
        <p:txBody>
          <a:bodyPr/>
          <a:lstStyle/>
          <a:p>
            <a:fld id="{F45C2B87-4CCC-4462-83AE-58A8B51F1CFD}" type="slidenum">
              <a:rPr lang="pt-PT" smtClean="0"/>
              <a:t>99</a:t>
            </a:fld>
            <a:endParaRPr lang="pt-PT"/>
          </a:p>
        </p:txBody>
      </p:sp>
    </p:spTree>
    <p:extLst>
      <p:ext uri="{BB962C8B-B14F-4D97-AF65-F5344CB8AC3E}">
        <p14:creationId xmlns:p14="http://schemas.microsoft.com/office/powerpoint/2010/main" val="309433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44545-4AC7-4761-A42E-F7E14A6533B3}"/>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05799152-FFE9-4649-ADF1-1783B98528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7E1F7325-9ACE-400D-AF19-4934B25A50AB}"/>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5" name="Marcador de Posição do Rodapé 4">
            <a:extLst>
              <a:ext uri="{FF2B5EF4-FFF2-40B4-BE49-F238E27FC236}">
                <a16:creationId xmlns:a16="http://schemas.microsoft.com/office/drawing/2014/main" id="{639EA149-3CDC-42B2-9960-10C1E78AAC3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6B0F40AB-C1CB-4364-94D8-7DBCA0F93F8E}"/>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3615599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DD5CF-BB04-492C-8F05-ED582F06295D}"/>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E68D2AA0-27D1-4FD1-B87E-907A4A22C2F1}"/>
              </a:ext>
            </a:extLst>
          </p:cNvPr>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3FF2A06-E651-4E08-92C3-23267961CEE3}"/>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5" name="Marcador de Posição do Rodapé 4">
            <a:extLst>
              <a:ext uri="{FF2B5EF4-FFF2-40B4-BE49-F238E27FC236}">
                <a16:creationId xmlns:a16="http://schemas.microsoft.com/office/drawing/2014/main" id="{18A032EE-038E-4AE0-A919-6626CBC45D5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655228E-42DA-4E6C-A6C0-4CA6C53B6EB2}"/>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31305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63C34B2-17E2-4C58-B151-9EE7FD63F851}"/>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647E4300-0363-4A5D-98D2-5EA5ABEDF4E9}"/>
              </a:ext>
            </a:extLst>
          </p:cNvPr>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549EE0F-D9D9-4AE4-B45C-7108D00C0E4B}"/>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5" name="Marcador de Posição do Rodapé 4">
            <a:extLst>
              <a:ext uri="{FF2B5EF4-FFF2-40B4-BE49-F238E27FC236}">
                <a16:creationId xmlns:a16="http://schemas.microsoft.com/office/drawing/2014/main" id="{C892BC7B-4DDB-4C3F-89EA-2478D52BC5F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A4AD2D0-8974-4E32-8965-F1307AF4A978}"/>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390035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66406-198D-448C-80FB-BAA73BA6C3DE}"/>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0D5217B-5668-4A44-9403-27078B749BF7}"/>
              </a:ext>
            </a:extLst>
          </p:cNvPr>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26A61CEB-2A95-4F90-9BD5-4514A735CF3C}"/>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5" name="Marcador de Posição do Rodapé 4">
            <a:extLst>
              <a:ext uri="{FF2B5EF4-FFF2-40B4-BE49-F238E27FC236}">
                <a16:creationId xmlns:a16="http://schemas.microsoft.com/office/drawing/2014/main" id="{48F26F4F-5CE9-4B53-A805-DC149DCFE92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FFDD046-088A-459E-8D79-FECD28B583E8}"/>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269468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E93E07-6AC2-4628-BAC4-F16C56A65691}"/>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BB07338-C4B8-4B1E-9AA8-E713235545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a:extLst>
              <a:ext uri="{FF2B5EF4-FFF2-40B4-BE49-F238E27FC236}">
                <a16:creationId xmlns:a16="http://schemas.microsoft.com/office/drawing/2014/main" id="{75CABFF9-085C-47B5-A5D0-76D2E8205642}"/>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5" name="Marcador de Posição do Rodapé 4">
            <a:extLst>
              <a:ext uri="{FF2B5EF4-FFF2-40B4-BE49-F238E27FC236}">
                <a16:creationId xmlns:a16="http://schemas.microsoft.com/office/drawing/2014/main" id="{064ED0C7-28F6-4147-8E26-39A61FF17820}"/>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CA182AE5-F137-4250-8692-823D11EEC4C2}"/>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365903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37875-0F19-4AEE-9C9A-392DACA1D412}"/>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7B538BD6-9CD6-4360-8948-FB4164ED7C3F}"/>
              </a:ext>
            </a:extLst>
          </p:cNvPr>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8BEB6608-1759-4398-A383-ADACC8A68432}"/>
              </a:ext>
            </a:extLst>
          </p:cNvPr>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48F8E132-2FBB-4DC6-A7F4-4EA6F1412F8F}"/>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6" name="Marcador de Posição do Rodapé 5">
            <a:extLst>
              <a:ext uri="{FF2B5EF4-FFF2-40B4-BE49-F238E27FC236}">
                <a16:creationId xmlns:a16="http://schemas.microsoft.com/office/drawing/2014/main" id="{6CD493D6-D006-450A-97ED-F1BBAC60C93B}"/>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002C4937-ED70-4678-9414-004320CF2DE5}"/>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393042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F615F-992E-4F1B-90BD-86B575621DAE}"/>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96EC89E9-0605-4607-82B0-C27C1C7CE1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a:extLst>
              <a:ext uri="{FF2B5EF4-FFF2-40B4-BE49-F238E27FC236}">
                <a16:creationId xmlns:a16="http://schemas.microsoft.com/office/drawing/2014/main" id="{23ABA290-BF5A-403A-9D7C-E89A2C28F571}"/>
              </a:ext>
            </a:extLst>
          </p:cNvPr>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1425FBAD-ACC6-417B-A0A5-2EE9C5830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a:extLst>
              <a:ext uri="{FF2B5EF4-FFF2-40B4-BE49-F238E27FC236}">
                <a16:creationId xmlns:a16="http://schemas.microsoft.com/office/drawing/2014/main" id="{567F7A8C-B66F-477F-AE33-E4A111E8B20A}"/>
              </a:ext>
            </a:extLst>
          </p:cNvPr>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7733EB3F-8740-4140-B023-00B00FDAFD43}"/>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8" name="Marcador de Posição do Rodapé 7">
            <a:extLst>
              <a:ext uri="{FF2B5EF4-FFF2-40B4-BE49-F238E27FC236}">
                <a16:creationId xmlns:a16="http://schemas.microsoft.com/office/drawing/2014/main" id="{49019523-1F64-4AC0-B794-6E9CEB8B93D6}"/>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D266F0BC-5EBD-4F7E-A5A6-0975397161D7}"/>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169944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15188-8251-43CC-B3EC-B75F2429C209}"/>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F6289292-E82B-48C3-B376-9806AE3E0BD4}"/>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4" name="Marcador de Posição do Rodapé 3">
            <a:extLst>
              <a:ext uri="{FF2B5EF4-FFF2-40B4-BE49-F238E27FC236}">
                <a16:creationId xmlns:a16="http://schemas.microsoft.com/office/drawing/2014/main" id="{5C97FE7B-FC61-4712-8369-1C4C741088EE}"/>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88D37B54-DCA2-46E2-9E7F-563986EB8E70}"/>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18428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69EE2F96-CCD4-42FA-966F-505E96AE4C44}"/>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3" name="Marcador de Posição do Rodapé 2">
            <a:extLst>
              <a:ext uri="{FF2B5EF4-FFF2-40B4-BE49-F238E27FC236}">
                <a16:creationId xmlns:a16="http://schemas.microsoft.com/office/drawing/2014/main" id="{5383C2A6-13F5-403C-A983-7DCA6845C4C7}"/>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B1382687-7C2E-498A-B927-27167E2E73C1}"/>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253416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47004-3938-4053-892C-65802EED2441}"/>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3BB508BF-B04D-4CEE-A757-1F2490403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1C25751C-9362-4D75-B2E0-F070DBF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604F7807-EBD4-4BCF-A389-194EB857B70E}"/>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6" name="Marcador de Posição do Rodapé 5">
            <a:extLst>
              <a:ext uri="{FF2B5EF4-FFF2-40B4-BE49-F238E27FC236}">
                <a16:creationId xmlns:a16="http://schemas.microsoft.com/office/drawing/2014/main" id="{9B597B8B-BB45-4875-A945-BDA013BDD576}"/>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3ECC8D50-BA2A-48FA-9DD9-F794FD5F3F5D}"/>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369580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29AAE-53CF-4E14-9645-3E6CF62DA76C}"/>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5EAF42F5-46F7-4A17-A0B3-375ED68EA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64E8391F-19FC-46C9-95CB-A2C7C0AB8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6FD0735F-3CB2-4A9B-8FA7-935102A70F22}"/>
              </a:ext>
            </a:extLst>
          </p:cNvPr>
          <p:cNvSpPr>
            <a:spLocks noGrp="1"/>
          </p:cNvSpPr>
          <p:nvPr>
            <p:ph type="dt" sz="half" idx="10"/>
          </p:nvPr>
        </p:nvSpPr>
        <p:spPr/>
        <p:txBody>
          <a:bodyPr/>
          <a:lstStyle/>
          <a:p>
            <a:fld id="{4D8BE49B-1553-40B0-99CA-9A98F53AE51C}" type="datetimeFigureOut">
              <a:rPr lang="pt-PT" smtClean="0"/>
              <a:t>20-07-2018</a:t>
            </a:fld>
            <a:endParaRPr lang="pt-PT"/>
          </a:p>
        </p:txBody>
      </p:sp>
      <p:sp>
        <p:nvSpPr>
          <p:cNvPr id="6" name="Marcador de Posição do Rodapé 5">
            <a:extLst>
              <a:ext uri="{FF2B5EF4-FFF2-40B4-BE49-F238E27FC236}">
                <a16:creationId xmlns:a16="http://schemas.microsoft.com/office/drawing/2014/main" id="{87F17B4A-716B-4E8D-BB7A-3D89A460423B}"/>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25F50ABA-A700-42CE-B0F1-D7A688FED267}"/>
              </a:ext>
            </a:extLst>
          </p:cNvPr>
          <p:cNvSpPr>
            <a:spLocks noGrp="1"/>
          </p:cNvSpPr>
          <p:nvPr>
            <p:ph type="sldNum" sz="quarter" idx="12"/>
          </p:nvPr>
        </p:nvSpPr>
        <p:spPr/>
        <p:txBody>
          <a:bodyPr/>
          <a:lstStyle/>
          <a:p>
            <a:fld id="{B8EE885C-0CB0-4795-A425-A8DA770A8591}" type="slidenum">
              <a:rPr lang="pt-PT" smtClean="0"/>
              <a:t>‹nº›</a:t>
            </a:fld>
            <a:endParaRPr lang="pt-PT"/>
          </a:p>
        </p:txBody>
      </p:sp>
    </p:spTree>
    <p:extLst>
      <p:ext uri="{BB962C8B-B14F-4D97-AF65-F5344CB8AC3E}">
        <p14:creationId xmlns:p14="http://schemas.microsoft.com/office/powerpoint/2010/main" val="3578258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B8636D67-5499-4020-8AB5-287C84C381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90A4194C-03AA-43CD-A254-B28179F4E8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1D432E5-2980-4605-AD45-6D96AF5CA9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BE49B-1553-40B0-99CA-9A98F53AE51C}" type="datetimeFigureOut">
              <a:rPr lang="pt-PT" smtClean="0"/>
              <a:t>20-07-2018</a:t>
            </a:fld>
            <a:endParaRPr lang="pt-PT"/>
          </a:p>
        </p:txBody>
      </p:sp>
      <p:sp>
        <p:nvSpPr>
          <p:cNvPr id="5" name="Marcador de Posição do Rodapé 4">
            <a:extLst>
              <a:ext uri="{FF2B5EF4-FFF2-40B4-BE49-F238E27FC236}">
                <a16:creationId xmlns:a16="http://schemas.microsoft.com/office/drawing/2014/main" id="{41EA6E38-4629-48C0-924A-F9CADAADE2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B1380C96-4412-4AB6-A3AF-9DC5C61A7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E885C-0CB0-4795-A425-A8DA770A8591}" type="slidenum">
              <a:rPr lang="pt-PT" smtClean="0"/>
              <a:t>‹nº›</a:t>
            </a:fld>
            <a:endParaRPr lang="pt-PT"/>
          </a:p>
        </p:txBody>
      </p:sp>
    </p:spTree>
    <p:extLst>
      <p:ext uri="{BB962C8B-B14F-4D97-AF65-F5344CB8AC3E}">
        <p14:creationId xmlns:p14="http://schemas.microsoft.com/office/powerpoint/2010/main" val="23807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9.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5.jpg"/><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24.png"/><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5.emf"/><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7.jpg"/><Relationship Id="rId5" Type="http://schemas.openxmlformats.org/officeDocument/2006/relationships/image" Target="../media/image66.e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69.jp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7.jpg"/><Relationship Id="rId5" Type="http://schemas.openxmlformats.org/officeDocument/2006/relationships/image" Target="../media/image68.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notesSlide" Target="../notesSlides/notesSlide53.xml"/><Relationship Id="rId7" Type="http://schemas.openxmlformats.org/officeDocument/2006/relationships/image" Target="../media/image70.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68.emf"/><Relationship Id="rId10" Type="http://schemas.openxmlformats.org/officeDocument/2006/relationships/image" Target="../media/image71.jpg"/><Relationship Id="rId4" Type="http://schemas.openxmlformats.org/officeDocument/2006/relationships/oleObject" Target="../embeddings/oleObject5.bin"/><Relationship Id="rId9" Type="http://schemas.openxmlformats.org/officeDocument/2006/relationships/image" Target="../media/image69.jpg"/></Relationships>
</file>

<file path=ppt/slides/_rels/slide54.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notesSlide" Target="../notesSlides/notesSlide54.xml"/><Relationship Id="rId7" Type="http://schemas.openxmlformats.org/officeDocument/2006/relationships/image" Target="../media/image69.jp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67.jpg"/><Relationship Id="rId5" Type="http://schemas.openxmlformats.org/officeDocument/2006/relationships/image" Target="../media/image72.emf"/><Relationship Id="rId4" Type="http://schemas.openxmlformats.org/officeDocument/2006/relationships/oleObject" Target="../embeddings/oleObject7.bin"/><Relationship Id="rId9" Type="http://schemas.openxmlformats.org/officeDocument/2006/relationships/image" Target="../media/image73.jpg"/></Relationships>
</file>

<file path=ppt/slides/_rels/slide55.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notesSlide" Target="../notesSlides/notesSlide55.xml"/><Relationship Id="rId7" Type="http://schemas.openxmlformats.org/officeDocument/2006/relationships/image" Target="../media/image69.jp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67.jpg"/><Relationship Id="rId5" Type="http://schemas.openxmlformats.org/officeDocument/2006/relationships/image" Target="../media/image74.emf"/><Relationship Id="rId10" Type="http://schemas.openxmlformats.org/officeDocument/2006/relationships/image" Target="../media/image75.jpg"/><Relationship Id="rId4" Type="http://schemas.openxmlformats.org/officeDocument/2006/relationships/oleObject" Target="../embeddings/oleObject8.bin"/><Relationship Id="rId9" Type="http://schemas.openxmlformats.org/officeDocument/2006/relationships/image" Target="../media/image73.jpg"/></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77.jpg"/><Relationship Id="rId5" Type="http://schemas.openxmlformats.org/officeDocument/2006/relationships/image" Target="../media/image76.emf"/><Relationship Id="rId4" Type="http://schemas.openxmlformats.org/officeDocument/2006/relationships/oleObject" Target="../embeddings/oleObject9.bin"/></Relationships>
</file>

<file path=ppt/slides/_rels/slide59.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notesSlide" Target="../notesSlides/notesSlide59.xml"/><Relationship Id="rId7" Type="http://schemas.openxmlformats.org/officeDocument/2006/relationships/image" Target="../media/image26.jp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77.jpg"/><Relationship Id="rId5" Type="http://schemas.openxmlformats.org/officeDocument/2006/relationships/image" Target="../media/image78.emf"/><Relationship Id="rId4" Type="http://schemas.openxmlformats.org/officeDocument/2006/relationships/oleObject" Target="../embeddings/oleObject10.bin"/><Relationship Id="rId9" Type="http://schemas.openxmlformats.org/officeDocument/2006/relationships/image" Target="../media/image80.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notesSlide" Target="../notesSlides/notesSlide60.xml"/><Relationship Id="rId7" Type="http://schemas.openxmlformats.org/officeDocument/2006/relationships/image" Target="../media/image26.jp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77.jpg"/><Relationship Id="rId5" Type="http://schemas.openxmlformats.org/officeDocument/2006/relationships/image" Target="../media/image81.emf"/><Relationship Id="rId4" Type="http://schemas.openxmlformats.org/officeDocument/2006/relationships/oleObject" Target="../embeddings/oleObject11.bin"/><Relationship Id="rId9" Type="http://schemas.openxmlformats.org/officeDocument/2006/relationships/image" Target="../media/image80.jpg"/></Relationships>
</file>

<file path=ppt/slides/_rels/slide61.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notesSlide" Target="../notesSlides/notesSlide61.xml"/><Relationship Id="rId7" Type="http://schemas.openxmlformats.org/officeDocument/2006/relationships/image" Target="../media/image26.jpg"/><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77.jpg"/><Relationship Id="rId5" Type="http://schemas.openxmlformats.org/officeDocument/2006/relationships/image" Target="../media/image82.emf"/><Relationship Id="rId4" Type="http://schemas.openxmlformats.org/officeDocument/2006/relationships/oleObject" Target="../embeddings/oleObject12.bin"/><Relationship Id="rId9" Type="http://schemas.openxmlformats.org/officeDocument/2006/relationships/image" Target="../media/image80.jpg"/></Relationships>
</file>

<file path=ppt/slides/_rels/slide62.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notesSlide" Target="../notesSlides/notesSlide62.xml"/><Relationship Id="rId7" Type="http://schemas.openxmlformats.org/officeDocument/2006/relationships/image" Target="../media/image26.jp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77.jpg"/><Relationship Id="rId5" Type="http://schemas.openxmlformats.org/officeDocument/2006/relationships/image" Target="../media/image83.emf"/><Relationship Id="rId4" Type="http://schemas.openxmlformats.org/officeDocument/2006/relationships/oleObject" Target="../embeddings/oleObject13.bin"/><Relationship Id="rId9" Type="http://schemas.openxmlformats.org/officeDocument/2006/relationships/image" Target="../media/image80.jpg"/></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6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5.jp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g"/></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9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E5F3542-FE58-4CC7-911D-9CF759928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1" y="1236033"/>
            <a:ext cx="2918639" cy="4377958"/>
          </a:xfrm>
          <a:prstGeom prst="rect">
            <a:avLst/>
          </a:prstGeom>
        </p:spPr>
      </p:pic>
      <p:pic>
        <p:nvPicPr>
          <p:cNvPr id="5" name="Imagem 4">
            <a:extLst>
              <a:ext uri="{FF2B5EF4-FFF2-40B4-BE49-F238E27FC236}">
                <a16:creationId xmlns:a16="http://schemas.microsoft.com/office/drawing/2014/main" id="{2B9F3D8A-9D9E-4BE4-8309-BEA47AE5C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9779"/>
            <a:ext cx="3048000" cy="4572000"/>
          </a:xfrm>
          <a:prstGeom prst="rect">
            <a:avLst/>
          </a:prstGeom>
        </p:spPr>
      </p:pic>
      <p:pic>
        <p:nvPicPr>
          <p:cNvPr id="7" name="Imagem 6">
            <a:extLst>
              <a:ext uri="{FF2B5EF4-FFF2-40B4-BE49-F238E27FC236}">
                <a16:creationId xmlns:a16="http://schemas.microsoft.com/office/drawing/2014/main" id="{3B0D28C2-9288-41B0-A0B4-9E0E4FFB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916" y="1139779"/>
            <a:ext cx="3048000" cy="4572000"/>
          </a:xfrm>
          <a:prstGeom prst="rect">
            <a:avLst/>
          </a:prstGeom>
        </p:spPr>
      </p:pic>
    </p:spTree>
    <p:extLst>
      <p:ext uri="{BB962C8B-B14F-4D97-AF65-F5344CB8AC3E}">
        <p14:creationId xmlns:p14="http://schemas.microsoft.com/office/powerpoint/2010/main" val="127591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sp>
        <p:nvSpPr>
          <p:cNvPr id="8" name="Retângulo 7">
            <a:extLst>
              <a:ext uri="{FF2B5EF4-FFF2-40B4-BE49-F238E27FC236}">
                <a16:creationId xmlns:a16="http://schemas.microsoft.com/office/drawing/2014/main" id="{D23342B8-A094-4D5D-8A83-983FD33BB889}"/>
              </a:ext>
            </a:extLst>
          </p:cNvPr>
          <p:cNvSpPr/>
          <p:nvPr/>
        </p:nvSpPr>
        <p:spPr>
          <a:xfrm>
            <a:off x="2496790" y="3612079"/>
            <a:ext cx="4329841" cy="297517"/>
          </a:xfrm>
          <a:prstGeom prst="rect">
            <a:avLst/>
          </a:prstGeom>
        </p:spPr>
        <p:txBody>
          <a:bodyPr wrap="square">
            <a:spAutoFit/>
          </a:bodyPr>
          <a:lstStyle/>
          <a:p>
            <a:pPr algn="just"/>
            <a:r>
              <a:rPr lang="pt-PT" sz="2000" b="1" i="1" baseline="30000" dirty="0">
                <a:latin typeface="Arial" panose="020B0604020202020204" pitchFamily="34" charset="0"/>
              </a:rPr>
              <a:t>AS FOUND</a:t>
            </a:r>
            <a:r>
              <a:rPr lang="pt-PT" sz="2000" b="1" baseline="30000" dirty="0">
                <a:latin typeface="Arial" panose="020B0604020202020204" pitchFamily="34" charset="0"/>
              </a:rPr>
              <a:t> COMO CONCEITO EM ARQUITECTURA</a:t>
            </a:r>
          </a:p>
        </p:txBody>
      </p:sp>
      <p:pic>
        <p:nvPicPr>
          <p:cNvPr id="3" name="Imagem 2">
            <a:extLst>
              <a:ext uri="{FF2B5EF4-FFF2-40B4-BE49-F238E27FC236}">
                <a16:creationId xmlns:a16="http://schemas.microsoft.com/office/drawing/2014/main" id="{CF0F10BB-F608-440D-A87B-A140BBE02622}"/>
              </a:ext>
            </a:extLst>
          </p:cNvPr>
          <p:cNvPicPr>
            <a:picLocks noChangeAspect="1"/>
          </p:cNvPicPr>
          <p:nvPr/>
        </p:nvPicPr>
        <p:blipFill rotWithShape="1">
          <a:blip r:embed="rId6">
            <a:extLst>
              <a:ext uri="{28A0092B-C50C-407E-A947-70E740481C1C}">
                <a14:useLocalDpi xmlns:a14="http://schemas.microsoft.com/office/drawing/2010/main" val="0"/>
              </a:ext>
            </a:extLst>
          </a:blip>
          <a:srcRect l="13224" r="13256"/>
          <a:stretch/>
        </p:blipFill>
        <p:spPr>
          <a:xfrm>
            <a:off x="2496790" y="3909596"/>
            <a:ext cx="3495896" cy="2294688"/>
          </a:xfrm>
          <a:prstGeom prst="rect">
            <a:avLst/>
          </a:prstGeom>
        </p:spPr>
      </p:pic>
      <p:pic>
        <p:nvPicPr>
          <p:cNvPr id="6" name="Imagem 5">
            <a:extLst>
              <a:ext uri="{FF2B5EF4-FFF2-40B4-BE49-F238E27FC236}">
                <a16:creationId xmlns:a16="http://schemas.microsoft.com/office/drawing/2014/main" id="{2C6805BC-A04B-4930-A455-B516754700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8782" y="3909594"/>
            <a:ext cx="2938769" cy="2294689"/>
          </a:xfrm>
          <a:prstGeom prst="rect">
            <a:avLst/>
          </a:prstGeom>
        </p:spPr>
      </p:pic>
    </p:spTree>
    <p:extLst>
      <p:ext uri="{BB962C8B-B14F-4D97-AF65-F5344CB8AC3E}">
        <p14:creationId xmlns:p14="http://schemas.microsoft.com/office/powerpoint/2010/main" val="13968103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038E126-24A5-4030-A883-BDFA3468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2361649"/>
            <a:ext cx="5976937" cy="8454474"/>
          </a:xfrm>
          <a:prstGeom prst="rect">
            <a:avLst/>
          </a:prstGeom>
        </p:spPr>
      </p:pic>
      <p:pic>
        <p:nvPicPr>
          <p:cNvPr id="3" name="Imagem 2">
            <a:extLst>
              <a:ext uri="{FF2B5EF4-FFF2-40B4-BE49-F238E27FC236}">
                <a16:creationId xmlns:a16="http://schemas.microsoft.com/office/drawing/2014/main" id="{A0CBA581-050B-48BD-A065-5E36A9BCB2FA}"/>
              </a:ext>
            </a:extLst>
          </p:cNvPr>
          <p:cNvPicPr>
            <a:picLocks noChangeAspect="1"/>
          </p:cNvPicPr>
          <p:nvPr/>
        </p:nvPicPr>
        <p:blipFill rotWithShape="1">
          <a:blip r:embed="rId4">
            <a:extLst>
              <a:ext uri="{28A0092B-C50C-407E-A947-70E740481C1C}">
                <a14:useLocalDpi xmlns:a14="http://schemas.microsoft.com/office/drawing/2010/main" val="0"/>
              </a:ext>
            </a:extLst>
          </a:blip>
          <a:srcRect r="49867" b="42341"/>
          <a:stretch/>
        </p:blipFill>
        <p:spPr>
          <a:xfrm>
            <a:off x="7293191" y="296864"/>
            <a:ext cx="2396242" cy="3569283"/>
          </a:xfrm>
          <a:prstGeom prst="rect">
            <a:avLst/>
          </a:prstGeom>
        </p:spPr>
      </p:pic>
      <p:pic>
        <p:nvPicPr>
          <p:cNvPr id="9" name="Imagem 8">
            <a:extLst>
              <a:ext uri="{FF2B5EF4-FFF2-40B4-BE49-F238E27FC236}">
                <a16:creationId xmlns:a16="http://schemas.microsoft.com/office/drawing/2014/main" id="{1870B7CD-EEC1-4123-ADDF-39E6222D02BD}"/>
              </a:ext>
            </a:extLst>
          </p:cNvPr>
          <p:cNvPicPr>
            <a:picLocks noChangeAspect="1"/>
          </p:cNvPicPr>
          <p:nvPr/>
        </p:nvPicPr>
        <p:blipFill rotWithShape="1">
          <a:blip r:embed="rId4">
            <a:extLst>
              <a:ext uri="{28A0092B-C50C-407E-A947-70E740481C1C}">
                <a14:useLocalDpi xmlns:a14="http://schemas.microsoft.com/office/drawing/2010/main" val="0"/>
              </a:ext>
            </a:extLst>
          </a:blip>
          <a:srcRect l="50804" t="68285"/>
          <a:stretch/>
        </p:blipFill>
        <p:spPr>
          <a:xfrm>
            <a:off x="9721516" y="4523874"/>
            <a:ext cx="2351421" cy="1963256"/>
          </a:xfrm>
          <a:prstGeom prst="rect">
            <a:avLst/>
          </a:prstGeom>
        </p:spPr>
      </p:pic>
    </p:spTree>
    <p:extLst>
      <p:ext uri="{BB962C8B-B14F-4D97-AF65-F5344CB8AC3E}">
        <p14:creationId xmlns:p14="http://schemas.microsoft.com/office/powerpoint/2010/main" val="37431796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E8D0A62-22A2-439F-B8BF-48B5DFC8C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2361649"/>
            <a:ext cx="5976937" cy="8454474"/>
          </a:xfrm>
          <a:prstGeom prst="rect">
            <a:avLst/>
          </a:prstGeom>
        </p:spPr>
      </p:pic>
      <p:pic>
        <p:nvPicPr>
          <p:cNvPr id="3" name="Imagem 2">
            <a:extLst>
              <a:ext uri="{FF2B5EF4-FFF2-40B4-BE49-F238E27FC236}">
                <a16:creationId xmlns:a16="http://schemas.microsoft.com/office/drawing/2014/main" id="{A0CBA581-050B-48BD-A065-5E36A9BCB2FA}"/>
              </a:ext>
            </a:extLst>
          </p:cNvPr>
          <p:cNvPicPr>
            <a:picLocks noChangeAspect="1"/>
          </p:cNvPicPr>
          <p:nvPr/>
        </p:nvPicPr>
        <p:blipFill rotWithShape="1">
          <a:blip r:embed="rId4">
            <a:extLst>
              <a:ext uri="{28A0092B-C50C-407E-A947-70E740481C1C}">
                <a14:useLocalDpi xmlns:a14="http://schemas.microsoft.com/office/drawing/2010/main" val="0"/>
              </a:ext>
            </a:extLst>
          </a:blip>
          <a:srcRect l="49797" t="26821" r="1" b="31974"/>
          <a:stretch/>
        </p:blipFill>
        <p:spPr>
          <a:xfrm>
            <a:off x="9673389" y="1957137"/>
            <a:ext cx="2399548" cy="2550696"/>
          </a:xfrm>
          <a:prstGeom prst="rect">
            <a:avLst/>
          </a:prstGeom>
        </p:spPr>
      </p:pic>
      <p:pic>
        <p:nvPicPr>
          <p:cNvPr id="6" name="Imagem 5">
            <a:extLst>
              <a:ext uri="{FF2B5EF4-FFF2-40B4-BE49-F238E27FC236}">
                <a16:creationId xmlns:a16="http://schemas.microsoft.com/office/drawing/2014/main" id="{5D16C78B-71B1-4EDB-9F1E-FED6FA0CFB6B}"/>
              </a:ext>
            </a:extLst>
          </p:cNvPr>
          <p:cNvPicPr>
            <a:picLocks noChangeAspect="1"/>
          </p:cNvPicPr>
          <p:nvPr/>
        </p:nvPicPr>
        <p:blipFill rotWithShape="1">
          <a:blip r:embed="rId4">
            <a:extLst>
              <a:ext uri="{28A0092B-C50C-407E-A947-70E740481C1C}">
                <a14:useLocalDpi xmlns:a14="http://schemas.microsoft.com/office/drawing/2010/main" val="0"/>
              </a:ext>
            </a:extLst>
          </a:blip>
          <a:srcRect r="49867" b="42341"/>
          <a:stretch/>
        </p:blipFill>
        <p:spPr>
          <a:xfrm>
            <a:off x="7293191" y="296864"/>
            <a:ext cx="2396242" cy="3569283"/>
          </a:xfrm>
          <a:prstGeom prst="rect">
            <a:avLst/>
          </a:prstGeom>
        </p:spPr>
      </p:pic>
      <p:pic>
        <p:nvPicPr>
          <p:cNvPr id="7" name="Imagem 6">
            <a:extLst>
              <a:ext uri="{FF2B5EF4-FFF2-40B4-BE49-F238E27FC236}">
                <a16:creationId xmlns:a16="http://schemas.microsoft.com/office/drawing/2014/main" id="{66111FEA-DC35-4980-8F04-F4F7CA0380F5}"/>
              </a:ext>
            </a:extLst>
          </p:cNvPr>
          <p:cNvPicPr>
            <a:picLocks noChangeAspect="1"/>
          </p:cNvPicPr>
          <p:nvPr/>
        </p:nvPicPr>
        <p:blipFill rotWithShape="1">
          <a:blip r:embed="rId4">
            <a:extLst>
              <a:ext uri="{28A0092B-C50C-407E-A947-70E740481C1C}">
                <a14:useLocalDpi xmlns:a14="http://schemas.microsoft.com/office/drawing/2010/main" val="0"/>
              </a:ext>
            </a:extLst>
          </a:blip>
          <a:srcRect l="50804" t="68285"/>
          <a:stretch/>
        </p:blipFill>
        <p:spPr>
          <a:xfrm>
            <a:off x="9721516" y="4523874"/>
            <a:ext cx="2351421" cy="1963256"/>
          </a:xfrm>
          <a:prstGeom prst="rect">
            <a:avLst/>
          </a:prstGeom>
        </p:spPr>
      </p:pic>
    </p:spTree>
    <p:extLst>
      <p:ext uri="{BB962C8B-B14F-4D97-AF65-F5344CB8AC3E}">
        <p14:creationId xmlns:p14="http://schemas.microsoft.com/office/powerpoint/2010/main" val="3514782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B81FD3A-6E07-45DE-A04D-98AF1913B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2361649"/>
            <a:ext cx="5976937" cy="8454474"/>
          </a:xfrm>
          <a:prstGeom prst="rect">
            <a:avLst/>
          </a:prstGeom>
        </p:spPr>
      </p:pic>
      <p:pic>
        <p:nvPicPr>
          <p:cNvPr id="3" name="Imagem 2">
            <a:extLst>
              <a:ext uri="{FF2B5EF4-FFF2-40B4-BE49-F238E27FC236}">
                <a16:creationId xmlns:a16="http://schemas.microsoft.com/office/drawing/2014/main" id="{A0CBA581-050B-48BD-A065-5E36A9BCB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190" y="296864"/>
            <a:ext cx="4779747" cy="6190266"/>
          </a:xfrm>
          <a:prstGeom prst="rect">
            <a:avLst/>
          </a:prstGeom>
        </p:spPr>
      </p:pic>
    </p:spTree>
    <p:extLst>
      <p:ext uri="{BB962C8B-B14F-4D97-AF65-F5344CB8AC3E}">
        <p14:creationId xmlns:p14="http://schemas.microsoft.com/office/powerpoint/2010/main" val="27098200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km sobre carris">
            <a:hlinkClick r:id="" action="ppaction://media"/>
            <a:extLst>
              <a:ext uri="{FF2B5EF4-FFF2-40B4-BE49-F238E27FC236}">
                <a16:creationId xmlns:a16="http://schemas.microsoft.com/office/drawing/2014/main" id="{658E89A2-FA95-4E07-8107-F22809C739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698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E5F3542-FE58-4CC7-911D-9CF759928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1" y="1236033"/>
            <a:ext cx="2918639" cy="4377958"/>
          </a:xfrm>
          <a:prstGeom prst="rect">
            <a:avLst/>
          </a:prstGeom>
        </p:spPr>
      </p:pic>
      <p:pic>
        <p:nvPicPr>
          <p:cNvPr id="5" name="Imagem 4">
            <a:extLst>
              <a:ext uri="{FF2B5EF4-FFF2-40B4-BE49-F238E27FC236}">
                <a16:creationId xmlns:a16="http://schemas.microsoft.com/office/drawing/2014/main" id="{2B9F3D8A-9D9E-4BE4-8309-BEA47AE5C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9779"/>
            <a:ext cx="3048000" cy="4572000"/>
          </a:xfrm>
          <a:prstGeom prst="rect">
            <a:avLst/>
          </a:prstGeom>
        </p:spPr>
      </p:pic>
      <p:pic>
        <p:nvPicPr>
          <p:cNvPr id="7" name="Imagem 6">
            <a:extLst>
              <a:ext uri="{FF2B5EF4-FFF2-40B4-BE49-F238E27FC236}">
                <a16:creationId xmlns:a16="http://schemas.microsoft.com/office/drawing/2014/main" id="{3B0D28C2-9288-41B0-A0B4-9E0E4FFB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916" y="1139779"/>
            <a:ext cx="3048000" cy="4572000"/>
          </a:xfrm>
          <a:prstGeom prst="rect">
            <a:avLst/>
          </a:prstGeom>
        </p:spPr>
      </p:pic>
    </p:spTree>
    <p:extLst>
      <p:ext uri="{BB962C8B-B14F-4D97-AF65-F5344CB8AC3E}">
        <p14:creationId xmlns:p14="http://schemas.microsoft.com/office/powerpoint/2010/main" val="127740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pic>
        <p:nvPicPr>
          <p:cNvPr id="21" name="Imagem 20">
            <a:extLst>
              <a:ext uri="{FF2B5EF4-FFF2-40B4-BE49-F238E27FC236}">
                <a16:creationId xmlns:a16="http://schemas.microsoft.com/office/drawing/2014/main" id="{47E88B79-7D30-4B9D-A2A3-1FC5C2406EA4}"/>
              </a:ext>
            </a:extLst>
          </p:cNvPr>
          <p:cNvPicPr>
            <a:picLocks noChangeAspect="1"/>
          </p:cNvPicPr>
          <p:nvPr/>
        </p:nvPicPr>
        <p:blipFill rotWithShape="1">
          <a:blip r:embed="rId6">
            <a:extLst>
              <a:ext uri="{28A0092B-C50C-407E-A947-70E740481C1C}">
                <a14:useLocalDpi xmlns:a14="http://schemas.microsoft.com/office/drawing/2010/main" val="0"/>
              </a:ext>
            </a:extLst>
          </a:blip>
          <a:srcRect l="3354" r="21147"/>
          <a:stretch/>
        </p:blipFill>
        <p:spPr>
          <a:xfrm>
            <a:off x="4898873" y="822036"/>
            <a:ext cx="2387168" cy="2423886"/>
          </a:xfrm>
          <a:prstGeom prst="rect">
            <a:avLst/>
          </a:prstGeom>
        </p:spPr>
      </p:pic>
      <p:sp>
        <p:nvSpPr>
          <p:cNvPr id="8" name="Retângulo 7">
            <a:extLst>
              <a:ext uri="{FF2B5EF4-FFF2-40B4-BE49-F238E27FC236}">
                <a16:creationId xmlns:a16="http://schemas.microsoft.com/office/drawing/2014/main" id="{E6F8E9A1-2D4B-462F-A834-704A1D21A9F7}"/>
              </a:ext>
            </a:extLst>
          </p:cNvPr>
          <p:cNvSpPr/>
          <p:nvPr/>
        </p:nvSpPr>
        <p:spPr>
          <a:xfrm>
            <a:off x="4898873" y="3612079"/>
            <a:ext cx="5159527" cy="297517"/>
          </a:xfrm>
          <a:prstGeom prst="rect">
            <a:avLst/>
          </a:prstGeom>
        </p:spPr>
        <p:txBody>
          <a:bodyPr wrap="square">
            <a:spAutoFit/>
          </a:bodyPr>
          <a:lstStyle/>
          <a:p>
            <a:pPr algn="just"/>
            <a:r>
              <a:rPr lang="pt-PT" sz="2000" b="1" baseline="30000" dirty="0">
                <a:latin typeface="Arial" panose="020B0604020202020204" pitchFamily="34" charset="0"/>
              </a:rPr>
              <a:t>VAZIO-LÚDICO ENQUANTO PROGRAMA EM ARQUITECTURA</a:t>
            </a:r>
          </a:p>
        </p:txBody>
      </p:sp>
    </p:spTree>
    <p:extLst>
      <p:ext uri="{BB962C8B-B14F-4D97-AF65-F5344CB8AC3E}">
        <p14:creationId xmlns:p14="http://schemas.microsoft.com/office/powerpoint/2010/main" val="251309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pic>
        <p:nvPicPr>
          <p:cNvPr id="21" name="Imagem 20">
            <a:extLst>
              <a:ext uri="{FF2B5EF4-FFF2-40B4-BE49-F238E27FC236}">
                <a16:creationId xmlns:a16="http://schemas.microsoft.com/office/drawing/2014/main" id="{47E88B79-7D30-4B9D-A2A3-1FC5C2406EA4}"/>
              </a:ext>
            </a:extLst>
          </p:cNvPr>
          <p:cNvPicPr>
            <a:picLocks noChangeAspect="1"/>
          </p:cNvPicPr>
          <p:nvPr/>
        </p:nvPicPr>
        <p:blipFill rotWithShape="1">
          <a:blip r:embed="rId6">
            <a:extLst>
              <a:ext uri="{28A0092B-C50C-407E-A947-70E740481C1C}">
                <a14:useLocalDpi xmlns:a14="http://schemas.microsoft.com/office/drawing/2010/main" val="0"/>
              </a:ext>
            </a:extLst>
          </a:blip>
          <a:srcRect l="3354" r="21147"/>
          <a:stretch/>
        </p:blipFill>
        <p:spPr>
          <a:xfrm>
            <a:off x="4898873" y="822036"/>
            <a:ext cx="2387168" cy="2423886"/>
          </a:xfrm>
          <a:prstGeom prst="rect">
            <a:avLst/>
          </a:prstGeom>
        </p:spPr>
      </p:pic>
      <p:sp>
        <p:nvSpPr>
          <p:cNvPr id="8" name="Retângulo 7">
            <a:extLst>
              <a:ext uri="{FF2B5EF4-FFF2-40B4-BE49-F238E27FC236}">
                <a16:creationId xmlns:a16="http://schemas.microsoft.com/office/drawing/2014/main" id="{E6F8E9A1-2D4B-462F-A834-704A1D21A9F7}"/>
              </a:ext>
            </a:extLst>
          </p:cNvPr>
          <p:cNvSpPr/>
          <p:nvPr/>
        </p:nvSpPr>
        <p:spPr>
          <a:xfrm>
            <a:off x="4898873" y="3612079"/>
            <a:ext cx="5159527" cy="297517"/>
          </a:xfrm>
          <a:prstGeom prst="rect">
            <a:avLst/>
          </a:prstGeom>
        </p:spPr>
        <p:txBody>
          <a:bodyPr wrap="square">
            <a:spAutoFit/>
          </a:bodyPr>
          <a:lstStyle/>
          <a:p>
            <a:pPr algn="just"/>
            <a:r>
              <a:rPr lang="pt-PT" sz="2000" b="1" baseline="30000" dirty="0">
                <a:latin typeface="Arial" panose="020B0604020202020204" pitchFamily="34" charset="0"/>
              </a:rPr>
              <a:t>VAZIO-LÚDICO ENQUANTO PROGRAMA EM ARQUITECTURA</a:t>
            </a:r>
          </a:p>
        </p:txBody>
      </p:sp>
      <p:pic>
        <p:nvPicPr>
          <p:cNvPr id="3" name="Imagem 2">
            <a:extLst>
              <a:ext uri="{FF2B5EF4-FFF2-40B4-BE49-F238E27FC236}">
                <a16:creationId xmlns:a16="http://schemas.microsoft.com/office/drawing/2014/main" id="{6DC71531-EB0A-48AD-8002-D8B188D9A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8873" y="3909596"/>
            <a:ext cx="2294688" cy="2294688"/>
          </a:xfrm>
          <a:prstGeom prst="rect">
            <a:avLst/>
          </a:prstGeom>
        </p:spPr>
      </p:pic>
      <p:pic>
        <p:nvPicPr>
          <p:cNvPr id="6" name="Imagem 5">
            <a:extLst>
              <a:ext uri="{FF2B5EF4-FFF2-40B4-BE49-F238E27FC236}">
                <a16:creationId xmlns:a16="http://schemas.microsoft.com/office/drawing/2014/main" id="{47E81BB7-1D4C-4DCF-B28A-B80903B153DD}"/>
              </a:ext>
            </a:extLst>
          </p:cNvPr>
          <p:cNvPicPr>
            <a:picLocks noChangeAspect="1"/>
          </p:cNvPicPr>
          <p:nvPr/>
        </p:nvPicPr>
        <p:blipFill rotWithShape="1">
          <a:blip r:embed="rId8">
            <a:extLst>
              <a:ext uri="{28A0092B-C50C-407E-A947-70E740481C1C}">
                <a14:useLocalDpi xmlns:a14="http://schemas.microsoft.com/office/drawing/2010/main" val="0"/>
              </a:ext>
            </a:extLst>
          </a:blip>
          <a:srcRect l="48042"/>
          <a:stretch/>
        </p:blipFill>
        <p:spPr>
          <a:xfrm rot="5400000">
            <a:off x="7328856" y="3816758"/>
            <a:ext cx="2294689" cy="2480363"/>
          </a:xfrm>
          <a:prstGeom prst="rect">
            <a:avLst/>
          </a:prstGeom>
        </p:spPr>
      </p:pic>
    </p:spTree>
    <p:extLst>
      <p:ext uri="{BB962C8B-B14F-4D97-AF65-F5344CB8AC3E}">
        <p14:creationId xmlns:p14="http://schemas.microsoft.com/office/powerpoint/2010/main" val="3409311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pic>
        <p:nvPicPr>
          <p:cNvPr id="21" name="Imagem 20">
            <a:extLst>
              <a:ext uri="{FF2B5EF4-FFF2-40B4-BE49-F238E27FC236}">
                <a16:creationId xmlns:a16="http://schemas.microsoft.com/office/drawing/2014/main" id="{47E88B79-7D30-4B9D-A2A3-1FC5C2406EA4}"/>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354" r="21147"/>
          <a:stretch/>
        </p:blipFill>
        <p:spPr>
          <a:xfrm>
            <a:off x="4898873" y="822036"/>
            <a:ext cx="2387168" cy="2423886"/>
          </a:xfrm>
          <a:prstGeom prst="rect">
            <a:avLst/>
          </a:prstGeom>
        </p:spPr>
      </p:pic>
      <p:pic>
        <p:nvPicPr>
          <p:cNvPr id="23" name="Imagem 22">
            <a:extLst>
              <a:ext uri="{FF2B5EF4-FFF2-40B4-BE49-F238E27FC236}">
                <a16:creationId xmlns:a16="http://schemas.microsoft.com/office/drawing/2014/main" id="{92B9FD13-6940-49A9-872E-70D0A741B297}"/>
              </a:ext>
            </a:extLst>
          </p:cNvPr>
          <p:cNvPicPr>
            <a:picLocks noChangeAspect="1"/>
          </p:cNvPicPr>
          <p:nvPr/>
        </p:nvPicPr>
        <p:blipFill rotWithShape="1">
          <a:blip r:embed="rId7">
            <a:extLst>
              <a:ext uri="{28A0092B-C50C-407E-A947-70E740481C1C}">
                <a14:useLocalDpi xmlns:a14="http://schemas.microsoft.com/office/drawing/2010/main" val="0"/>
              </a:ext>
            </a:extLst>
          </a:blip>
          <a:srcRect r="1515"/>
          <a:stretch/>
        </p:blipFill>
        <p:spPr>
          <a:xfrm>
            <a:off x="7286040" y="822036"/>
            <a:ext cx="2387162" cy="2423887"/>
          </a:xfrm>
          <a:prstGeom prst="rect">
            <a:avLst/>
          </a:prstGeom>
        </p:spPr>
      </p:pic>
      <p:sp>
        <p:nvSpPr>
          <p:cNvPr id="8" name="Retângulo 7">
            <a:extLst>
              <a:ext uri="{FF2B5EF4-FFF2-40B4-BE49-F238E27FC236}">
                <a16:creationId xmlns:a16="http://schemas.microsoft.com/office/drawing/2014/main" id="{62D9095B-CDAC-4FF4-9D1A-16251E1D12BA}"/>
              </a:ext>
            </a:extLst>
          </p:cNvPr>
          <p:cNvSpPr/>
          <p:nvPr/>
        </p:nvSpPr>
        <p:spPr>
          <a:xfrm>
            <a:off x="7286040" y="3612078"/>
            <a:ext cx="5159527" cy="297517"/>
          </a:xfrm>
          <a:prstGeom prst="rect">
            <a:avLst/>
          </a:prstGeom>
        </p:spPr>
        <p:txBody>
          <a:bodyPr wrap="square">
            <a:spAutoFit/>
          </a:bodyPr>
          <a:lstStyle/>
          <a:p>
            <a:pPr algn="just"/>
            <a:r>
              <a:rPr lang="pt-PT" sz="2000" b="1" baseline="30000" dirty="0">
                <a:latin typeface="Arial" panose="020B0604020202020204" pitchFamily="34" charset="0"/>
              </a:rPr>
              <a:t>2KM SOBRE CARRIS</a:t>
            </a:r>
          </a:p>
        </p:txBody>
      </p:sp>
    </p:spTree>
    <p:extLst>
      <p:ext uri="{BB962C8B-B14F-4D97-AF65-F5344CB8AC3E}">
        <p14:creationId xmlns:p14="http://schemas.microsoft.com/office/powerpoint/2010/main" val="227971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pic>
        <p:nvPicPr>
          <p:cNvPr id="21" name="Imagem 20">
            <a:extLst>
              <a:ext uri="{FF2B5EF4-FFF2-40B4-BE49-F238E27FC236}">
                <a16:creationId xmlns:a16="http://schemas.microsoft.com/office/drawing/2014/main" id="{47E88B79-7D30-4B9D-A2A3-1FC5C2406EA4}"/>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354" r="21147"/>
          <a:stretch/>
        </p:blipFill>
        <p:spPr>
          <a:xfrm>
            <a:off x="4898873" y="822036"/>
            <a:ext cx="2387168" cy="2423886"/>
          </a:xfrm>
          <a:prstGeom prst="rect">
            <a:avLst/>
          </a:prstGeom>
        </p:spPr>
      </p:pic>
      <p:pic>
        <p:nvPicPr>
          <p:cNvPr id="23" name="Imagem 22">
            <a:extLst>
              <a:ext uri="{FF2B5EF4-FFF2-40B4-BE49-F238E27FC236}">
                <a16:creationId xmlns:a16="http://schemas.microsoft.com/office/drawing/2014/main" id="{92B9FD13-6940-49A9-872E-70D0A741B297}"/>
              </a:ext>
            </a:extLst>
          </p:cNvPr>
          <p:cNvPicPr>
            <a:picLocks noChangeAspect="1"/>
          </p:cNvPicPr>
          <p:nvPr/>
        </p:nvPicPr>
        <p:blipFill rotWithShape="1">
          <a:blip r:embed="rId7">
            <a:extLst>
              <a:ext uri="{28A0092B-C50C-407E-A947-70E740481C1C}">
                <a14:useLocalDpi xmlns:a14="http://schemas.microsoft.com/office/drawing/2010/main" val="0"/>
              </a:ext>
            </a:extLst>
          </a:blip>
          <a:srcRect r="1515"/>
          <a:stretch/>
        </p:blipFill>
        <p:spPr>
          <a:xfrm>
            <a:off x="7286040" y="822036"/>
            <a:ext cx="2387162" cy="2423887"/>
          </a:xfrm>
          <a:prstGeom prst="rect">
            <a:avLst/>
          </a:prstGeom>
        </p:spPr>
      </p:pic>
      <p:sp>
        <p:nvSpPr>
          <p:cNvPr id="8" name="Retângulo 7">
            <a:extLst>
              <a:ext uri="{FF2B5EF4-FFF2-40B4-BE49-F238E27FC236}">
                <a16:creationId xmlns:a16="http://schemas.microsoft.com/office/drawing/2014/main" id="{62D9095B-CDAC-4FF4-9D1A-16251E1D12BA}"/>
              </a:ext>
            </a:extLst>
          </p:cNvPr>
          <p:cNvSpPr/>
          <p:nvPr/>
        </p:nvSpPr>
        <p:spPr>
          <a:xfrm>
            <a:off x="7286040" y="3612078"/>
            <a:ext cx="5159527" cy="297517"/>
          </a:xfrm>
          <a:prstGeom prst="rect">
            <a:avLst/>
          </a:prstGeom>
        </p:spPr>
        <p:txBody>
          <a:bodyPr wrap="square">
            <a:spAutoFit/>
          </a:bodyPr>
          <a:lstStyle/>
          <a:p>
            <a:pPr algn="just"/>
            <a:r>
              <a:rPr lang="pt-PT" sz="2000" b="1" baseline="30000" dirty="0">
                <a:latin typeface="Arial" panose="020B0604020202020204" pitchFamily="34" charset="0"/>
              </a:rPr>
              <a:t>2KM SOBRE CARRIS</a:t>
            </a:r>
          </a:p>
        </p:txBody>
      </p:sp>
      <p:pic>
        <p:nvPicPr>
          <p:cNvPr id="3" name="Imagem 2">
            <a:extLst>
              <a:ext uri="{FF2B5EF4-FFF2-40B4-BE49-F238E27FC236}">
                <a16:creationId xmlns:a16="http://schemas.microsoft.com/office/drawing/2014/main" id="{2ABBA5A2-F799-4020-B2A8-C45B580F14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6040" y="3909595"/>
            <a:ext cx="1561104" cy="2294689"/>
          </a:xfrm>
          <a:prstGeom prst="rect">
            <a:avLst/>
          </a:prstGeom>
        </p:spPr>
      </p:pic>
      <p:pic>
        <p:nvPicPr>
          <p:cNvPr id="6" name="Imagem 5">
            <a:extLst>
              <a:ext uri="{FF2B5EF4-FFF2-40B4-BE49-F238E27FC236}">
                <a16:creationId xmlns:a16="http://schemas.microsoft.com/office/drawing/2014/main" id="{95D96C99-C236-41FC-A4E9-414ADB1433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3240" y="3909594"/>
            <a:ext cx="1561104" cy="2294689"/>
          </a:xfrm>
          <a:prstGeom prst="rect">
            <a:avLst/>
          </a:prstGeom>
        </p:spPr>
      </p:pic>
    </p:spTree>
    <p:extLst>
      <p:ext uri="{BB962C8B-B14F-4D97-AF65-F5344CB8AC3E}">
        <p14:creationId xmlns:p14="http://schemas.microsoft.com/office/powerpoint/2010/main" val="377413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pic>
        <p:nvPicPr>
          <p:cNvPr id="21" name="Imagem 20">
            <a:extLst>
              <a:ext uri="{FF2B5EF4-FFF2-40B4-BE49-F238E27FC236}">
                <a16:creationId xmlns:a16="http://schemas.microsoft.com/office/drawing/2014/main" id="{47E88B79-7D30-4B9D-A2A3-1FC5C2406EA4}"/>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354" r="21147"/>
          <a:stretch/>
        </p:blipFill>
        <p:spPr>
          <a:xfrm>
            <a:off x="4898873" y="822036"/>
            <a:ext cx="2387168" cy="2423886"/>
          </a:xfrm>
          <a:prstGeom prst="rect">
            <a:avLst/>
          </a:prstGeom>
        </p:spPr>
      </p:pic>
      <p:pic>
        <p:nvPicPr>
          <p:cNvPr id="23" name="Imagem 22">
            <a:extLst>
              <a:ext uri="{FF2B5EF4-FFF2-40B4-BE49-F238E27FC236}">
                <a16:creationId xmlns:a16="http://schemas.microsoft.com/office/drawing/2014/main" id="{92B9FD13-6940-49A9-872E-70D0A741B297}"/>
              </a:ext>
            </a:extLst>
          </p:cNvPr>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r="1515"/>
          <a:stretch/>
        </p:blipFill>
        <p:spPr>
          <a:xfrm>
            <a:off x="7286040" y="822036"/>
            <a:ext cx="2387162" cy="2423887"/>
          </a:xfrm>
          <a:prstGeom prst="rect">
            <a:avLst/>
          </a:prstGeom>
        </p:spPr>
      </p:pic>
      <p:pic>
        <p:nvPicPr>
          <p:cNvPr id="27" name="Imagem 26">
            <a:extLst>
              <a:ext uri="{FF2B5EF4-FFF2-40B4-BE49-F238E27FC236}">
                <a16:creationId xmlns:a16="http://schemas.microsoft.com/office/drawing/2014/main" id="{6E02B94E-A7B9-424E-B5BE-BA9DF9E97243}"/>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3933"/>
          <a:stretch/>
        </p:blipFill>
        <p:spPr>
          <a:xfrm>
            <a:off x="9673202" y="822036"/>
            <a:ext cx="2387162" cy="2423886"/>
          </a:xfrm>
          <a:prstGeom prst="rect">
            <a:avLst/>
          </a:prstGeom>
        </p:spPr>
      </p:pic>
      <p:sp>
        <p:nvSpPr>
          <p:cNvPr id="8" name="Retângulo 7">
            <a:extLst>
              <a:ext uri="{FF2B5EF4-FFF2-40B4-BE49-F238E27FC236}">
                <a16:creationId xmlns:a16="http://schemas.microsoft.com/office/drawing/2014/main" id="{AF9B71C1-2F0D-4155-9485-36500453DB17}"/>
              </a:ext>
            </a:extLst>
          </p:cNvPr>
          <p:cNvSpPr/>
          <p:nvPr/>
        </p:nvSpPr>
        <p:spPr>
          <a:xfrm>
            <a:off x="9673202" y="3612078"/>
            <a:ext cx="5159527" cy="297517"/>
          </a:xfrm>
          <a:prstGeom prst="rect">
            <a:avLst/>
          </a:prstGeom>
        </p:spPr>
        <p:txBody>
          <a:bodyPr wrap="square">
            <a:spAutoFit/>
          </a:bodyPr>
          <a:lstStyle/>
          <a:p>
            <a:pPr algn="just"/>
            <a:r>
              <a:rPr lang="pt-PT" sz="2000" b="1" baseline="30000" dirty="0">
                <a:latin typeface="Arial" panose="020B0604020202020204" pitchFamily="34" charset="0"/>
              </a:rPr>
              <a:t>CONSIDERAÇÕES FINAIS</a:t>
            </a:r>
          </a:p>
        </p:txBody>
      </p:sp>
    </p:spTree>
    <p:extLst>
      <p:ext uri="{BB962C8B-B14F-4D97-AF65-F5344CB8AC3E}">
        <p14:creationId xmlns:p14="http://schemas.microsoft.com/office/powerpoint/2010/main" val="411133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pic>
        <p:nvPicPr>
          <p:cNvPr id="21" name="Imagem 20">
            <a:extLst>
              <a:ext uri="{FF2B5EF4-FFF2-40B4-BE49-F238E27FC236}">
                <a16:creationId xmlns:a16="http://schemas.microsoft.com/office/drawing/2014/main" id="{47E88B79-7D30-4B9D-A2A3-1FC5C2406EA4}"/>
              </a:ext>
            </a:extLst>
          </p:cNvPr>
          <p:cNvPicPr>
            <a:picLocks noChangeAspect="1"/>
          </p:cNvPicPr>
          <p:nvPr/>
        </p:nvPicPr>
        <p:blipFill rotWithShape="1">
          <a:blip r:embed="rId6">
            <a:extLst>
              <a:ext uri="{28A0092B-C50C-407E-A947-70E740481C1C}">
                <a14:useLocalDpi xmlns:a14="http://schemas.microsoft.com/office/drawing/2010/main" val="0"/>
              </a:ext>
            </a:extLst>
          </a:blip>
          <a:srcRect l="3354" r="21147"/>
          <a:stretch/>
        </p:blipFill>
        <p:spPr>
          <a:xfrm>
            <a:off x="4898873" y="822036"/>
            <a:ext cx="2387168" cy="2423886"/>
          </a:xfrm>
          <a:prstGeom prst="rect">
            <a:avLst/>
          </a:prstGeom>
        </p:spPr>
      </p:pic>
      <p:pic>
        <p:nvPicPr>
          <p:cNvPr id="23" name="Imagem 22">
            <a:extLst>
              <a:ext uri="{FF2B5EF4-FFF2-40B4-BE49-F238E27FC236}">
                <a16:creationId xmlns:a16="http://schemas.microsoft.com/office/drawing/2014/main" id="{92B9FD13-6940-49A9-872E-70D0A741B297}"/>
              </a:ext>
            </a:extLst>
          </p:cNvPr>
          <p:cNvPicPr>
            <a:picLocks noChangeAspect="1"/>
          </p:cNvPicPr>
          <p:nvPr/>
        </p:nvPicPr>
        <p:blipFill rotWithShape="1">
          <a:blip r:embed="rId7">
            <a:extLst>
              <a:ext uri="{28A0092B-C50C-407E-A947-70E740481C1C}">
                <a14:useLocalDpi xmlns:a14="http://schemas.microsoft.com/office/drawing/2010/main" val="0"/>
              </a:ext>
            </a:extLst>
          </a:blip>
          <a:srcRect r="1515"/>
          <a:stretch/>
        </p:blipFill>
        <p:spPr>
          <a:xfrm>
            <a:off x="7286040" y="822036"/>
            <a:ext cx="2387162" cy="2423887"/>
          </a:xfrm>
          <a:prstGeom prst="rect">
            <a:avLst/>
          </a:prstGeom>
        </p:spPr>
      </p:pic>
      <p:pic>
        <p:nvPicPr>
          <p:cNvPr id="27" name="Imagem 26">
            <a:extLst>
              <a:ext uri="{FF2B5EF4-FFF2-40B4-BE49-F238E27FC236}">
                <a16:creationId xmlns:a16="http://schemas.microsoft.com/office/drawing/2014/main" id="{6E02B94E-A7B9-424E-B5BE-BA9DF9E97243}"/>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3933"/>
          <a:stretch/>
        </p:blipFill>
        <p:spPr>
          <a:xfrm>
            <a:off x="9673202" y="822036"/>
            <a:ext cx="2387162" cy="2423886"/>
          </a:xfrm>
          <a:prstGeom prst="rect">
            <a:avLst/>
          </a:prstGeom>
        </p:spPr>
      </p:pic>
    </p:spTree>
    <p:extLst>
      <p:ext uri="{BB962C8B-B14F-4D97-AF65-F5344CB8AC3E}">
        <p14:creationId xmlns:p14="http://schemas.microsoft.com/office/powerpoint/2010/main" val="113195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D87C59E-3209-4E14-865C-57D82895244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3233" y="399510"/>
            <a:ext cx="5909279" cy="6052391"/>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DAS QUESTÕES ECONÓMICAS À ARQUITECTURA</a:t>
            </a:r>
          </a:p>
        </p:txBody>
      </p:sp>
    </p:spTree>
    <p:extLst>
      <p:ext uri="{BB962C8B-B14F-4D97-AF65-F5344CB8AC3E}">
        <p14:creationId xmlns:p14="http://schemas.microsoft.com/office/powerpoint/2010/main" val="376948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63DC9A5-3FC4-407F-9783-8651AFAAC0F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23233" y="377235"/>
            <a:ext cx="4515610" cy="6045802"/>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DAS QUESTÕES ECONÓMICAS À ARQUITECTURA</a:t>
            </a:r>
          </a:p>
          <a:p>
            <a:pPr algn="r"/>
            <a:r>
              <a:rPr lang="pt-PT" sz="1620" dirty="0">
                <a:latin typeface="Arial" panose="020B0604020202020204" pitchFamily="34" charset="0"/>
                <a:cs typeface="Arial" panose="020B0604020202020204" pitchFamily="34" charset="0"/>
              </a:rPr>
              <a:t>PORTUGAL, CELEIROS NOS SÉCULOS XIX E XX</a:t>
            </a:r>
            <a:endParaRPr lang="pt-PT"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60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964D2BA2-3C82-4A46-93EC-3F8F65786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71"/>
            <a:ext cx="4274113" cy="6045802"/>
          </a:xfrm>
          <a:prstGeom prst="rect">
            <a:avLst/>
          </a:prstGeom>
        </p:spPr>
      </p:pic>
      <p:pic>
        <p:nvPicPr>
          <p:cNvPr id="11" name="Imagem 10">
            <a:extLst>
              <a:ext uri="{FF2B5EF4-FFF2-40B4-BE49-F238E27FC236}">
                <a16:creationId xmlns:a16="http://schemas.microsoft.com/office/drawing/2014/main" id="{72400206-49E5-4B5C-B0DE-4B34B6AE6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858" y="370871"/>
            <a:ext cx="8551886" cy="6045803"/>
          </a:xfrm>
          <a:prstGeom prst="rect">
            <a:avLst/>
          </a:prstGeom>
        </p:spPr>
      </p:pic>
    </p:spTree>
    <p:extLst>
      <p:ext uri="{BB962C8B-B14F-4D97-AF65-F5344CB8AC3E}">
        <p14:creationId xmlns:p14="http://schemas.microsoft.com/office/powerpoint/2010/main" val="2460248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ENTRE A OBSOLESCÊNCIA E O PATRIMÓNIO</a:t>
            </a:r>
          </a:p>
          <a:p>
            <a:pPr algn="r"/>
            <a:r>
              <a:rPr lang="pt-PT" sz="1620" dirty="0">
                <a:latin typeface="Arial" panose="020B0604020202020204" pitchFamily="34" charset="0"/>
                <a:cs typeface="Arial" panose="020B0604020202020204" pitchFamily="34" charset="0"/>
              </a:rPr>
              <a:t>2KM SOBRE CARRIS, UMA PROPOSTA DE REACTIVAÇÃO PARA BEJA</a:t>
            </a:r>
          </a:p>
        </p:txBody>
      </p:sp>
    </p:spTree>
    <p:extLst>
      <p:ext uri="{BB962C8B-B14F-4D97-AF65-F5344CB8AC3E}">
        <p14:creationId xmlns:p14="http://schemas.microsoft.com/office/powerpoint/2010/main" val="1894810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F0EFF44-411A-4EAE-97F3-634B70B7D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71"/>
            <a:ext cx="4274113" cy="6045802"/>
          </a:xfrm>
          <a:prstGeom prst="rect">
            <a:avLst/>
          </a:prstGeom>
        </p:spPr>
      </p:pic>
      <p:pic>
        <p:nvPicPr>
          <p:cNvPr id="8" name="Imagem 7">
            <a:extLst>
              <a:ext uri="{FF2B5EF4-FFF2-40B4-BE49-F238E27FC236}">
                <a16:creationId xmlns:a16="http://schemas.microsoft.com/office/drawing/2014/main" id="{39B89E6D-93E5-4848-961A-0CD84D62A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135" y="434963"/>
            <a:ext cx="8551884" cy="6045802"/>
          </a:xfrm>
          <a:prstGeom prst="rect">
            <a:avLst/>
          </a:prstGeom>
        </p:spPr>
      </p:pic>
      <p:pic>
        <p:nvPicPr>
          <p:cNvPr id="3" name="Imagem 2">
            <a:extLst>
              <a:ext uri="{FF2B5EF4-FFF2-40B4-BE49-F238E27FC236}">
                <a16:creationId xmlns:a16="http://schemas.microsoft.com/office/drawing/2014/main" id="{0EED2A6D-F5E4-45D0-B0D1-233CFCFBD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9858" y="370871"/>
            <a:ext cx="8551885" cy="6045802"/>
          </a:xfrm>
          <a:prstGeom prst="rect">
            <a:avLst/>
          </a:prstGeom>
        </p:spPr>
      </p:pic>
    </p:spTree>
    <p:extLst>
      <p:ext uri="{BB962C8B-B14F-4D97-AF65-F5344CB8AC3E}">
        <p14:creationId xmlns:p14="http://schemas.microsoft.com/office/powerpoint/2010/main" val="4154338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F0EFF44-411A-4EAE-97F3-634B70B7D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71"/>
            <a:ext cx="4274113" cy="6045802"/>
          </a:xfrm>
          <a:prstGeom prst="rect">
            <a:avLst/>
          </a:prstGeom>
        </p:spPr>
      </p:pic>
      <p:pic>
        <p:nvPicPr>
          <p:cNvPr id="4" name="Imagem 3">
            <a:extLst>
              <a:ext uri="{FF2B5EF4-FFF2-40B4-BE49-F238E27FC236}">
                <a16:creationId xmlns:a16="http://schemas.microsoft.com/office/drawing/2014/main" id="{471A5AED-648F-4FF2-A8AE-70EB5108C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858" y="370871"/>
            <a:ext cx="8551885" cy="6045802"/>
          </a:xfrm>
          <a:prstGeom prst="rect">
            <a:avLst/>
          </a:prstGeom>
        </p:spPr>
      </p:pic>
    </p:spTree>
    <p:extLst>
      <p:ext uri="{BB962C8B-B14F-4D97-AF65-F5344CB8AC3E}">
        <p14:creationId xmlns:p14="http://schemas.microsoft.com/office/powerpoint/2010/main" val="146953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F0EFF44-411A-4EAE-97F3-634B70B7D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71"/>
            <a:ext cx="4274113" cy="6045802"/>
          </a:xfrm>
          <a:prstGeom prst="rect">
            <a:avLst/>
          </a:prstGeom>
        </p:spPr>
      </p:pic>
      <p:pic>
        <p:nvPicPr>
          <p:cNvPr id="3" name="Imagem 2">
            <a:extLst>
              <a:ext uri="{FF2B5EF4-FFF2-40B4-BE49-F238E27FC236}">
                <a16:creationId xmlns:a16="http://schemas.microsoft.com/office/drawing/2014/main" id="{B67B78BC-0BF5-4F8E-B93A-BED56BECA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858" y="370871"/>
            <a:ext cx="8551885" cy="6045802"/>
          </a:xfrm>
          <a:prstGeom prst="rect">
            <a:avLst/>
          </a:prstGeom>
        </p:spPr>
      </p:pic>
    </p:spTree>
    <p:extLst>
      <p:ext uri="{BB962C8B-B14F-4D97-AF65-F5344CB8AC3E}">
        <p14:creationId xmlns:p14="http://schemas.microsoft.com/office/powerpoint/2010/main" val="282093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F0EFF44-411A-4EAE-97F3-634B70B7D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71"/>
            <a:ext cx="4274113" cy="6045802"/>
          </a:xfrm>
          <a:prstGeom prst="rect">
            <a:avLst/>
          </a:prstGeom>
        </p:spPr>
      </p:pic>
      <p:pic>
        <p:nvPicPr>
          <p:cNvPr id="3" name="Imagem 2">
            <a:extLst>
              <a:ext uri="{FF2B5EF4-FFF2-40B4-BE49-F238E27FC236}">
                <a16:creationId xmlns:a16="http://schemas.microsoft.com/office/drawing/2014/main" id="{B67B78BC-0BF5-4F8E-B93A-BED56BECA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858" y="370871"/>
            <a:ext cx="8551885" cy="6045802"/>
          </a:xfrm>
          <a:prstGeom prst="rect">
            <a:avLst/>
          </a:prstGeom>
        </p:spPr>
      </p:pic>
      <p:pic>
        <p:nvPicPr>
          <p:cNvPr id="4" name="Imagem 3">
            <a:extLst>
              <a:ext uri="{FF2B5EF4-FFF2-40B4-BE49-F238E27FC236}">
                <a16:creationId xmlns:a16="http://schemas.microsoft.com/office/drawing/2014/main" id="{A81EE376-A6D6-4674-AD19-70CFFD86F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88" y="370871"/>
            <a:ext cx="4274115" cy="6045804"/>
          </a:xfrm>
          <a:prstGeom prst="rect">
            <a:avLst/>
          </a:prstGeom>
        </p:spPr>
      </p:pic>
      <p:pic>
        <p:nvPicPr>
          <p:cNvPr id="7" name="Imagem 6">
            <a:extLst>
              <a:ext uri="{FF2B5EF4-FFF2-40B4-BE49-F238E27FC236}">
                <a16:creationId xmlns:a16="http://schemas.microsoft.com/office/drawing/2014/main" id="{E26706F5-C252-45F0-96C8-F11688F38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026" y="370871"/>
            <a:ext cx="8551885" cy="6045802"/>
          </a:xfrm>
          <a:prstGeom prst="rect">
            <a:avLst/>
          </a:prstGeom>
        </p:spPr>
      </p:pic>
    </p:spTree>
    <p:extLst>
      <p:ext uri="{BB962C8B-B14F-4D97-AF65-F5344CB8AC3E}">
        <p14:creationId xmlns:p14="http://schemas.microsoft.com/office/powerpoint/2010/main" val="617072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518559B-49B1-4107-B803-BE3C126CB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71"/>
            <a:ext cx="4274115" cy="6045804"/>
          </a:xfrm>
          <a:prstGeom prst="rect">
            <a:avLst/>
          </a:prstGeom>
        </p:spPr>
      </p:pic>
      <p:pic>
        <p:nvPicPr>
          <p:cNvPr id="5" name="Imagem 4">
            <a:extLst>
              <a:ext uri="{FF2B5EF4-FFF2-40B4-BE49-F238E27FC236}">
                <a16:creationId xmlns:a16="http://schemas.microsoft.com/office/drawing/2014/main" id="{D724E2A2-EF68-4C9D-A74C-C28B0B808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022" y="370867"/>
            <a:ext cx="8551889" cy="6045805"/>
          </a:xfrm>
          <a:prstGeom prst="rect">
            <a:avLst/>
          </a:prstGeom>
        </p:spPr>
      </p:pic>
    </p:spTree>
    <p:extLst>
      <p:ext uri="{BB962C8B-B14F-4D97-AF65-F5344CB8AC3E}">
        <p14:creationId xmlns:p14="http://schemas.microsoft.com/office/powerpoint/2010/main" val="3815011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357C93A-3D15-492A-A43A-88F51336B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7" y="441325"/>
            <a:ext cx="3833783" cy="5975348"/>
          </a:xfrm>
          <a:prstGeom prst="rect">
            <a:avLst/>
          </a:prstGeom>
        </p:spPr>
      </p:pic>
    </p:spTree>
    <p:extLst>
      <p:ext uri="{BB962C8B-B14F-4D97-AF65-F5344CB8AC3E}">
        <p14:creationId xmlns:p14="http://schemas.microsoft.com/office/powerpoint/2010/main" val="3034053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81EE376-A6D6-4674-AD19-70CFFD86F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71"/>
            <a:ext cx="4274115" cy="6045804"/>
          </a:xfrm>
          <a:prstGeom prst="rect">
            <a:avLst/>
          </a:prstGeom>
        </p:spPr>
      </p:pic>
      <p:pic>
        <p:nvPicPr>
          <p:cNvPr id="8" name="Imagem 7">
            <a:extLst>
              <a:ext uri="{FF2B5EF4-FFF2-40B4-BE49-F238E27FC236}">
                <a16:creationId xmlns:a16="http://schemas.microsoft.com/office/drawing/2014/main" id="{096DD494-AB1A-41AD-9B1E-E3A0CFA51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022" y="370867"/>
            <a:ext cx="8551889" cy="6045805"/>
          </a:xfrm>
          <a:prstGeom prst="rect">
            <a:avLst/>
          </a:prstGeom>
        </p:spPr>
      </p:pic>
    </p:spTree>
    <p:extLst>
      <p:ext uri="{BB962C8B-B14F-4D97-AF65-F5344CB8AC3E}">
        <p14:creationId xmlns:p14="http://schemas.microsoft.com/office/powerpoint/2010/main" val="2391833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EF9ABBB-3DA5-4837-9F9D-82AA0EA66BCF}"/>
              </a:ext>
            </a:extLst>
          </p:cNvPr>
          <p:cNvPicPr>
            <a:picLocks noChangeAspect="1"/>
          </p:cNvPicPr>
          <p:nvPr/>
        </p:nvPicPr>
        <p:blipFill rotWithShape="1">
          <a:blip r:embed="rId3"/>
          <a:srcRect l="15000" t="10700" r="60735" b="13970"/>
          <a:stretch/>
        </p:blipFill>
        <p:spPr>
          <a:xfrm>
            <a:off x="192087" y="733586"/>
            <a:ext cx="3255935" cy="5683086"/>
          </a:xfrm>
          <a:prstGeom prst="rect">
            <a:avLst/>
          </a:prstGeom>
        </p:spPr>
      </p:pic>
    </p:spTree>
    <p:extLst>
      <p:ext uri="{BB962C8B-B14F-4D97-AF65-F5344CB8AC3E}">
        <p14:creationId xmlns:p14="http://schemas.microsoft.com/office/powerpoint/2010/main" val="3411449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7E4699B-CDB0-4EF4-BFD1-CE9F8BBD4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021" y="370866"/>
            <a:ext cx="8551890" cy="6045806"/>
          </a:xfrm>
          <a:prstGeom prst="rect">
            <a:avLst/>
          </a:prstGeom>
        </p:spPr>
      </p:pic>
      <p:pic>
        <p:nvPicPr>
          <p:cNvPr id="4" name="Imagem 3">
            <a:extLst>
              <a:ext uri="{FF2B5EF4-FFF2-40B4-BE49-F238E27FC236}">
                <a16:creationId xmlns:a16="http://schemas.microsoft.com/office/drawing/2014/main" id="{A81EE376-A6D6-4674-AD19-70CFFD86F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88" y="370871"/>
            <a:ext cx="4274115" cy="6045804"/>
          </a:xfrm>
          <a:prstGeom prst="rect">
            <a:avLst/>
          </a:prstGeom>
        </p:spPr>
      </p:pic>
    </p:spTree>
    <p:extLst>
      <p:ext uri="{BB962C8B-B14F-4D97-AF65-F5344CB8AC3E}">
        <p14:creationId xmlns:p14="http://schemas.microsoft.com/office/powerpoint/2010/main" val="4141031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F3F994C2-7644-4FAD-A9D0-C7A2FAD2B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33" y="370869"/>
            <a:ext cx="4274116" cy="6045806"/>
          </a:xfrm>
          <a:prstGeom prst="rect">
            <a:avLst/>
          </a:prstGeom>
        </p:spPr>
      </p:pic>
      <p:pic>
        <p:nvPicPr>
          <p:cNvPr id="7" name="Imagem 6">
            <a:extLst>
              <a:ext uri="{FF2B5EF4-FFF2-40B4-BE49-F238E27FC236}">
                <a16:creationId xmlns:a16="http://schemas.microsoft.com/office/drawing/2014/main" id="{04ED3268-AD24-485E-98A8-C93980EFE69E}"/>
              </a:ext>
            </a:extLst>
          </p:cNvPr>
          <p:cNvPicPr>
            <a:picLocks noChangeAspect="1"/>
          </p:cNvPicPr>
          <p:nvPr/>
        </p:nvPicPr>
        <p:blipFill rotWithShape="1">
          <a:blip r:embed="rId4">
            <a:extLst>
              <a:ext uri="{28A0092B-C50C-407E-A947-70E740481C1C}">
                <a14:useLocalDpi xmlns:a14="http://schemas.microsoft.com/office/drawing/2010/main" val="0"/>
              </a:ext>
            </a:extLst>
          </a:blip>
          <a:srcRect l="18922" r="19118"/>
          <a:stretch/>
        </p:blipFill>
        <p:spPr>
          <a:xfrm>
            <a:off x="3308861" y="370869"/>
            <a:ext cx="8659906" cy="6045806"/>
          </a:xfrm>
          <a:prstGeom prst="rect">
            <a:avLst/>
          </a:prstGeom>
        </p:spPr>
      </p:pic>
    </p:spTree>
    <p:extLst>
      <p:ext uri="{BB962C8B-B14F-4D97-AF65-F5344CB8AC3E}">
        <p14:creationId xmlns:p14="http://schemas.microsoft.com/office/powerpoint/2010/main" val="2652947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425D7E38-2F2A-4ED9-8649-1885071C25ED}"/>
              </a:ext>
            </a:extLst>
          </p:cNvPr>
          <p:cNvGraphicFramePr>
            <a:graphicFrameLocks noChangeAspect="1"/>
          </p:cNvGraphicFramePr>
          <p:nvPr>
            <p:extLst>
              <p:ext uri="{D42A27DB-BD31-4B8C-83A1-F6EECF244321}">
                <p14:modId xmlns:p14="http://schemas.microsoft.com/office/powerpoint/2010/main" val="2837723825"/>
              </p:ext>
            </p:extLst>
          </p:nvPr>
        </p:nvGraphicFramePr>
        <p:xfrm>
          <a:off x="7359451" y="0"/>
          <a:ext cx="4832549" cy="6858000"/>
        </p:xfrm>
        <a:graphic>
          <a:graphicData uri="http://schemas.openxmlformats.org/presentationml/2006/ole">
            <mc:AlternateContent xmlns:mc="http://schemas.openxmlformats.org/markup-compatibility/2006">
              <mc:Choice xmlns:v="urn:schemas-microsoft-com:vml" Requires="v">
                <p:oleObj spid="_x0000_s16462" name="Acrobat Document" r:id="rId4" imgW="5393880" imgH="7656840" progId="AcroExch.Document.DC">
                  <p:embed/>
                </p:oleObj>
              </mc:Choice>
              <mc:Fallback>
                <p:oleObj name="Acrobat Document" r:id="rId4" imgW="5393880" imgH="7656840" progId="AcroExch.Document.DC">
                  <p:embed/>
                  <p:pic>
                    <p:nvPicPr>
                      <p:cNvPr id="0" name=""/>
                      <p:cNvPicPr/>
                      <p:nvPr/>
                    </p:nvPicPr>
                    <p:blipFill>
                      <a:blip r:embed="rId5"/>
                      <a:stretch>
                        <a:fillRect/>
                      </a:stretch>
                    </p:blipFill>
                    <p:spPr>
                      <a:xfrm>
                        <a:off x="7359451" y="0"/>
                        <a:ext cx="4832549" cy="6858000"/>
                      </a:xfrm>
                      <a:prstGeom prst="rect">
                        <a:avLst/>
                      </a:prstGeom>
                    </p:spPr>
                  </p:pic>
                </p:oleObj>
              </mc:Fallback>
            </mc:AlternateContent>
          </a:graphicData>
        </a:graphic>
      </p:graphicFrame>
    </p:spTree>
    <p:extLst>
      <p:ext uri="{BB962C8B-B14F-4D97-AF65-F5344CB8AC3E}">
        <p14:creationId xmlns:p14="http://schemas.microsoft.com/office/powerpoint/2010/main" val="1056023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4F6A9AE-9F6D-4B75-8784-71F3028805BC}"/>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23233" y="377235"/>
            <a:ext cx="8949574" cy="6045802"/>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DAS QUESTÕES ECONÓMICAS À ARQUITECTURA</a:t>
            </a:r>
          </a:p>
          <a:p>
            <a:pPr algn="r"/>
            <a:r>
              <a:rPr lang="pt-PT" sz="1620" dirty="0">
                <a:latin typeface="Arial" panose="020B0604020202020204" pitchFamily="34" charset="0"/>
                <a:cs typeface="Arial" panose="020B0604020202020204" pitchFamily="34" charset="0"/>
              </a:rPr>
              <a:t>CAMINHO-DE-FERRO, DO PERCURSO À ARQUITECTURA</a:t>
            </a:r>
            <a:endParaRPr lang="pt-PT"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26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67257DF-3C78-4148-A121-1BAD96ACC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69"/>
            <a:ext cx="4274115" cy="6045805"/>
          </a:xfrm>
          <a:prstGeom prst="rect">
            <a:avLst/>
          </a:prstGeom>
        </p:spPr>
      </p:pic>
    </p:spTree>
    <p:extLst>
      <p:ext uri="{BB962C8B-B14F-4D97-AF65-F5344CB8AC3E}">
        <p14:creationId xmlns:p14="http://schemas.microsoft.com/office/powerpoint/2010/main" val="1613562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D9E400C-DF5D-4951-9E3D-B0F1E94E4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370868"/>
            <a:ext cx="4274115" cy="6045805"/>
          </a:xfrm>
          <a:prstGeom prst="rect">
            <a:avLst/>
          </a:prstGeom>
        </p:spPr>
      </p:pic>
    </p:spTree>
    <p:extLst>
      <p:ext uri="{BB962C8B-B14F-4D97-AF65-F5344CB8AC3E}">
        <p14:creationId xmlns:p14="http://schemas.microsoft.com/office/powerpoint/2010/main" val="2072878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54F2311-F326-42D4-BC41-5DF184F04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38150"/>
            <a:ext cx="7620000" cy="5981700"/>
          </a:xfrm>
          <a:prstGeom prst="rect">
            <a:avLst/>
          </a:prstGeom>
        </p:spPr>
      </p:pic>
    </p:spTree>
    <p:extLst>
      <p:ext uri="{BB962C8B-B14F-4D97-AF65-F5344CB8AC3E}">
        <p14:creationId xmlns:p14="http://schemas.microsoft.com/office/powerpoint/2010/main" val="756463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37B9254-DF28-4091-8783-2E7CEA150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1982559"/>
            <a:ext cx="11880849" cy="8399232"/>
          </a:xfrm>
          <a:prstGeom prst="rect">
            <a:avLst/>
          </a:prstGeom>
        </p:spPr>
      </p:pic>
    </p:spTree>
    <p:extLst>
      <p:ext uri="{BB962C8B-B14F-4D97-AF65-F5344CB8AC3E}">
        <p14:creationId xmlns:p14="http://schemas.microsoft.com/office/powerpoint/2010/main" val="1958138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F94EDD7-D25F-400B-B570-CEBD895E4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1846081"/>
            <a:ext cx="11880848" cy="8399231"/>
          </a:xfrm>
          <a:prstGeom prst="rect">
            <a:avLst/>
          </a:prstGeom>
        </p:spPr>
      </p:pic>
    </p:spTree>
    <p:extLst>
      <p:ext uri="{BB962C8B-B14F-4D97-AF65-F5344CB8AC3E}">
        <p14:creationId xmlns:p14="http://schemas.microsoft.com/office/powerpoint/2010/main" val="3532603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CB78D0D-4BB9-4D36-AFB0-29D97A020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1846081"/>
            <a:ext cx="11880848" cy="8399231"/>
          </a:xfrm>
          <a:prstGeom prst="rect">
            <a:avLst/>
          </a:prstGeom>
        </p:spPr>
      </p:pic>
    </p:spTree>
    <p:extLst>
      <p:ext uri="{BB962C8B-B14F-4D97-AF65-F5344CB8AC3E}">
        <p14:creationId xmlns:p14="http://schemas.microsoft.com/office/powerpoint/2010/main" val="654916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8E7DB0D-2432-4D48-A2F7-612F0C294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1982560"/>
            <a:ext cx="11880847" cy="8399230"/>
          </a:xfrm>
          <a:prstGeom prst="rect">
            <a:avLst/>
          </a:prstGeom>
        </p:spPr>
      </p:pic>
    </p:spTree>
    <p:extLst>
      <p:ext uri="{BB962C8B-B14F-4D97-AF65-F5344CB8AC3E}">
        <p14:creationId xmlns:p14="http://schemas.microsoft.com/office/powerpoint/2010/main" val="462753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78CD5A5-5A4A-424D-A052-DFBDD2547CF5}"/>
              </a:ext>
            </a:extLst>
          </p:cNvPr>
          <p:cNvPicPr>
            <a:picLocks noChangeAspect="1"/>
          </p:cNvPicPr>
          <p:nvPr/>
        </p:nvPicPr>
        <p:blipFill rotWithShape="1">
          <a:blip r:embed="rId3">
            <a:extLst>
              <a:ext uri="{28A0092B-C50C-407E-A947-70E740481C1C}">
                <a14:useLocalDpi xmlns:a14="http://schemas.microsoft.com/office/drawing/2010/main" val="0"/>
              </a:ext>
            </a:extLst>
          </a:blip>
          <a:srcRect l="44337" t="7960" r="11821" b="71741"/>
          <a:stretch/>
        </p:blipFill>
        <p:spPr>
          <a:xfrm>
            <a:off x="717175" y="0"/>
            <a:ext cx="10757650" cy="6858000"/>
          </a:xfrm>
          <a:prstGeom prst="rect">
            <a:avLst/>
          </a:prstGeom>
        </p:spPr>
      </p:pic>
    </p:spTree>
    <p:extLst>
      <p:ext uri="{BB962C8B-B14F-4D97-AF65-F5344CB8AC3E}">
        <p14:creationId xmlns:p14="http://schemas.microsoft.com/office/powerpoint/2010/main" val="2491034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5ECDF45-2DD9-4389-9EAC-E7C484C22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1982559"/>
            <a:ext cx="11880846" cy="8399229"/>
          </a:xfrm>
          <a:prstGeom prst="rect">
            <a:avLst/>
          </a:prstGeom>
        </p:spPr>
      </p:pic>
    </p:spTree>
    <p:extLst>
      <p:ext uri="{BB962C8B-B14F-4D97-AF65-F5344CB8AC3E}">
        <p14:creationId xmlns:p14="http://schemas.microsoft.com/office/powerpoint/2010/main" val="382707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D9CE9540-837E-48BE-9DED-5964D8A2C1F3}"/>
              </a:ext>
            </a:extLst>
          </p:cNvPr>
          <p:cNvSpPr/>
          <p:nvPr/>
        </p:nvSpPr>
        <p:spPr>
          <a:xfrm>
            <a:off x="290286" y="1202749"/>
            <a:ext cx="5646059" cy="1759456"/>
          </a:xfrm>
          <a:prstGeom prst="rect">
            <a:avLst/>
          </a:prstGeom>
        </p:spPr>
        <p:txBody>
          <a:bodyPr wrap="square">
            <a:spAutoFit/>
          </a:bodyPr>
          <a:lstStyle/>
          <a:p>
            <a:pPr algn="r"/>
            <a:r>
              <a:rPr lang="pt-PT" sz="3000" baseline="30000" dirty="0">
                <a:solidFill>
                  <a:srgbClr val="808080"/>
                </a:solidFill>
                <a:latin typeface="Arial" panose="020B0604020202020204" pitchFamily="34" charset="0"/>
              </a:rPr>
              <a:t>OBSOLESCÊNCIA</a:t>
            </a:r>
            <a:endParaRPr lang="pt-PT" sz="3000" i="1" baseline="30000" dirty="0">
              <a:solidFill>
                <a:srgbClr val="808080"/>
              </a:solidFill>
              <a:latin typeface="Arial" panose="020B0604020202020204" pitchFamily="34" charset="0"/>
            </a:endParaRPr>
          </a:p>
          <a:p>
            <a:pPr algn="just"/>
            <a:r>
              <a:rPr lang="pt-PT" sz="2500" i="1" baseline="30000" dirty="0">
                <a:solidFill>
                  <a:srgbClr val="808080"/>
                </a:solidFill>
                <a:latin typeface="Arial" panose="020B0604020202020204" pitchFamily="34" charset="0"/>
              </a:rPr>
              <a:t>… 2. </a:t>
            </a:r>
            <a:r>
              <a:rPr lang="pt-PT" sz="3500" b="1" i="1" baseline="30000" dirty="0">
                <a:solidFill>
                  <a:srgbClr val="808080"/>
                </a:solidFill>
                <a:latin typeface="Arial" panose="020B0604020202020204" pitchFamily="34" charset="0"/>
              </a:rPr>
              <a:t>Depreciação do equipamento industrial, </a:t>
            </a:r>
            <a:r>
              <a:rPr lang="pt-PT" sz="2500" i="1" baseline="30000" dirty="0">
                <a:solidFill>
                  <a:srgbClr val="808080"/>
                </a:solidFill>
                <a:latin typeface="Arial" panose="020B0604020202020204" pitchFamily="34" charset="0"/>
              </a:rPr>
              <a:t>que se torna arcaico ou antiquado relativamente a material recentemente inventado, de qualidade ou rendimento superior…</a:t>
            </a:r>
            <a:endParaRPr lang="pt-PT" sz="2500" dirty="0"/>
          </a:p>
        </p:txBody>
      </p:sp>
      <p:sp>
        <p:nvSpPr>
          <p:cNvPr id="6" name="Retângulo 5">
            <a:extLst>
              <a:ext uri="{FF2B5EF4-FFF2-40B4-BE49-F238E27FC236}">
                <a16:creationId xmlns:a16="http://schemas.microsoft.com/office/drawing/2014/main" id="{E5C2006E-5D61-4163-A96B-37B174CC4808}"/>
              </a:ext>
            </a:extLst>
          </p:cNvPr>
          <p:cNvSpPr/>
          <p:nvPr/>
        </p:nvSpPr>
        <p:spPr>
          <a:xfrm>
            <a:off x="6096000" y="1202749"/>
            <a:ext cx="5646059" cy="4452501"/>
          </a:xfrm>
          <a:prstGeom prst="rect">
            <a:avLst/>
          </a:prstGeom>
        </p:spPr>
        <p:txBody>
          <a:bodyPr wrap="square">
            <a:spAutoFit/>
          </a:bodyPr>
          <a:lstStyle/>
          <a:p>
            <a:r>
              <a:rPr lang="pt-PT" sz="3000" baseline="30000" dirty="0">
                <a:solidFill>
                  <a:srgbClr val="808080"/>
                </a:solidFill>
                <a:latin typeface="Arial" panose="020B0604020202020204" pitchFamily="34" charset="0"/>
              </a:rPr>
              <a:t>PATRIMÓNIO INDUSTRIAL</a:t>
            </a:r>
            <a:endParaRPr lang="pt-PT" sz="3000" i="1" baseline="30000" dirty="0">
              <a:solidFill>
                <a:srgbClr val="808080"/>
              </a:solidFill>
              <a:latin typeface="Arial" panose="020B0604020202020204" pitchFamily="34" charset="0"/>
            </a:endParaRPr>
          </a:p>
          <a:p>
            <a:pPr algn="just"/>
            <a:r>
              <a:rPr lang="pt-PT" sz="2500" i="1" baseline="30000" dirty="0">
                <a:solidFill>
                  <a:srgbClr val="808080"/>
                </a:solidFill>
                <a:latin typeface="Arial" panose="020B0604020202020204" pitchFamily="34" charset="0"/>
              </a:rPr>
              <a:t>O património industrial compreende os vestígios da cultura industrial que possuem valor histórico, tecnológico, social, arquitectónico ou científico. Estes vestígios englobam </a:t>
            </a:r>
            <a:r>
              <a:rPr lang="pt-PT" sz="3500" b="1" i="1" baseline="30000" dirty="0">
                <a:solidFill>
                  <a:srgbClr val="808080"/>
                </a:solidFill>
                <a:latin typeface="Arial" panose="020B0604020202020204" pitchFamily="34" charset="0"/>
              </a:rPr>
              <a:t>edifícios e maquinaria, oficinas, fábricas, minas e locais de processamento e de refinação, entrepostos e armazéns, centros de produção, transmissão e utilização de energia, meios de transporte e todas as suas estruturas e </a:t>
            </a:r>
            <a:r>
              <a:rPr lang="pt-PT" sz="3500" b="1" i="1" baseline="30000" dirty="0" err="1">
                <a:solidFill>
                  <a:srgbClr val="808080"/>
                </a:solidFill>
                <a:latin typeface="Arial" panose="020B0604020202020204" pitchFamily="34" charset="0"/>
              </a:rPr>
              <a:t>infra-estruturas</a:t>
            </a:r>
            <a:r>
              <a:rPr lang="pt-PT" sz="3500" b="1" i="1" baseline="30000" dirty="0">
                <a:solidFill>
                  <a:srgbClr val="808080"/>
                </a:solidFill>
                <a:latin typeface="Arial" panose="020B0604020202020204" pitchFamily="34" charset="0"/>
              </a:rPr>
              <a:t>, </a:t>
            </a:r>
            <a:r>
              <a:rPr lang="pt-PT" sz="2500" i="1" baseline="30000" dirty="0">
                <a:solidFill>
                  <a:srgbClr val="808080"/>
                </a:solidFill>
                <a:latin typeface="Arial" panose="020B0604020202020204" pitchFamily="34" charset="0"/>
              </a:rPr>
              <a:t>assim como os locais onde se desenvolveram actividades sociais relacionadas com a indústria, tais como habitações, locais de culto ou de educação.</a:t>
            </a:r>
          </a:p>
        </p:txBody>
      </p:sp>
    </p:spTree>
    <p:extLst>
      <p:ext uri="{BB962C8B-B14F-4D97-AF65-F5344CB8AC3E}">
        <p14:creationId xmlns:p14="http://schemas.microsoft.com/office/powerpoint/2010/main" val="901255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27F0A62-12EC-43DB-9F72-C9502DCD836F}"/>
              </a:ext>
            </a:extLst>
          </p:cNvPr>
          <p:cNvPicPr>
            <a:picLocks noChangeAspect="1"/>
          </p:cNvPicPr>
          <p:nvPr/>
        </p:nvPicPr>
        <p:blipFill rotWithShape="1">
          <a:blip r:embed="rId3">
            <a:extLst>
              <a:ext uri="{28A0092B-C50C-407E-A947-70E740481C1C}">
                <a14:useLocalDpi xmlns:a14="http://schemas.microsoft.com/office/drawing/2010/main" val="0"/>
              </a:ext>
            </a:extLst>
          </a:blip>
          <a:srcRect l="45707" t="8358" r="12369" b="46468"/>
          <a:stretch/>
        </p:blipFill>
        <p:spPr>
          <a:xfrm>
            <a:off x="3784823" y="0"/>
            <a:ext cx="4622353" cy="6858000"/>
          </a:xfrm>
          <a:prstGeom prst="rect">
            <a:avLst/>
          </a:prstGeom>
        </p:spPr>
      </p:pic>
    </p:spTree>
    <p:extLst>
      <p:ext uri="{BB962C8B-B14F-4D97-AF65-F5344CB8AC3E}">
        <p14:creationId xmlns:p14="http://schemas.microsoft.com/office/powerpoint/2010/main" val="1108677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3CBCD07-D7DB-4404-B356-03818F3BF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1982559"/>
            <a:ext cx="11880845" cy="8399229"/>
          </a:xfrm>
          <a:prstGeom prst="rect">
            <a:avLst/>
          </a:prstGeom>
        </p:spPr>
      </p:pic>
    </p:spTree>
    <p:extLst>
      <p:ext uri="{BB962C8B-B14F-4D97-AF65-F5344CB8AC3E}">
        <p14:creationId xmlns:p14="http://schemas.microsoft.com/office/powerpoint/2010/main" val="1641980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120B32-B302-42A9-998C-935EB9E0C989}"/>
              </a:ext>
            </a:extLst>
          </p:cNvPr>
          <p:cNvPicPr>
            <a:picLocks noChangeAspect="1"/>
          </p:cNvPicPr>
          <p:nvPr/>
        </p:nvPicPr>
        <p:blipFill rotWithShape="1">
          <a:blip r:embed="rId3">
            <a:extLst>
              <a:ext uri="{28A0092B-C50C-407E-A947-70E740481C1C}">
                <a14:useLocalDpi xmlns:a14="http://schemas.microsoft.com/office/drawing/2010/main" val="0"/>
              </a:ext>
            </a:extLst>
          </a:blip>
          <a:srcRect l="43515" t="53930" r="13191" b="26169"/>
          <a:stretch/>
        </p:blipFill>
        <p:spPr>
          <a:xfrm>
            <a:off x="678184" y="0"/>
            <a:ext cx="10835632" cy="6858000"/>
          </a:xfrm>
          <a:prstGeom prst="rect">
            <a:avLst/>
          </a:prstGeom>
        </p:spPr>
      </p:pic>
    </p:spTree>
    <p:extLst>
      <p:ext uri="{BB962C8B-B14F-4D97-AF65-F5344CB8AC3E}">
        <p14:creationId xmlns:p14="http://schemas.microsoft.com/office/powerpoint/2010/main" val="3800243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0DDC2B1-372F-4E19-87C1-608F7E3DA4C7}"/>
              </a:ext>
            </a:extLst>
          </p:cNvPr>
          <p:cNvPicPr>
            <a:picLocks noChangeAspect="1"/>
          </p:cNvPicPr>
          <p:nvPr/>
        </p:nvPicPr>
        <p:blipFill rotWithShape="1">
          <a:blip r:embed="rId3">
            <a:extLst>
              <a:ext uri="{28A0092B-C50C-407E-A947-70E740481C1C}">
                <a14:useLocalDpi xmlns:a14="http://schemas.microsoft.com/office/drawing/2010/main" val="0"/>
              </a:ext>
            </a:extLst>
          </a:blip>
          <a:srcRect l="21868" t="7762" r="13465" b="65970"/>
          <a:stretch/>
        </p:blipFill>
        <p:spPr>
          <a:xfrm>
            <a:off x="0" y="0"/>
            <a:ext cx="12261274" cy="6858000"/>
          </a:xfrm>
          <a:prstGeom prst="rect">
            <a:avLst/>
          </a:prstGeom>
        </p:spPr>
      </p:pic>
    </p:spTree>
    <p:extLst>
      <p:ext uri="{BB962C8B-B14F-4D97-AF65-F5344CB8AC3E}">
        <p14:creationId xmlns:p14="http://schemas.microsoft.com/office/powerpoint/2010/main" val="114103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E5F3542-FE58-4CC7-911D-9CF759928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1" y="1236033"/>
            <a:ext cx="2918639" cy="4377958"/>
          </a:xfrm>
          <a:prstGeom prst="rect">
            <a:avLst/>
          </a:prstGeom>
        </p:spPr>
      </p:pic>
      <p:pic>
        <p:nvPicPr>
          <p:cNvPr id="5" name="Imagem 4">
            <a:extLst>
              <a:ext uri="{FF2B5EF4-FFF2-40B4-BE49-F238E27FC236}">
                <a16:creationId xmlns:a16="http://schemas.microsoft.com/office/drawing/2014/main" id="{2B9F3D8A-9D9E-4BE4-8309-BEA47AE5C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9779"/>
            <a:ext cx="3048000" cy="4572000"/>
          </a:xfrm>
          <a:prstGeom prst="rect">
            <a:avLst/>
          </a:prstGeom>
        </p:spPr>
      </p:pic>
      <p:pic>
        <p:nvPicPr>
          <p:cNvPr id="7" name="Imagem 6">
            <a:extLst>
              <a:ext uri="{FF2B5EF4-FFF2-40B4-BE49-F238E27FC236}">
                <a16:creationId xmlns:a16="http://schemas.microsoft.com/office/drawing/2014/main" id="{3B0D28C2-9288-41B0-A0B4-9E0E4FFB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916" y="1139779"/>
            <a:ext cx="3048000" cy="4572000"/>
          </a:xfrm>
          <a:prstGeom prst="rect">
            <a:avLst/>
          </a:prstGeom>
        </p:spPr>
      </p:pic>
    </p:spTree>
    <p:extLst>
      <p:ext uri="{BB962C8B-B14F-4D97-AF65-F5344CB8AC3E}">
        <p14:creationId xmlns:p14="http://schemas.microsoft.com/office/powerpoint/2010/main" val="298272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D87C59E-3209-4E14-865C-57D82895244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3233" y="399510"/>
            <a:ext cx="5909279" cy="6052391"/>
          </a:xfrm>
          <a:prstGeom prst="rect">
            <a:avLst/>
          </a:prstGeom>
        </p:spPr>
      </p:pic>
      <p:pic>
        <p:nvPicPr>
          <p:cNvPr id="5" name="Imagem 4">
            <a:extLst>
              <a:ext uri="{FF2B5EF4-FFF2-40B4-BE49-F238E27FC236}">
                <a16:creationId xmlns:a16="http://schemas.microsoft.com/office/drawing/2014/main" id="{D3A5F79C-C2F6-4904-8D53-5B185C21D5FA}"/>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23233" y="406099"/>
            <a:ext cx="5954200" cy="6045802"/>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i="1" dirty="0">
                <a:latin typeface="Arial" panose="020B0604020202020204" pitchFamily="34" charset="0"/>
                <a:cs typeface="Arial" panose="020B0604020202020204" pitchFamily="34" charset="0"/>
              </a:rPr>
              <a:t>AS FOUND </a:t>
            </a:r>
            <a:r>
              <a:rPr lang="pt-PT" sz="2500" dirty="0">
                <a:latin typeface="Arial" panose="020B0604020202020204" pitchFamily="34" charset="0"/>
                <a:cs typeface="Arial" panose="020B0604020202020204" pitchFamily="34" charset="0"/>
              </a:rPr>
              <a:t>COMO CONCEITO EM ARQUITECTURA</a:t>
            </a:r>
          </a:p>
        </p:txBody>
      </p:sp>
    </p:spTree>
    <p:extLst>
      <p:ext uri="{BB962C8B-B14F-4D97-AF65-F5344CB8AC3E}">
        <p14:creationId xmlns:p14="http://schemas.microsoft.com/office/powerpoint/2010/main" val="3357451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D0AB861-68B9-4B4D-8C06-CC19B1C199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3224" r="13256"/>
          <a:stretch/>
        </p:blipFill>
        <p:spPr>
          <a:xfrm>
            <a:off x="223232" y="399509"/>
            <a:ext cx="9210617" cy="6045801"/>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i="1" dirty="0">
                <a:latin typeface="Arial" panose="020B0604020202020204" pitchFamily="34" charset="0"/>
                <a:cs typeface="Arial" panose="020B0604020202020204" pitchFamily="34" charset="0"/>
              </a:rPr>
              <a:t>AS FOUND </a:t>
            </a:r>
            <a:r>
              <a:rPr lang="pt-PT" sz="2500" dirty="0">
                <a:latin typeface="Arial" panose="020B0604020202020204" pitchFamily="34" charset="0"/>
                <a:cs typeface="Arial" panose="020B0604020202020204" pitchFamily="34" charset="0"/>
              </a:rPr>
              <a:t>COMO CONCEITO EM ARQUITECTURA</a:t>
            </a:r>
          </a:p>
          <a:p>
            <a:pPr algn="r"/>
            <a:r>
              <a:rPr lang="pt-PT" sz="1620" dirty="0">
                <a:latin typeface="Arial" panose="020B0604020202020204" pitchFamily="34" charset="0"/>
                <a:cs typeface="Arial" panose="020B0604020202020204" pitchFamily="34" charset="0"/>
              </a:rPr>
              <a:t>ESCALA DO PERCURSO – PARCO LINEARE </a:t>
            </a:r>
          </a:p>
          <a:p>
            <a:pPr algn="r"/>
            <a:endParaRPr lang="pt-PT"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697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96C7E68-F6EE-49D8-8AA2-92FB6868C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1576"/>
            <a:ext cx="12192000" cy="8621152"/>
          </a:xfrm>
          <a:prstGeom prst="rect">
            <a:avLst/>
          </a:prstGeom>
        </p:spPr>
      </p:pic>
    </p:spTree>
    <p:extLst>
      <p:ext uri="{BB962C8B-B14F-4D97-AF65-F5344CB8AC3E}">
        <p14:creationId xmlns:p14="http://schemas.microsoft.com/office/powerpoint/2010/main" val="1760310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AF0B6A2-ED09-4CF7-9855-1EC1C015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1576"/>
            <a:ext cx="12192000" cy="8621152"/>
          </a:xfrm>
          <a:prstGeom prst="rect">
            <a:avLst/>
          </a:prstGeom>
        </p:spPr>
      </p:pic>
      <p:pic>
        <p:nvPicPr>
          <p:cNvPr id="6" name="Imagem 5">
            <a:extLst>
              <a:ext uri="{FF2B5EF4-FFF2-40B4-BE49-F238E27FC236}">
                <a16:creationId xmlns:a16="http://schemas.microsoft.com/office/drawing/2014/main" id="{5663754A-E173-41C2-B406-20D6FE29E109}"/>
              </a:ext>
            </a:extLst>
          </p:cNvPr>
          <p:cNvPicPr>
            <a:picLocks noChangeAspect="1"/>
          </p:cNvPicPr>
          <p:nvPr/>
        </p:nvPicPr>
        <p:blipFill rotWithShape="1">
          <a:blip r:embed="rId4">
            <a:extLst>
              <a:ext uri="{28A0092B-C50C-407E-A947-70E740481C1C}">
                <a14:useLocalDpi xmlns:a14="http://schemas.microsoft.com/office/drawing/2010/main" val="0"/>
              </a:ext>
            </a:extLst>
          </a:blip>
          <a:srcRect l="30137" r="13259"/>
          <a:stretch/>
        </p:blipFill>
        <p:spPr>
          <a:xfrm>
            <a:off x="0" y="5206244"/>
            <a:ext cx="1937391" cy="1651755"/>
          </a:xfrm>
          <a:prstGeom prst="rect">
            <a:avLst/>
          </a:prstGeom>
        </p:spPr>
      </p:pic>
      <p:pic>
        <p:nvPicPr>
          <p:cNvPr id="7" name="Imagem 6">
            <a:extLst>
              <a:ext uri="{FF2B5EF4-FFF2-40B4-BE49-F238E27FC236}">
                <a16:creationId xmlns:a16="http://schemas.microsoft.com/office/drawing/2014/main" id="{B57B8BA1-8B12-46D9-9FF2-6B26D4D91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391" y="5206243"/>
            <a:ext cx="2541163" cy="1651756"/>
          </a:xfrm>
          <a:prstGeom prst="rect">
            <a:avLst/>
          </a:prstGeom>
        </p:spPr>
      </p:pic>
      <p:pic>
        <p:nvPicPr>
          <p:cNvPr id="8" name="Imagem 7">
            <a:extLst>
              <a:ext uri="{FF2B5EF4-FFF2-40B4-BE49-F238E27FC236}">
                <a16:creationId xmlns:a16="http://schemas.microsoft.com/office/drawing/2014/main" id="{B09A89FF-0CE3-427C-B034-3D0CB325A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8554" y="5206243"/>
            <a:ext cx="2480114" cy="1651756"/>
          </a:xfrm>
          <a:prstGeom prst="rect">
            <a:avLst/>
          </a:prstGeom>
        </p:spPr>
      </p:pic>
      <p:pic>
        <p:nvPicPr>
          <p:cNvPr id="9" name="Imagem 8">
            <a:extLst>
              <a:ext uri="{FF2B5EF4-FFF2-40B4-BE49-F238E27FC236}">
                <a16:creationId xmlns:a16="http://schemas.microsoft.com/office/drawing/2014/main" id="{F970C583-8FA2-4648-815B-F32D2C6B974E}"/>
              </a:ext>
            </a:extLst>
          </p:cNvPr>
          <p:cNvPicPr>
            <a:picLocks noChangeAspect="1"/>
          </p:cNvPicPr>
          <p:nvPr/>
        </p:nvPicPr>
        <p:blipFill rotWithShape="1">
          <a:blip r:embed="rId7">
            <a:extLst>
              <a:ext uri="{28A0092B-C50C-407E-A947-70E740481C1C}">
                <a14:useLocalDpi xmlns:a14="http://schemas.microsoft.com/office/drawing/2010/main" val="0"/>
              </a:ext>
            </a:extLst>
          </a:blip>
          <a:srcRect l="27500" t="5781" r="27515" b="3684"/>
          <a:stretch/>
        </p:blipFill>
        <p:spPr>
          <a:xfrm>
            <a:off x="6958668" y="5206242"/>
            <a:ext cx="1700690" cy="1651757"/>
          </a:xfrm>
          <a:prstGeom prst="rect">
            <a:avLst/>
          </a:prstGeom>
        </p:spPr>
      </p:pic>
      <p:pic>
        <p:nvPicPr>
          <p:cNvPr id="10" name="Imagem 9">
            <a:extLst>
              <a:ext uri="{FF2B5EF4-FFF2-40B4-BE49-F238E27FC236}">
                <a16:creationId xmlns:a16="http://schemas.microsoft.com/office/drawing/2014/main" id="{30B98F63-70B6-49BC-AE01-66B8D7FADD3B}"/>
              </a:ext>
            </a:extLst>
          </p:cNvPr>
          <p:cNvPicPr>
            <a:picLocks noChangeAspect="1"/>
          </p:cNvPicPr>
          <p:nvPr/>
        </p:nvPicPr>
        <p:blipFill rotWithShape="1">
          <a:blip r:embed="rId8">
            <a:extLst>
              <a:ext uri="{28A0092B-C50C-407E-A947-70E740481C1C}">
                <a14:useLocalDpi xmlns:a14="http://schemas.microsoft.com/office/drawing/2010/main" val="0"/>
              </a:ext>
            </a:extLst>
          </a:blip>
          <a:srcRect l="28452" t="3462" r="28572" b="4523"/>
          <a:stretch/>
        </p:blipFill>
        <p:spPr>
          <a:xfrm>
            <a:off x="8639472" y="5206241"/>
            <a:ext cx="1598619" cy="1651758"/>
          </a:xfrm>
          <a:prstGeom prst="rect">
            <a:avLst/>
          </a:prstGeom>
        </p:spPr>
      </p:pic>
      <p:pic>
        <p:nvPicPr>
          <p:cNvPr id="11" name="Imagem 10">
            <a:extLst>
              <a:ext uri="{FF2B5EF4-FFF2-40B4-BE49-F238E27FC236}">
                <a16:creationId xmlns:a16="http://schemas.microsoft.com/office/drawing/2014/main" id="{DBE9275F-ECC0-4EFC-886C-9ACE220FACF4}"/>
              </a:ext>
            </a:extLst>
          </p:cNvPr>
          <p:cNvPicPr>
            <a:picLocks noChangeAspect="1"/>
          </p:cNvPicPr>
          <p:nvPr/>
        </p:nvPicPr>
        <p:blipFill rotWithShape="1">
          <a:blip r:embed="rId9">
            <a:extLst>
              <a:ext uri="{28A0092B-C50C-407E-A947-70E740481C1C}">
                <a14:useLocalDpi xmlns:a14="http://schemas.microsoft.com/office/drawing/2010/main" val="0"/>
              </a:ext>
            </a:extLst>
          </a:blip>
          <a:srcRect l="11408" r="11373"/>
          <a:stretch/>
        </p:blipFill>
        <p:spPr>
          <a:xfrm>
            <a:off x="10238091" y="5206239"/>
            <a:ext cx="2457995" cy="1651759"/>
          </a:xfrm>
          <a:prstGeom prst="rect">
            <a:avLst/>
          </a:prstGeom>
        </p:spPr>
      </p:pic>
    </p:spTree>
    <p:extLst>
      <p:ext uri="{BB962C8B-B14F-4D97-AF65-F5344CB8AC3E}">
        <p14:creationId xmlns:p14="http://schemas.microsoft.com/office/powerpoint/2010/main" val="2247984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27A487C-E861-400E-B86D-476BEEBD8E9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3232" y="412690"/>
            <a:ext cx="7742754" cy="6045801"/>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i="1" dirty="0">
                <a:latin typeface="Arial" panose="020B0604020202020204" pitchFamily="34" charset="0"/>
                <a:cs typeface="Arial" panose="020B0604020202020204" pitchFamily="34" charset="0"/>
              </a:rPr>
              <a:t>AS FOUND </a:t>
            </a:r>
            <a:r>
              <a:rPr lang="pt-PT" sz="2500" dirty="0">
                <a:latin typeface="Arial" panose="020B0604020202020204" pitchFamily="34" charset="0"/>
                <a:cs typeface="Arial" panose="020B0604020202020204" pitchFamily="34" charset="0"/>
              </a:rPr>
              <a:t>COMO CONCEITO EM ARQUITECTURA</a:t>
            </a:r>
          </a:p>
          <a:p>
            <a:pPr algn="r"/>
            <a:r>
              <a:rPr lang="pt-PT" sz="1620" dirty="0">
                <a:latin typeface="Arial" panose="020B0604020202020204" pitchFamily="34" charset="0"/>
                <a:cs typeface="Arial" panose="020B0604020202020204" pitchFamily="34" charset="0"/>
              </a:rPr>
              <a:t>ESCALA DO PROGRAMA – LANDSCHAFTSPARK DUISBURG-NORD</a:t>
            </a:r>
          </a:p>
          <a:p>
            <a:pPr algn="r"/>
            <a:endParaRPr lang="pt-PT"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84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pic>
        <p:nvPicPr>
          <p:cNvPr id="21" name="Imagem 20">
            <a:extLst>
              <a:ext uri="{FF2B5EF4-FFF2-40B4-BE49-F238E27FC236}">
                <a16:creationId xmlns:a16="http://schemas.microsoft.com/office/drawing/2014/main" id="{47E88B79-7D30-4B9D-A2A3-1FC5C2406EA4}"/>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354" r="21147"/>
          <a:stretch/>
        </p:blipFill>
        <p:spPr>
          <a:xfrm>
            <a:off x="4898873" y="822036"/>
            <a:ext cx="2387168" cy="2423886"/>
          </a:xfrm>
          <a:prstGeom prst="rect">
            <a:avLst/>
          </a:prstGeom>
        </p:spPr>
      </p:pic>
      <p:pic>
        <p:nvPicPr>
          <p:cNvPr id="23" name="Imagem 22">
            <a:extLst>
              <a:ext uri="{FF2B5EF4-FFF2-40B4-BE49-F238E27FC236}">
                <a16:creationId xmlns:a16="http://schemas.microsoft.com/office/drawing/2014/main" id="{92B9FD13-6940-49A9-872E-70D0A741B297}"/>
              </a:ext>
            </a:extLst>
          </p:cNvPr>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r="1515"/>
          <a:stretch/>
        </p:blipFill>
        <p:spPr>
          <a:xfrm>
            <a:off x="7286040" y="822036"/>
            <a:ext cx="2387162" cy="2423887"/>
          </a:xfrm>
          <a:prstGeom prst="rect">
            <a:avLst/>
          </a:prstGeom>
        </p:spPr>
      </p:pic>
      <p:pic>
        <p:nvPicPr>
          <p:cNvPr id="27" name="Imagem 26">
            <a:extLst>
              <a:ext uri="{FF2B5EF4-FFF2-40B4-BE49-F238E27FC236}">
                <a16:creationId xmlns:a16="http://schemas.microsoft.com/office/drawing/2014/main" id="{6E02B94E-A7B9-424E-B5BE-BA9DF9E97243}"/>
              </a:ext>
            </a:extLst>
          </p:cNvPr>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r="3933"/>
          <a:stretch/>
        </p:blipFill>
        <p:spPr>
          <a:xfrm>
            <a:off x="9673202" y="822036"/>
            <a:ext cx="2387162" cy="2423886"/>
          </a:xfrm>
          <a:prstGeom prst="rect">
            <a:avLst/>
          </a:prstGeom>
        </p:spPr>
      </p:pic>
    </p:spTree>
    <p:extLst>
      <p:ext uri="{BB962C8B-B14F-4D97-AF65-F5344CB8AC3E}">
        <p14:creationId xmlns:p14="http://schemas.microsoft.com/office/powerpoint/2010/main" val="574276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FBFE0086-C38D-4EDF-9280-E18BB1F13F40}"/>
              </a:ext>
            </a:extLst>
          </p:cNvPr>
          <p:cNvGraphicFramePr>
            <a:graphicFrameLocks noChangeAspect="1"/>
          </p:cNvGraphicFramePr>
          <p:nvPr>
            <p:extLst>
              <p:ext uri="{D42A27DB-BD31-4B8C-83A1-F6EECF244321}">
                <p14:modId xmlns:p14="http://schemas.microsoft.com/office/powerpoint/2010/main" val="242900714"/>
              </p:ext>
            </p:extLst>
          </p:nvPr>
        </p:nvGraphicFramePr>
        <p:xfrm>
          <a:off x="0" y="-10472883"/>
          <a:ext cx="11707906" cy="16559919"/>
        </p:xfrm>
        <a:graphic>
          <a:graphicData uri="http://schemas.openxmlformats.org/presentationml/2006/ole">
            <mc:AlternateContent xmlns:mc="http://schemas.openxmlformats.org/markup-compatibility/2006">
              <mc:Choice xmlns:v="urn:schemas-microsoft-com:vml" Requires="v">
                <p:oleObj spid="_x0000_s17471"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0" y="-10472883"/>
                        <a:ext cx="11707906" cy="16559919"/>
                      </a:xfrm>
                      <a:prstGeom prst="rect">
                        <a:avLst/>
                      </a:prstGeom>
                    </p:spPr>
                  </p:pic>
                </p:oleObj>
              </mc:Fallback>
            </mc:AlternateContent>
          </a:graphicData>
        </a:graphic>
      </p:graphicFrame>
    </p:spTree>
    <p:extLst>
      <p:ext uri="{BB962C8B-B14F-4D97-AF65-F5344CB8AC3E}">
        <p14:creationId xmlns:p14="http://schemas.microsoft.com/office/powerpoint/2010/main" val="1237393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850196E9-0BF3-4945-808C-8C7117AA663D}"/>
              </a:ext>
            </a:extLst>
          </p:cNvPr>
          <p:cNvGraphicFramePr>
            <a:graphicFrameLocks noChangeAspect="1"/>
          </p:cNvGraphicFramePr>
          <p:nvPr>
            <p:extLst>
              <p:ext uri="{D42A27DB-BD31-4B8C-83A1-F6EECF244321}">
                <p14:modId xmlns:p14="http://schemas.microsoft.com/office/powerpoint/2010/main" val="3278606005"/>
              </p:ext>
            </p:extLst>
          </p:nvPr>
        </p:nvGraphicFramePr>
        <p:xfrm>
          <a:off x="0" y="-10473848"/>
          <a:ext cx="11707906" cy="16559918"/>
        </p:xfrm>
        <a:graphic>
          <a:graphicData uri="http://schemas.openxmlformats.org/presentationml/2006/ole">
            <mc:AlternateContent xmlns:mc="http://schemas.openxmlformats.org/markup-compatibility/2006">
              <mc:Choice xmlns:v="urn:schemas-microsoft-com:vml" Requires="v">
                <p:oleObj spid="_x0000_s18495"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0" y="-10473848"/>
                        <a:ext cx="11707906" cy="16559918"/>
                      </a:xfrm>
                      <a:prstGeom prst="rect">
                        <a:avLst/>
                      </a:prstGeom>
                    </p:spPr>
                  </p:pic>
                </p:oleObj>
              </mc:Fallback>
            </mc:AlternateContent>
          </a:graphicData>
        </a:graphic>
      </p:graphicFrame>
      <p:pic>
        <p:nvPicPr>
          <p:cNvPr id="8" name="Imagem 7">
            <a:extLst>
              <a:ext uri="{FF2B5EF4-FFF2-40B4-BE49-F238E27FC236}">
                <a16:creationId xmlns:a16="http://schemas.microsoft.com/office/drawing/2014/main" id="{09D42A42-EEEA-4449-8DAD-35634E6ED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06245"/>
            <a:ext cx="2477635" cy="1651756"/>
          </a:xfrm>
          <a:prstGeom prst="rect">
            <a:avLst/>
          </a:prstGeom>
        </p:spPr>
      </p:pic>
    </p:spTree>
    <p:extLst>
      <p:ext uri="{BB962C8B-B14F-4D97-AF65-F5344CB8AC3E}">
        <p14:creationId xmlns:p14="http://schemas.microsoft.com/office/powerpoint/2010/main" val="1271173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9E491621-A609-4B1D-8397-61A83AD1204D}"/>
              </a:ext>
            </a:extLst>
          </p:cNvPr>
          <p:cNvGraphicFramePr>
            <a:graphicFrameLocks noChangeAspect="1"/>
          </p:cNvGraphicFramePr>
          <p:nvPr>
            <p:extLst>
              <p:ext uri="{D42A27DB-BD31-4B8C-83A1-F6EECF244321}">
                <p14:modId xmlns:p14="http://schemas.microsoft.com/office/powerpoint/2010/main" val="3993977388"/>
              </p:ext>
            </p:extLst>
          </p:nvPr>
        </p:nvGraphicFramePr>
        <p:xfrm>
          <a:off x="0" y="-10473367"/>
          <a:ext cx="11707906" cy="16559919"/>
        </p:xfrm>
        <a:graphic>
          <a:graphicData uri="http://schemas.openxmlformats.org/presentationml/2006/ole">
            <mc:AlternateContent xmlns:mc="http://schemas.openxmlformats.org/markup-compatibility/2006">
              <mc:Choice xmlns:v="urn:schemas-microsoft-com:vml" Requires="v">
                <p:oleObj spid="_x0000_s19518"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0" y="-10473367"/>
                        <a:ext cx="11707906" cy="16559919"/>
                      </a:xfrm>
                      <a:prstGeom prst="rect">
                        <a:avLst/>
                      </a:prstGeom>
                    </p:spPr>
                  </p:pic>
                </p:oleObj>
              </mc:Fallback>
            </mc:AlternateContent>
          </a:graphicData>
        </a:graphic>
      </p:graphicFrame>
      <p:pic>
        <p:nvPicPr>
          <p:cNvPr id="8" name="Imagem 7">
            <a:extLst>
              <a:ext uri="{FF2B5EF4-FFF2-40B4-BE49-F238E27FC236}">
                <a16:creationId xmlns:a16="http://schemas.microsoft.com/office/drawing/2014/main" id="{09D42A42-EEEA-4449-8DAD-35634E6ED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06245"/>
            <a:ext cx="2477635" cy="1651756"/>
          </a:xfrm>
          <a:prstGeom prst="rect">
            <a:avLst/>
          </a:prstGeom>
        </p:spPr>
      </p:pic>
      <p:pic>
        <p:nvPicPr>
          <p:cNvPr id="4" name="Imagem 3">
            <a:extLst>
              <a:ext uri="{FF2B5EF4-FFF2-40B4-BE49-F238E27FC236}">
                <a16:creationId xmlns:a16="http://schemas.microsoft.com/office/drawing/2014/main" id="{AE21895F-C593-48AE-BA62-D18265F5DB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7635" y="5206244"/>
            <a:ext cx="2474540" cy="1651756"/>
          </a:xfrm>
          <a:prstGeom prst="rect">
            <a:avLst/>
          </a:prstGeom>
        </p:spPr>
      </p:pic>
    </p:spTree>
    <p:extLst>
      <p:ext uri="{BB962C8B-B14F-4D97-AF65-F5344CB8AC3E}">
        <p14:creationId xmlns:p14="http://schemas.microsoft.com/office/powerpoint/2010/main" val="1807038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o 6">
            <a:extLst>
              <a:ext uri="{FF2B5EF4-FFF2-40B4-BE49-F238E27FC236}">
                <a16:creationId xmlns:a16="http://schemas.microsoft.com/office/drawing/2014/main" id="{1C80F157-3B92-4F80-9DD2-88DB5CFC8D80}"/>
              </a:ext>
            </a:extLst>
          </p:cNvPr>
          <p:cNvGraphicFramePr>
            <a:graphicFrameLocks noChangeAspect="1"/>
          </p:cNvGraphicFramePr>
          <p:nvPr>
            <p:extLst>
              <p:ext uri="{D42A27DB-BD31-4B8C-83A1-F6EECF244321}">
                <p14:modId xmlns:p14="http://schemas.microsoft.com/office/powerpoint/2010/main" val="1721080855"/>
              </p:ext>
            </p:extLst>
          </p:nvPr>
        </p:nvGraphicFramePr>
        <p:xfrm>
          <a:off x="0" y="-10473367"/>
          <a:ext cx="11707906" cy="16559919"/>
        </p:xfrm>
        <a:graphic>
          <a:graphicData uri="http://schemas.openxmlformats.org/presentationml/2006/ole">
            <mc:AlternateContent xmlns:mc="http://schemas.openxmlformats.org/markup-compatibility/2006">
              <mc:Choice xmlns:v="urn:schemas-microsoft-com:vml" Requires="v">
                <p:oleObj spid="_x0000_s21624" name="Acrobat Document" r:id="rId4" imgW="8020012" imgH="11344216" progId="AcroExch.Document.DC">
                  <p:embed/>
                </p:oleObj>
              </mc:Choice>
              <mc:Fallback>
                <p:oleObj name="Acrobat Document" r:id="rId4" imgW="8020012" imgH="11344216" progId="AcroExch.Document.DC">
                  <p:embed/>
                  <p:pic>
                    <p:nvPicPr>
                      <p:cNvPr id="2" name="Objeto 1">
                        <a:extLst>
                          <a:ext uri="{FF2B5EF4-FFF2-40B4-BE49-F238E27FC236}">
                            <a16:creationId xmlns:a16="http://schemas.microsoft.com/office/drawing/2014/main" id="{9E491621-A609-4B1D-8397-61A83AD1204D}"/>
                          </a:ext>
                        </a:extLst>
                      </p:cNvPr>
                      <p:cNvPicPr/>
                      <p:nvPr/>
                    </p:nvPicPr>
                    <p:blipFill>
                      <a:blip r:embed="rId5"/>
                      <a:stretch>
                        <a:fillRect/>
                      </a:stretch>
                    </p:blipFill>
                    <p:spPr>
                      <a:xfrm>
                        <a:off x="0" y="-10473367"/>
                        <a:ext cx="11707906" cy="16559919"/>
                      </a:xfrm>
                      <a:prstGeom prst="rect">
                        <a:avLst/>
                      </a:prstGeom>
                    </p:spPr>
                  </p:pic>
                </p:oleObj>
              </mc:Fallback>
            </mc:AlternateContent>
          </a:graphicData>
        </a:graphic>
      </p:graphicFrame>
      <p:graphicFrame>
        <p:nvGraphicFramePr>
          <p:cNvPr id="3" name="Objeto 2">
            <a:extLst>
              <a:ext uri="{FF2B5EF4-FFF2-40B4-BE49-F238E27FC236}">
                <a16:creationId xmlns:a16="http://schemas.microsoft.com/office/drawing/2014/main" id="{5FF34D59-899E-4D1D-86FD-95DADCACC3FC}"/>
              </a:ext>
            </a:extLst>
          </p:cNvPr>
          <p:cNvGraphicFramePr>
            <a:graphicFrameLocks noChangeAspect="1"/>
          </p:cNvGraphicFramePr>
          <p:nvPr>
            <p:extLst>
              <p:ext uri="{D42A27DB-BD31-4B8C-83A1-F6EECF244321}">
                <p14:modId xmlns:p14="http://schemas.microsoft.com/office/powerpoint/2010/main" val="3260265183"/>
              </p:ext>
            </p:extLst>
          </p:nvPr>
        </p:nvGraphicFramePr>
        <p:xfrm>
          <a:off x="-1" y="-10467094"/>
          <a:ext cx="11707907" cy="16559919"/>
        </p:xfrm>
        <a:graphic>
          <a:graphicData uri="http://schemas.openxmlformats.org/presentationml/2006/ole">
            <mc:AlternateContent xmlns:mc="http://schemas.openxmlformats.org/markup-compatibility/2006">
              <mc:Choice xmlns:v="urn:schemas-microsoft-com:vml" Requires="v">
                <p:oleObj spid="_x0000_s21625" name="Acrobat Document" r:id="rId6" imgW="8020012" imgH="11344216" progId="AcroExch.Document.DC">
                  <p:embed/>
                </p:oleObj>
              </mc:Choice>
              <mc:Fallback>
                <p:oleObj name="Acrobat Document" r:id="rId6" imgW="8020012" imgH="11344216" progId="AcroExch.Document.DC">
                  <p:embed/>
                  <p:pic>
                    <p:nvPicPr>
                      <p:cNvPr id="0" name=""/>
                      <p:cNvPicPr/>
                      <p:nvPr/>
                    </p:nvPicPr>
                    <p:blipFill>
                      <a:blip r:embed="rId7"/>
                      <a:stretch>
                        <a:fillRect/>
                      </a:stretch>
                    </p:blipFill>
                    <p:spPr>
                      <a:xfrm>
                        <a:off x="-1" y="-10467094"/>
                        <a:ext cx="11707907" cy="16559919"/>
                      </a:xfrm>
                      <a:prstGeom prst="rect">
                        <a:avLst/>
                      </a:prstGeom>
                    </p:spPr>
                  </p:pic>
                </p:oleObj>
              </mc:Fallback>
            </mc:AlternateContent>
          </a:graphicData>
        </a:graphic>
      </p:graphicFrame>
      <p:pic>
        <p:nvPicPr>
          <p:cNvPr id="8" name="Imagem 7">
            <a:extLst>
              <a:ext uri="{FF2B5EF4-FFF2-40B4-BE49-F238E27FC236}">
                <a16:creationId xmlns:a16="http://schemas.microsoft.com/office/drawing/2014/main" id="{09D42A42-EEEA-4449-8DAD-35634E6ED8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206245"/>
            <a:ext cx="2477635" cy="1651756"/>
          </a:xfrm>
          <a:prstGeom prst="rect">
            <a:avLst/>
          </a:prstGeom>
        </p:spPr>
      </p:pic>
      <p:pic>
        <p:nvPicPr>
          <p:cNvPr id="4" name="Imagem 3">
            <a:extLst>
              <a:ext uri="{FF2B5EF4-FFF2-40B4-BE49-F238E27FC236}">
                <a16:creationId xmlns:a16="http://schemas.microsoft.com/office/drawing/2014/main" id="{AE21895F-C593-48AE-BA62-D18265F5DB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635" y="5206244"/>
            <a:ext cx="2474540" cy="1651756"/>
          </a:xfrm>
          <a:prstGeom prst="rect">
            <a:avLst/>
          </a:prstGeom>
        </p:spPr>
      </p:pic>
      <p:pic>
        <p:nvPicPr>
          <p:cNvPr id="5" name="Imagem 4">
            <a:extLst>
              <a:ext uri="{FF2B5EF4-FFF2-40B4-BE49-F238E27FC236}">
                <a16:creationId xmlns:a16="http://schemas.microsoft.com/office/drawing/2014/main" id="{17DD3E8C-D0AB-4DED-A44B-C24D00DDA9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2175" y="5206244"/>
            <a:ext cx="2942179" cy="1654975"/>
          </a:xfrm>
          <a:prstGeom prst="rect">
            <a:avLst/>
          </a:prstGeom>
        </p:spPr>
      </p:pic>
    </p:spTree>
    <p:extLst>
      <p:ext uri="{BB962C8B-B14F-4D97-AF65-F5344CB8AC3E}">
        <p14:creationId xmlns:p14="http://schemas.microsoft.com/office/powerpoint/2010/main" val="2151291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DD5554E1-49D5-40F2-9D18-FF73B79E0DA5}"/>
              </a:ext>
            </a:extLst>
          </p:cNvPr>
          <p:cNvGraphicFramePr>
            <a:graphicFrameLocks noChangeAspect="1"/>
          </p:cNvGraphicFramePr>
          <p:nvPr>
            <p:extLst>
              <p:ext uri="{D42A27DB-BD31-4B8C-83A1-F6EECF244321}">
                <p14:modId xmlns:p14="http://schemas.microsoft.com/office/powerpoint/2010/main" val="4053888797"/>
              </p:ext>
            </p:extLst>
          </p:nvPr>
        </p:nvGraphicFramePr>
        <p:xfrm>
          <a:off x="-1" y="-10473364"/>
          <a:ext cx="11707905" cy="16559916"/>
        </p:xfrm>
        <a:graphic>
          <a:graphicData uri="http://schemas.openxmlformats.org/presentationml/2006/ole">
            <mc:AlternateContent xmlns:mc="http://schemas.openxmlformats.org/markup-compatibility/2006">
              <mc:Choice xmlns:v="urn:schemas-microsoft-com:vml" Requires="v">
                <p:oleObj spid="_x0000_s22590"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1" y="-10473364"/>
                        <a:ext cx="11707905" cy="16559916"/>
                      </a:xfrm>
                      <a:prstGeom prst="rect">
                        <a:avLst/>
                      </a:prstGeom>
                    </p:spPr>
                  </p:pic>
                </p:oleObj>
              </mc:Fallback>
            </mc:AlternateContent>
          </a:graphicData>
        </a:graphic>
      </p:graphicFrame>
      <p:pic>
        <p:nvPicPr>
          <p:cNvPr id="8" name="Imagem 7">
            <a:extLst>
              <a:ext uri="{FF2B5EF4-FFF2-40B4-BE49-F238E27FC236}">
                <a16:creationId xmlns:a16="http://schemas.microsoft.com/office/drawing/2014/main" id="{09D42A42-EEEA-4449-8DAD-35634E6ED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06245"/>
            <a:ext cx="2477635" cy="1651756"/>
          </a:xfrm>
          <a:prstGeom prst="rect">
            <a:avLst/>
          </a:prstGeom>
        </p:spPr>
      </p:pic>
      <p:pic>
        <p:nvPicPr>
          <p:cNvPr id="4" name="Imagem 3">
            <a:extLst>
              <a:ext uri="{FF2B5EF4-FFF2-40B4-BE49-F238E27FC236}">
                <a16:creationId xmlns:a16="http://schemas.microsoft.com/office/drawing/2014/main" id="{AE21895F-C593-48AE-BA62-D18265F5DB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7635" y="5206244"/>
            <a:ext cx="2474540" cy="1651756"/>
          </a:xfrm>
          <a:prstGeom prst="rect">
            <a:avLst/>
          </a:prstGeom>
        </p:spPr>
      </p:pic>
      <p:pic>
        <p:nvPicPr>
          <p:cNvPr id="5" name="Imagem 4">
            <a:extLst>
              <a:ext uri="{FF2B5EF4-FFF2-40B4-BE49-F238E27FC236}">
                <a16:creationId xmlns:a16="http://schemas.microsoft.com/office/drawing/2014/main" id="{17DD3E8C-D0AB-4DED-A44B-C24D00DDA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2175" y="5206244"/>
            <a:ext cx="2942179" cy="1654975"/>
          </a:xfrm>
          <a:prstGeom prst="rect">
            <a:avLst/>
          </a:prstGeom>
        </p:spPr>
      </p:pic>
      <p:pic>
        <p:nvPicPr>
          <p:cNvPr id="9" name="Imagem 8">
            <a:extLst>
              <a:ext uri="{FF2B5EF4-FFF2-40B4-BE49-F238E27FC236}">
                <a16:creationId xmlns:a16="http://schemas.microsoft.com/office/drawing/2014/main" id="{2CD2DCCC-A3C2-486B-BE01-14AB2E4E1B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4354" y="5203025"/>
            <a:ext cx="1654975" cy="1654975"/>
          </a:xfrm>
          <a:prstGeom prst="rect">
            <a:avLst/>
          </a:prstGeom>
        </p:spPr>
      </p:pic>
    </p:spTree>
    <p:extLst>
      <p:ext uri="{BB962C8B-B14F-4D97-AF65-F5344CB8AC3E}">
        <p14:creationId xmlns:p14="http://schemas.microsoft.com/office/powerpoint/2010/main" val="1202336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2696E899-0E3E-449A-9F09-2AA1A006585F}"/>
              </a:ext>
            </a:extLst>
          </p:cNvPr>
          <p:cNvGraphicFramePr>
            <a:graphicFrameLocks noChangeAspect="1"/>
          </p:cNvGraphicFramePr>
          <p:nvPr>
            <p:extLst>
              <p:ext uri="{D42A27DB-BD31-4B8C-83A1-F6EECF244321}">
                <p14:modId xmlns:p14="http://schemas.microsoft.com/office/powerpoint/2010/main" val="949623953"/>
              </p:ext>
            </p:extLst>
          </p:nvPr>
        </p:nvGraphicFramePr>
        <p:xfrm>
          <a:off x="-2" y="-10467090"/>
          <a:ext cx="11707904" cy="16559915"/>
        </p:xfrm>
        <a:graphic>
          <a:graphicData uri="http://schemas.openxmlformats.org/presentationml/2006/ole">
            <mc:AlternateContent xmlns:mc="http://schemas.openxmlformats.org/markup-compatibility/2006">
              <mc:Choice xmlns:v="urn:schemas-microsoft-com:vml" Requires="v">
                <p:oleObj spid="_x0000_s23612"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2" y="-10467090"/>
                        <a:ext cx="11707904" cy="16559915"/>
                      </a:xfrm>
                      <a:prstGeom prst="rect">
                        <a:avLst/>
                      </a:prstGeom>
                    </p:spPr>
                  </p:pic>
                </p:oleObj>
              </mc:Fallback>
            </mc:AlternateContent>
          </a:graphicData>
        </a:graphic>
      </p:graphicFrame>
      <p:pic>
        <p:nvPicPr>
          <p:cNvPr id="8" name="Imagem 7">
            <a:extLst>
              <a:ext uri="{FF2B5EF4-FFF2-40B4-BE49-F238E27FC236}">
                <a16:creationId xmlns:a16="http://schemas.microsoft.com/office/drawing/2014/main" id="{09D42A42-EEEA-4449-8DAD-35634E6ED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06245"/>
            <a:ext cx="2477635" cy="1651756"/>
          </a:xfrm>
          <a:prstGeom prst="rect">
            <a:avLst/>
          </a:prstGeom>
        </p:spPr>
      </p:pic>
      <p:pic>
        <p:nvPicPr>
          <p:cNvPr id="4" name="Imagem 3">
            <a:extLst>
              <a:ext uri="{FF2B5EF4-FFF2-40B4-BE49-F238E27FC236}">
                <a16:creationId xmlns:a16="http://schemas.microsoft.com/office/drawing/2014/main" id="{AE21895F-C593-48AE-BA62-D18265F5DB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7635" y="5206244"/>
            <a:ext cx="2474540" cy="1651756"/>
          </a:xfrm>
          <a:prstGeom prst="rect">
            <a:avLst/>
          </a:prstGeom>
        </p:spPr>
      </p:pic>
      <p:pic>
        <p:nvPicPr>
          <p:cNvPr id="5" name="Imagem 4">
            <a:extLst>
              <a:ext uri="{FF2B5EF4-FFF2-40B4-BE49-F238E27FC236}">
                <a16:creationId xmlns:a16="http://schemas.microsoft.com/office/drawing/2014/main" id="{17DD3E8C-D0AB-4DED-A44B-C24D00DDA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2175" y="5206244"/>
            <a:ext cx="2942179" cy="1654975"/>
          </a:xfrm>
          <a:prstGeom prst="rect">
            <a:avLst/>
          </a:prstGeom>
        </p:spPr>
      </p:pic>
      <p:pic>
        <p:nvPicPr>
          <p:cNvPr id="9" name="Imagem 8">
            <a:extLst>
              <a:ext uri="{FF2B5EF4-FFF2-40B4-BE49-F238E27FC236}">
                <a16:creationId xmlns:a16="http://schemas.microsoft.com/office/drawing/2014/main" id="{2CD2DCCC-A3C2-486B-BE01-14AB2E4E1B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4354" y="5203025"/>
            <a:ext cx="1654975" cy="1654975"/>
          </a:xfrm>
          <a:prstGeom prst="rect">
            <a:avLst/>
          </a:prstGeom>
        </p:spPr>
      </p:pic>
      <p:pic>
        <p:nvPicPr>
          <p:cNvPr id="10" name="Imagem 9">
            <a:extLst>
              <a:ext uri="{FF2B5EF4-FFF2-40B4-BE49-F238E27FC236}">
                <a16:creationId xmlns:a16="http://schemas.microsoft.com/office/drawing/2014/main" id="{CF8E8000-3299-46F2-8467-8A4B784E2AC5}"/>
              </a:ext>
            </a:extLst>
          </p:cNvPr>
          <p:cNvPicPr>
            <a:picLocks noChangeAspect="1"/>
          </p:cNvPicPr>
          <p:nvPr/>
        </p:nvPicPr>
        <p:blipFill rotWithShape="1">
          <a:blip r:embed="rId10">
            <a:extLst>
              <a:ext uri="{28A0092B-C50C-407E-A947-70E740481C1C}">
                <a14:useLocalDpi xmlns:a14="http://schemas.microsoft.com/office/drawing/2010/main" val="0"/>
              </a:ext>
            </a:extLst>
          </a:blip>
          <a:srcRect t="15438" r="10180"/>
          <a:stretch/>
        </p:blipFill>
        <p:spPr>
          <a:xfrm>
            <a:off x="9549329" y="5203025"/>
            <a:ext cx="2642672" cy="1656584"/>
          </a:xfrm>
          <a:prstGeom prst="rect">
            <a:avLst/>
          </a:prstGeom>
        </p:spPr>
      </p:pic>
    </p:spTree>
    <p:extLst>
      <p:ext uri="{BB962C8B-B14F-4D97-AF65-F5344CB8AC3E}">
        <p14:creationId xmlns:p14="http://schemas.microsoft.com/office/powerpoint/2010/main" val="2992937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0C305E6-1774-4D49-BE60-7A45ED8A18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 r="21147"/>
          <a:stretch/>
        </p:blipFill>
        <p:spPr>
          <a:xfrm>
            <a:off x="223232" y="406099"/>
            <a:ext cx="5909281" cy="6052391"/>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VAZIO-LÚDICO COMO CONCEITO EM ARQUITECTURA</a:t>
            </a:r>
          </a:p>
        </p:txBody>
      </p:sp>
    </p:spTree>
    <p:extLst>
      <p:ext uri="{BB962C8B-B14F-4D97-AF65-F5344CB8AC3E}">
        <p14:creationId xmlns:p14="http://schemas.microsoft.com/office/powerpoint/2010/main" val="2931888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3B98FF2-F302-4723-A6FC-5A93DC64A9C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3231" y="412690"/>
            <a:ext cx="6045801" cy="6045801"/>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VAZIO-LÚDICO COMO CONCEITO EM ARQUITECTURA</a:t>
            </a:r>
          </a:p>
          <a:p>
            <a:pPr algn="r"/>
            <a:r>
              <a:rPr lang="pt-PT" sz="1620" dirty="0">
                <a:latin typeface="Arial" panose="020B0604020202020204" pitchFamily="34" charset="0"/>
                <a:cs typeface="Arial" panose="020B0604020202020204" pitchFamily="34" charset="0"/>
              </a:rPr>
              <a:t>CONCEITO – ROLLING MASTERPLAN</a:t>
            </a:r>
            <a:endParaRPr lang="pt-PT"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710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2A48A58E-EDE3-4E3E-BB06-A1F580F69FA5}"/>
              </a:ext>
            </a:extLst>
          </p:cNvPr>
          <p:cNvGraphicFramePr>
            <a:graphicFrameLocks noChangeAspect="1"/>
          </p:cNvGraphicFramePr>
          <p:nvPr>
            <p:extLst>
              <p:ext uri="{D42A27DB-BD31-4B8C-83A1-F6EECF244321}">
                <p14:modId xmlns:p14="http://schemas.microsoft.com/office/powerpoint/2010/main" val="3723016733"/>
              </p:ext>
            </p:extLst>
          </p:nvPr>
        </p:nvGraphicFramePr>
        <p:xfrm>
          <a:off x="-4669616" y="-7977474"/>
          <a:ext cx="11745532" cy="16613137"/>
        </p:xfrm>
        <a:graphic>
          <a:graphicData uri="http://schemas.openxmlformats.org/presentationml/2006/ole">
            <mc:AlternateContent xmlns:mc="http://schemas.openxmlformats.org/markup-compatibility/2006">
              <mc:Choice xmlns:v="urn:schemas-microsoft-com:vml" Requires="v">
                <p:oleObj spid="_x0000_s10427"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4669616" y="-7977474"/>
                        <a:ext cx="11745532" cy="16613137"/>
                      </a:xfrm>
                      <a:prstGeom prst="rect">
                        <a:avLst/>
                      </a:prstGeom>
                    </p:spPr>
                  </p:pic>
                </p:oleObj>
              </mc:Fallback>
            </mc:AlternateContent>
          </a:graphicData>
        </a:graphic>
      </p:graphicFrame>
      <p:pic>
        <p:nvPicPr>
          <p:cNvPr id="7" name="Imagem 6">
            <a:extLst>
              <a:ext uri="{FF2B5EF4-FFF2-40B4-BE49-F238E27FC236}">
                <a16:creationId xmlns:a16="http://schemas.microsoft.com/office/drawing/2014/main" id="{28D5EDFD-1281-4039-B126-4DB0F4C4D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675417" y="1341417"/>
            <a:ext cx="6858001" cy="4175164"/>
          </a:xfrm>
          <a:prstGeom prst="rect">
            <a:avLst/>
          </a:prstGeom>
        </p:spPr>
      </p:pic>
    </p:spTree>
    <p:extLst>
      <p:ext uri="{BB962C8B-B14F-4D97-AF65-F5344CB8AC3E}">
        <p14:creationId xmlns:p14="http://schemas.microsoft.com/office/powerpoint/2010/main" val="2656982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AADB87FE-8563-46A3-A0AD-A39C3CA5A43D}"/>
              </a:ext>
            </a:extLst>
          </p:cNvPr>
          <p:cNvGraphicFramePr>
            <a:graphicFrameLocks noChangeAspect="1"/>
          </p:cNvGraphicFramePr>
          <p:nvPr>
            <p:extLst>
              <p:ext uri="{D42A27DB-BD31-4B8C-83A1-F6EECF244321}">
                <p14:modId xmlns:p14="http://schemas.microsoft.com/office/powerpoint/2010/main" val="103855501"/>
              </p:ext>
            </p:extLst>
          </p:nvPr>
        </p:nvGraphicFramePr>
        <p:xfrm>
          <a:off x="-4669616" y="-7977474"/>
          <a:ext cx="11745532" cy="16613138"/>
        </p:xfrm>
        <a:graphic>
          <a:graphicData uri="http://schemas.openxmlformats.org/presentationml/2006/ole">
            <mc:AlternateContent xmlns:mc="http://schemas.openxmlformats.org/markup-compatibility/2006">
              <mc:Choice xmlns:v="urn:schemas-microsoft-com:vml" Requires="v">
                <p:oleObj spid="_x0000_s12470"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4669616" y="-7977474"/>
                        <a:ext cx="11745532" cy="16613138"/>
                      </a:xfrm>
                      <a:prstGeom prst="rect">
                        <a:avLst/>
                      </a:prstGeom>
                    </p:spPr>
                  </p:pic>
                </p:oleObj>
              </mc:Fallback>
            </mc:AlternateContent>
          </a:graphicData>
        </a:graphic>
      </p:graphicFrame>
      <p:pic>
        <p:nvPicPr>
          <p:cNvPr id="4" name="Imagem 3">
            <a:extLst>
              <a:ext uri="{FF2B5EF4-FFF2-40B4-BE49-F238E27FC236}">
                <a16:creationId xmlns:a16="http://schemas.microsoft.com/office/drawing/2014/main" id="{240AD0CB-78F5-4B81-8815-377317817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675417" y="1341417"/>
            <a:ext cx="6858001" cy="4175164"/>
          </a:xfrm>
          <a:prstGeom prst="rect">
            <a:avLst/>
          </a:prstGeom>
        </p:spPr>
      </p:pic>
      <p:pic>
        <p:nvPicPr>
          <p:cNvPr id="10" name="Imagem 9">
            <a:extLst>
              <a:ext uri="{FF2B5EF4-FFF2-40B4-BE49-F238E27FC236}">
                <a16:creationId xmlns:a16="http://schemas.microsoft.com/office/drawing/2014/main" id="{5A9ABB6A-34BF-4E52-B40E-81510EE899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717" y="377221"/>
            <a:ext cx="1891284" cy="1891284"/>
          </a:xfrm>
          <a:prstGeom prst="rect">
            <a:avLst/>
          </a:prstGeom>
        </p:spPr>
      </p:pic>
      <p:pic>
        <p:nvPicPr>
          <p:cNvPr id="13" name="Imagem 12">
            <a:extLst>
              <a:ext uri="{FF2B5EF4-FFF2-40B4-BE49-F238E27FC236}">
                <a16:creationId xmlns:a16="http://schemas.microsoft.com/office/drawing/2014/main" id="{83131D53-023B-4E38-938C-9FA7F2AE56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4001" y="377221"/>
            <a:ext cx="2843879" cy="1891284"/>
          </a:xfrm>
          <a:prstGeom prst="rect">
            <a:avLst/>
          </a:prstGeom>
        </p:spPr>
      </p:pic>
      <p:pic>
        <p:nvPicPr>
          <p:cNvPr id="17" name="Imagem 16">
            <a:extLst>
              <a:ext uri="{FF2B5EF4-FFF2-40B4-BE49-F238E27FC236}">
                <a16:creationId xmlns:a16="http://schemas.microsoft.com/office/drawing/2014/main" id="{5A1EBBD0-761C-4467-A8E0-014EEFA5F3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7880" y="377221"/>
            <a:ext cx="2854373" cy="1891284"/>
          </a:xfrm>
          <a:prstGeom prst="rect">
            <a:avLst/>
          </a:prstGeom>
        </p:spPr>
      </p:pic>
    </p:spTree>
    <p:extLst>
      <p:ext uri="{BB962C8B-B14F-4D97-AF65-F5344CB8AC3E}">
        <p14:creationId xmlns:p14="http://schemas.microsoft.com/office/powerpoint/2010/main" val="234781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sp>
        <p:nvSpPr>
          <p:cNvPr id="8" name="Retângulo 7">
            <a:extLst>
              <a:ext uri="{FF2B5EF4-FFF2-40B4-BE49-F238E27FC236}">
                <a16:creationId xmlns:a16="http://schemas.microsoft.com/office/drawing/2014/main" id="{8491BD25-6865-4362-B910-15DBC31D6CC1}"/>
              </a:ext>
            </a:extLst>
          </p:cNvPr>
          <p:cNvSpPr/>
          <p:nvPr/>
        </p:nvSpPr>
        <p:spPr>
          <a:xfrm>
            <a:off x="0" y="3630726"/>
            <a:ext cx="4329841" cy="297517"/>
          </a:xfrm>
          <a:prstGeom prst="rect">
            <a:avLst/>
          </a:prstGeom>
        </p:spPr>
        <p:txBody>
          <a:bodyPr wrap="square">
            <a:spAutoFit/>
          </a:bodyPr>
          <a:lstStyle/>
          <a:p>
            <a:pPr algn="just"/>
            <a:r>
              <a:rPr lang="pt-PT" sz="2000" b="1" baseline="30000" dirty="0">
                <a:latin typeface="Arial" panose="020B0604020202020204" pitchFamily="34" charset="0"/>
              </a:rPr>
              <a:t>DAS QUESTÕES ECONÓMICAS À ARQUITECTURA</a:t>
            </a:r>
          </a:p>
        </p:txBody>
      </p:sp>
    </p:spTree>
    <p:extLst>
      <p:ext uri="{BB962C8B-B14F-4D97-AF65-F5344CB8AC3E}">
        <p14:creationId xmlns:p14="http://schemas.microsoft.com/office/powerpoint/2010/main" val="629410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479B490A-3DDD-43DE-AA86-F6A81AAC8E7A}"/>
              </a:ext>
            </a:extLst>
          </p:cNvPr>
          <p:cNvGraphicFramePr>
            <a:graphicFrameLocks noChangeAspect="1"/>
          </p:cNvGraphicFramePr>
          <p:nvPr>
            <p:extLst>
              <p:ext uri="{D42A27DB-BD31-4B8C-83A1-F6EECF244321}">
                <p14:modId xmlns:p14="http://schemas.microsoft.com/office/powerpoint/2010/main" val="142728604"/>
              </p:ext>
            </p:extLst>
          </p:nvPr>
        </p:nvGraphicFramePr>
        <p:xfrm>
          <a:off x="-4669616" y="-7977477"/>
          <a:ext cx="11745532" cy="16613141"/>
        </p:xfrm>
        <a:graphic>
          <a:graphicData uri="http://schemas.openxmlformats.org/presentationml/2006/ole">
            <mc:AlternateContent xmlns:mc="http://schemas.openxmlformats.org/markup-compatibility/2006">
              <mc:Choice xmlns:v="urn:schemas-microsoft-com:vml" Requires="v">
                <p:oleObj spid="_x0000_s13494"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4669616" y="-7977477"/>
                        <a:ext cx="11745532" cy="16613141"/>
                      </a:xfrm>
                      <a:prstGeom prst="rect">
                        <a:avLst/>
                      </a:prstGeom>
                    </p:spPr>
                  </p:pic>
                </p:oleObj>
              </mc:Fallback>
            </mc:AlternateContent>
          </a:graphicData>
        </a:graphic>
      </p:graphicFrame>
      <p:pic>
        <p:nvPicPr>
          <p:cNvPr id="6" name="Imagem 5">
            <a:extLst>
              <a:ext uri="{FF2B5EF4-FFF2-40B4-BE49-F238E27FC236}">
                <a16:creationId xmlns:a16="http://schemas.microsoft.com/office/drawing/2014/main" id="{02B694F7-B7AD-461B-B908-78ACBC87F1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675417" y="1341417"/>
            <a:ext cx="6858001" cy="4175164"/>
          </a:xfrm>
          <a:prstGeom prst="rect">
            <a:avLst/>
          </a:prstGeom>
        </p:spPr>
      </p:pic>
      <p:pic>
        <p:nvPicPr>
          <p:cNvPr id="7" name="Imagem 6">
            <a:extLst>
              <a:ext uri="{FF2B5EF4-FFF2-40B4-BE49-F238E27FC236}">
                <a16:creationId xmlns:a16="http://schemas.microsoft.com/office/drawing/2014/main" id="{C63FC5E1-BF88-44CF-B376-56C22BFDB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717" y="377221"/>
            <a:ext cx="1891284" cy="1891284"/>
          </a:xfrm>
          <a:prstGeom prst="rect">
            <a:avLst/>
          </a:prstGeom>
        </p:spPr>
      </p:pic>
      <p:pic>
        <p:nvPicPr>
          <p:cNvPr id="9" name="Imagem 8">
            <a:extLst>
              <a:ext uri="{FF2B5EF4-FFF2-40B4-BE49-F238E27FC236}">
                <a16:creationId xmlns:a16="http://schemas.microsoft.com/office/drawing/2014/main" id="{844F1378-1EFD-47CC-8953-E5868D1104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4001" y="377221"/>
            <a:ext cx="2843879" cy="1891284"/>
          </a:xfrm>
          <a:prstGeom prst="rect">
            <a:avLst/>
          </a:prstGeom>
        </p:spPr>
      </p:pic>
      <p:pic>
        <p:nvPicPr>
          <p:cNvPr id="10" name="Imagem 9">
            <a:extLst>
              <a:ext uri="{FF2B5EF4-FFF2-40B4-BE49-F238E27FC236}">
                <a16:creationId xmlns:a16="http://schemas.microsoft.com/office/drawing/2014/main" id="{09A52377-92B1-4522-853C-F3883CCE95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7880" y="377221"/>
            <a:ext cx="2854373" cy="1891284"/>
          </a:xfrm>
          <a:prstGeom prst="rect">
            <a:avLst/>
          </a:prstGeom>
        </p:spPr>
      </p:pic>
    </p:spTree>
    <p:extLst>
      <p:ext uri="{BB962C8B-B14F-4D97-AF65-F5344CB8AC3E}">
        <p14:creationId xmlns:p14="http://schemas.microsoft.com/office/powerpoint/2010/main" val="2089255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7C3DB59A-754D-46BC-8112-0EB15907EF6E}"/>
              </a:ext>
            </a:extLst>
          </p:cNvPr>
          <p:cNvGraphicFramePr>
            <a:graphicFrameLocks noChangeAspect="1"/>
          </p:cNvGraphicFramePr>
          <p:nvPr>
            <p:extLst>
              <p:ext uri="{D42A27DB-BD31-4B8C-83A1-F6EECF244321}">
                <p14:modId xmlns:p14="http://schemas.microsoft.com/office/powerpoint/2010/main" val="4288804821"/>
              </p:ext>
            </p:extLst>
          </p:nvPr>
        </p:nvGraphicFramePr>
        <p:xfrm>
          <a:off x="-4669616" y="-7977473"/>
          <a:ext cx="11745532" cy="16613138"/>
        </p:xfrm>
        <a:graphic>
          <a:graphicData uri="http://schemas.openxmlformats.org/presentationml/2006/ole">
            <mc:AlternateContent xmlns:mc="http://schemas.openxmlformats.org/markup-compatibility/2006">
              <mc:Choice xmlns:v="urn:schemas-microsoft-com:vml" Requires="v">
                <p:oleObj spid="_x0000_s14519"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4669616" y="-7977473"/>
                        <a:ext cx="11745532" cy="16613138"/>
                      </a:xfrm>
                      <a:prstGeom prst="rect">
                        <a:avLst/>
                      </a:prstGeom>
                    </p:spPr>
                  </p:pic>
                </p:oleObj>
              </mc:Fallback>
            </mc:AlternateContent>
          </a:graphicData>
        </a:graphic>
      </p:graphicFrame>
      <p:pic>
        <p:nvPicPr>
          <p:cNvPr id="7" name="Imagem 6">
            <a:extLst>
              <a:ext uri="{FF2B5EF4-FFF2-40B4-BE49-F238E27FC236}">
                <a16:creationId xmlns:a16="http://schemas.microsoft.com/office/drawing/2014/main" id="{7ED4C231-935F-4C6C-8DD9-CB69B31D9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675417" y="1341417"/>
            <a:ext cx="6858001" cy="4175164"/>
          </a:xfrm>
          <a:prstGeom prst="rect">
            <a:avLst/>
          </a:prstGeom>
        </p:spPr>
      </p:pic>
      <p:pic>
        <p:nvPicPr>
          <p:cNvPr id="10" name="Imagem 9">
            <a:extLst>
              <a:ext uri="{FF2B5EF4-FFF2-40B4-BE49-F238E27FC236}">
                <a16:creationId xmlns:a16="http://schemas.microsoft.com/office/drawing/2014/main" id="{9E01DFB6-F32D-4491-B37C-3969592A0B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717" y="377221"/>
            <a:ext cx="1891284" cy="1891284"/>
          </a:xfrm>
          <a:prstGeom prst="rect">
            <a:avLst/>
          </a:prstGeom>
        </p:spPr>
      </p:pic>
      <p:pic>
        <p:nvPicPr>
          <p:cNvPr id="11" name="Imagem 10">
            <a:extLst>
              <a:ext uri="{FF2B5EF4-FFF2-40B4-BE49-F238E27FC236}">
                <a16:creationId xmlns:a16="http://schemas.microsoft.com/office/drawing/2014/main" id="{D975D93D-63BA-42FA-84CB-EEE6CC48AE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4001" y="377221"/>
            <a:ext cx="2843879" cy="1891284"/>
          </a:xfrm>
          <a:prstGeom prst="rect">
            <a:avLst/>
          </a:prstGeom>
        </p:spPr>
      </p:pic>
      <p:pic>
        <p:nvPicPr>
          <p:cNvPr id="12" name="Imagem 11">
            <a:extLst>
              <a:ext uri="{FF2B5EF4-FFF2-40B4-BE49-F238E27FC236}">
                <a16:creationId xmlns:a16="http://schemas.microsoft.com/office/drawing/2014/main" id="{04B7A224-EE03-4C02-875E-103F80E1F2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7880" y="377221"/>
            <a:ext cx="2854373" cy="1891284"/>
          </a:xfrm>
          <a:prstGeom prst="rect">
            <a:avLst/>
          </a:prstGeom>
        </p:spPr>
      </p:pic>
    </p:spTree>
    <p:extLst>
      <p:ext uri="{BB962C8B-B14F-4D97-AF65-F5344CB8AC3E}">
        <p14:creationId xmlns:p14="http://schemas.microsoft.com/office/powerpoint/2010/main" val="666595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8D030B3F-ABF7-4BB2-BF83-A8850B401633}"/>
              </a:ext>
            </a:extLst>
          </p:cNvPr>
          <p:cNvGraphicFramePr>
            <a:graphicFrameLocks noChangeAspect="1"/>
          </p:cNvGraphicFramePr>
          <p:nvPr>
            <p:extLst>
              <p:ext uri="{D42A27DB-BD31-4B8C-83A1-F6EECF244321}">
                <p14:modId xmlns:p14="http://schemas.microsoft.com/office/powerpoint/2010/main" val="2535471066"/>
              </p:ext>
            </p:extLst>
          </p:nvPr>
        </p:nvGraphicFramePr>
        <p:xfrm>
          <a:off x="-4669617" y="-7977466"/>
          <a:ext cx="11745531" cy="16613132"/>
        </p:xfrm>
        <a:graphic>
          <a:graphicData uri="http://schemas.openxmlformats.org/presentationml/2006/ole">
            <mc:AlternateContent xmlns:mc="http://schemas.openxmlformats.org/markup-compatibility/2006">
              <mc:Choice xmlns:v="urn:schemas-microsoft-com:vml" Requires="v">
                <p:oleObj spid="_x0000_s15543" name="Acrobat Document" r:id="rId4" imgW="8020012" imgH="11344216" progId="AcroExch.Document.DC">
                  <p:embed/>
                </p:oleObj>
              </mc:Choice>
              <mc:Fallback>
                <p:oleObj name="Acrobat Document" r:id="rId4" imgW="8020012" imgH="11344216" progId="AcroExch.Document.DC">
                  <p:embed/>
                  <p:pic>
                    <p:nvPicPr>
                      <p:cNvPr id="0" name=""/>
                      <p:cNvPicPr/>
                      <p:nvPr/>
                    </p:nvPicPr>
                    <p:blipFill>
                      <a:blip r:embed="rId5"/>
                      <a:stretch>
                        <a:fillRect/>
                      </a:stretch>
                    </p:blipFill>
                    <p:spPr>
                      <a:xfrm>
                        <a:off x="-4669617" y="-7977466"/>
                        <a:ext cx="11745531" cy="16613132"/>
                      </a:xfrm>
                      <a:prstGeom prst="rect">
                        <a:avLst/>
                      </a:prstGeom>
                    </p:spPr>
                  </p:pic>
                </p:oleObj>
              </mc:Fallback>
            </mc:AlternateContent>
          </a:graphicData>
        </a:graphic>
      </p:graphicFrame>
      <p:pic>
        <p:nvPicPr>
          <p:cNvPr id="7" name="Imagem 6">
            <a:extLst>
              <a:ext uri="{FF2B5EF4-FFF2-40B4-BE49-F238E27FC236}">
                <a16:creationId xmlns:a16="http://schemas.microsoft.com/office/drawing/2014/main" id="{8B7DB29E-8C54-429D-AF8C-407B9542D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675417" y="1341417"/>
            <a:ext cx="6858001" cy="4175164"/>
          </a:xfrm>
          <a:prstGeom prst="rect">
            <a:avLst/>
          </a:prstGeom>
        </p:spPr>
      </p:pic>
      <p:pic>
        <p:nvPicPr>
          <p:cNvPr id="8" name="Imagem 7">
            <a:extLst>
              <a:ext uri="{FF2B5EF4-FFF2-40B4-BE49-F238E27FC236}">
                <a16:creationId xmlns:a16="http://schemas.microsoft.com/office/drawing/2014/main" id="{64336870-5FF7-44B1-8CEB-E5D38C279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717" y="377221"/>
            <a:ext cx="1891284" cy="1891284"/>
          </a:xfrm>
          <a:prstGeom prst="rect">
            <a:avLst/>
          </a:prstGeom>
        </p:spPr>
      </p:pic>
      <p:pic>
        <p:nvPicPr>
          <p:cNvPr id="9" name="Imagem 8">
            <a:extLst>
              <a:ext uri="{FF2B5EF4-FFF2-40B4-BE49-F238E27FC236}">
                <a16:creationId xmlns:a16="http://schemas.microsoft.com/office/drawing/2014/main" id="{58AAE167-D332-4DC7-BAAF-90B1E1825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4001" y="377221"/>
            <a:ext cx="2843879" cy="1891284"/>
          </a:xfrm>
          <a:prstGeom prst="rect">
            <a:avLst/>
          </a:prstGeom>
        </p:spPr>
      </p:pic>
      <p:pic>
        <p:nvPicPr>
          <p:cNvPr id="10" name="Imagem 9">
            <a:extLst>
              <a:ext uri="{FF2B5EF4-FFF2-40B4-BE49-F238E27FC236}">
                <a16:creationId xmlns:a16="http://schemas.microsoft.com/office/drawing/2014/main" id="{273BF8EC-0F93-4193-84B6-BEEEF71119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7880" y="377221"/>
            <a:ext cx="2854373" cy="1891284"/>
          </a:xfrm>
          <a:prstGeom prst="rect">
            <a:avLst/>
          </a:prstGeom>
        </p:spPr>
      </p:pic>
    </p:spTree>
    <p:extLst>
      <p:ext uri="{BB962C8B-B14F-4D97-AF65-F5344CB8AC3E}">
        <p14:creationId xmlns:p14="http://schemas.microsoft.com/office/powerpoint/2010/main" val="1761582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9EA69A8-E367-4D4D-B90E-AC7A7DFCAD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8042"/>
          <a:stretch/>
        </p:blipFill>
        <p:spPr>
          <a:xfrm rot="16200000">
            <a:off x="468361" y="154379"/>
            <a:ext cx="6058982" cy="6549243"/>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VAZIO-LÚDICO COMO CONCEITO EM ARQUITECTURA</a:t>
            </a:r>
          </a:p>
          <a:p>
            <a:pPr algn="r"/>
            <a:r>
              <a:rPr lang="pt-PT" sz="1620" dirty="0">
                <a:latin typeface="Arial" panose="020B0604020202020204" pitchFamily="34" charset="0"/>
                <a:cs typeface="Arial" panose="020B0604020202020204" pitchFamily="34" charset="0"/>
              </a:rPr>
              <a:t>FORMA E MATÉRIA – PARKIPELAGO</a:t>
            </a:r>
            <a:endParaRPr lang="pt-PT"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791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5DC2D2E-DFF3-4330-A0F1-89B9C06BA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98557" cy="6858000"/>
          </a:xfrm>
          <a:prstGeom prst="rect">
            <a:avLst/>
          </a:prstGeom>
        </p:spPr>
      </p:pic>
    </p:spTree>
    <p:extLst>
      <p:ext uri="{BB962C8B-B14F-4D97-AF65-F5344CB8AC3E}">
        <p14:creationId xmlns:p14="http://schemas.microsoft.com/office/powerpoint/2010/main" val="3845322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975EF16-2BEC-4EC4-A278-58FB57766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98557" cy="6858000"/>
          </a:xfrm>
          <a:prstGeom prst="rect">
            <a:avLst/>
          </a:prstGeom>
        </p:spPr>
      </p:pic>
      <p:pic>
        <p:nvPicPr>
          <p:cNvPr id="5" name="Imagem 4">
            <a:extLst>
              <a:ext uri="{FF2B5EF4-FFF2-40B4-BE49-F238E27FC236}">
                <a16:creationId xmlns:a16="http://schemas.microsoft.com/office/drawing/2014/main" id="{03024D94-8271-4019-B864-FC50CF833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37206" y="1503206"/>
            <a:ext cx="6858000" cy="3851588"/>
          </a:xfrm>
          <a:prstGeom prst="rect">
            <a:avLst/>
          </a:prstGeom>
        </p:spPr>
      </p:pic>
    </p:spTree>
    <p:extLst>
      <p:ext uri="{BB962C8B-B14F-4D97-AF65-F5344CB8AC3E}">
        <p14:creationId xmlns:p14="http://schemas.microsoft.com/office/powerpoint/2010/main" val="3111420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4E00806-52B0-4E94-99E9-55500CE28F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1515"/>
          <a:stretch/>
        </p:blipFill>
        <p:spPr>
          <a:xfrm>
            <a:off x="223232" y="406099"/>
            <a:ext cx="5872768" cy="6052391"/>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2KM SOBRE CARRIS</a:t>
            </a:r>
          </a:p>
        </p:txBody>
      </p:sp>
    </p:spTree>
    <p:extLst>
      <p:ext uri="{BB962C8B-B14F-4D97-AF65-F5344CB8AC3E}">
        <p14:creationId xmlns:p14="http://schemas.microsoft.com/office/powerpoint/2010/main" val="3046638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C2D3984-0BBC-4E37-A5E1-ED97D2C18005}"/>
              </a:ext>
            </a:extLst>
          </p:cNvPr>
          <p:cNvPicPr>
            <a:picLocks noChangeAspect="1"/>
          </p:cNvPicPr>
          <p:nvPr/>
        </p:nvPicPr>
        <p:blipFill rotWithShape="1">
          <a:blip r:embed="rId3">
            <a:extLst>
              <a:ext uri="{28A0092B-C50C-407E-A947-70E740481C1C}">
                <a14:useLocalDpi xmlns:a14="http://schemas.microsoft.com/office/drawing/2010/main" val="0"/>
              </a:ext>
            </a:extLst>
          </a:blip>
          <a:srcRect l="22638" r="12641"/>
          <a:stretch/>
        </p:blipFill>
        <p:spPr>
          <a:xfrm>
            <a:off x="223229" y="399507"/>
            <a:ext cx="5997486" cy="6058983"/>
          </a:xfrm>
          <a:prstGeom prst="rect">
            <a:avLst/>
          </a:prstGeom>
        </p:spPr>
      </p:pic>
      <p:sp>
        <p:nvSpPr>
          <p:cNvPr id="4" name="Oval 3">
            <a:extLst>
              <a:ext uri="{FF2B5EF4-FFF2-40B4-BE49-F238E27FC236}">
                <a16:creationId xmlns:a16="http://schemas.microsoft.com/office/drawing/2014/main" id="{F18627CA-B464-452F-A788-3E3F792F0470}"/>
              </a:ext>
            </a:extLst>
          </p:cNvPr>
          <p:cNvSpPr/>
          <p:nvPr/>
        </p:nvSpPr>
        <p:spPr>
          <a:xfrm>
            <a:off x="1482165" y="603624"/>
            <a:ext cx="543859" cy="543859"/>
          </a:xfrm>
          <a:prstGeom prst="ellipse">
            <a:avLst/>
          </a:prstGeom>
          <a:noFill/>
          <a:ln w="38100">
            <a:solidFill>
              <a:srgbClr val="C07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Oval 5">
            <a:extLst>
              <a:ext uri="{FF2B5EF4-FFF2-40B4-BE49-F238E27FC236}">
                <a16:creationId xmlns:a16="http://schemas.microsoft.com/office/drawing/2014/main" id="{699D58A6-6C31-4601-970E-6F8E2AE34826}"/>
              </a:ext>
            </a:extLst>
          </p:cNvPr>
          <p:cNvSpPr/>
          <p:nvPr/>
        </p:nvSpPr>
        <p:spPr>
          <a:xfrm>
            <a:off x="2898589" y="2432424"/>
            <a:ext cx="409388" cy="409388"/>
          </a:xfrm>
          <a:prstGeom prst="ellipse">
            <a:avLst/>
          </a:prstGeom>
          <a:noFill/>
          <a:ln w="38100">
            <a:solidFill>
              <a:srgbClr val="C07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Oval 6">
            <a:extLst>
              <a:ext uri="{FF2B5EF4-FFF2-40B4-BE49-F238E27FC236}">
                <a16:creationId xmlns:a16="http://schemas.microsoft.com/office/drawing/2014/main" id="{772F7C2C-663F-4280-9403-3746C88D1193}"/>
              </a:ext>
            </a:extLst>
          </p:cNvPr>
          <p:cNvSpPr/>
          <p:nvPr/>
        </p:nvSpPr>
        <p:spPr>
          <a:xfrm>
            <a:off x="3017278" y="2943412"/>
            <a:ext cx="409388" cy="409388"/>
          </a:xfrm>
          <a:prstGeom prst="ellipse">
            <a:avLst/>
          </a:prstGeom>
          <a:noFill/>
          <a:ln w="38100">
            <a:solidFill>
              <a:srgbClr val="C07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4200366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79DCEFC-F753-48F0-8C27-1CEE60DCE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425" y="-68820"/>
            <a:ext cx="5056094" cy="7151926"/>
          </a:xfrm>
          <a:prstGeom prst="rect">
            <a:avLst/>
          </a:prstGeom>
        </p:spPr>
      </p:pic>
      <p:pic>
        <p:nvPicPr>
          <p:cNvPr id="5" name="Imagem 4">
            <a:extLst>
              <a:ext uri="{FF2B5EF4-FFF2-40B4-BE49-F238E27FC236}">
                <a16:creationId xmlns:a16="http://schemas.microsoft.com/office/drawing/2014/main" id="{D5EE4780-B1F2-46DD-B262-F86B961E3BEA}"/>
              </a:ext>
            </a:extLst>
          </p:cNvPr>
          <p:cNvPicPr>
            <a:picLocks noChangeAspect="1"/>
          </p:cNvPicPr>
          <p:nvPr/>
        </p:nvPicPr>
        <p:blipFill rotWithShape="1">
          <a:blip r:embed="rId4">
            <a:extLst>
              <a:ext uri="{28A0092B-C50C-407E-A947-70E740481C1C}">
                <a14:useLocalDpi xmlns:a14="http://schemas.microsoft.com/office/drawing/2010/main" val="0"/>
              </a:ext>
            </a:extLst>
          </a:blip>
          <a:srcRect l="22638" r="12641"/>
          <a:stretch/>
        </p:blipFill>
        <p:spPr>
          <a:xfrm>
            <a:off x="223229" y="399507"/>
            <a:ext cx="5997486" cy="6058983"/>
          </a:xfrm>
          <a:prstGeom prst="rect">
            <a:avLst/>
          </a:prstGeom>
        </p:spPr>
      </p:pic>
      <p:sp>
        <p:nvSpPr>
          <p:cNvPr id="6" name="Oval 5">
            <a:extLst>
              <a:ext uri="{FF2B5EF4-FFF2-40B4-BE49-F238E27FC236}">
                <a16:creationId xmlns:a16="http://schemas.microsoft.com/office/drawing/2014/main" id="{27103BC4-0A32-4155-941C-4B8752AC8624}"/>
              </a:ext>
            </a:extLst>
          </p:cNvPr>
          <p:cNvSpPr/>
          <p:nvPr/>
        </p:nvSpPr>
        <p:spPr>
          <a:xfrm>
            <a:off x="1482165" y="603624"/>
            <a:ext cx="543859" cy="543859"/>
          </a:xfrm>
          <a:prstGeom prst="ellipse">
            <a:avLst/>
          </a:prstGeom>
          <a:noFill/>
          <a:ln w="38100">
            <a:solidFill>
              <a:srgbClr val="C07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Oval 6">
            <a:extLst>
              <a:ext uri="{FF2B5EF4-FFF2-40B4-BE49-F238E27FC236}">
                <a16:creationId xmlns:a16="http://schemas.microsoft.com/office/drawing/2014/main" id="{E51E65BC-5D6C-4003-B90B-07E9E5E2556B}"/>
              </a:ext>
            </a:extLst>
          </p:cNvPr>
          <p:cNvSpPr/>
          <p:nvPr/>
        </p:nvSpPr>
        <p:spPr>
          <a:xfrm>
            <a:off x="2898589" y="2432424"/>
            <a:ext cx="409388" cy="409388"/>
          </a:xfrm>
          <a:prstGeom prst="ellipse">
            <a:avLst/>
          </a:prstGeom>
          <a:noFill/>
          <a:ln w="38100">
            <a:solidFill>
              <a:srgbClr val="C07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Oval 7">
            <a:extLst>
              <a:ext uri="{FF2B5EF4-FFF2-40B4-BE49-F238E27FC236}">
                <a16:creationId xmlns:a16="http://schemas.microsoft.com/office/drawing/2014/main" id="{0CE8F104-7929-4A37-9B99-4D0B9B568EA6}"/>
              </a:ext>
            </a:extLst>
          </p:cNvPr>
          <p:cNvSpPr/>
          <p:nvPr/>
        </p:nvSpPr>
        <p:spPr>
          <a:xfrm>
            <a:off x="3017278" y="2943412"/>
            <a:ext cx="409388" cy="409388"/>
          </a:xfrm>
          <a:prstGeom prst="ellipse">
            <a:avLst/>
          </a:prstGeom>
          <a:noFill/>
          <a:ln w="38100">
            <a:solidFill>
              <a:srgbClr val="C07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767511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F758A55-74F3-4463-863C-6EAF7F15B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849" y="0"/>
            <a:ext cx="4848301" cy="6858000"/>
          </a:xfrm>
          <a:prstGeom prst="rect">
            <a:avLst/>
          </a:prstGeom>
        </p:spPr>
      </p:pic>
    </p:spTree>
    <p:extLst>
      <p:ext uri="{BB962C8B-B14F-4D97-AF65-F5344CB8AC3E}">
        <p14:creationId xmlns:p14="http://schemas.microsoft.com/office/powerpoint/2010/main" val="40061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sp>
        <p:nvSpPr>
          <p:cNvPr id="8" name="Retângulo 7">
            <a:extLst>
              <a:ext uri="{FF2B5EF4-FFF2-40B4-BE49-F238E27FC236}">
                <a16:creationId xmlns:a16="http://schemas.microsoft.com/office/drawing/2014/main" id="{8491BD25-6865-4362-B910-15DBC31D6CC1}"/>
              </a:ext>
            </a:extLst>
          </p:cNvPr>
          <p:cNvSpPr/>
          <p:nvPr/>
        </p:nvSpPr>
        <p:spPr>
          <a:xfrm>
            <a:off x="0" y="3630726"/>
            <a:ext cx="4329841" cy="297517"/>
          </a:xfrm>
          <a:prstGeom prst="rect">
            <a:avLst/>
          </a:prstGeom>
        </p:spPr>
        <p:txBody>
          <a:bodyPr wrap="square">
            <a:spAutoFit/>
          </a:bodyPr>
          <a:lstStyle/>
          <a:p>
            <a:pPr algn="just"/>
            <a:r>
              <a:rPr lang="pt-PT" sz="2000" b="1" baseline="30000" dirty="0">
                <a:latin typeface="Arial" panose="020B0604020202020204" pitchFamily="34" charset="0"/>
              </a:rPr>
              <a:t>DAS QUESTÕES ECONÓMICAS À ARQUITECTURA</a:t>
            </a:r>
          </a:p>
        </p:txBody>
      </p:sp>
      <p:pic>
        <p:nvPicPr>
          <p:cNvPr id="2" name="Imagem 1">
            <a:extLst>
              <a:ext uri="{FF2B5EF4-FFF2-40B4-BE49-F238E27FC236}">
                <a16:creationId xmlns:a16="http://schemas.microsoft.com/office/drawing/2014/main" id="{37179C49-7401-4B92-A922-ADFEF67F0D91}"/>
              </a:ext>
            </a:extLst>
          </p:cNvPr>
          <p:cNvPicPr>
            <a:picLocks noChangeAspect="1"/>
          </p:cNvPicPr>
          <p:nvPr/>
        </p:nvPicPr>
        <p:blipFill rotWithShape="1">
          <a:blip r:embed="rId4"/>
          <a:srcRect l="23815" t="17294" r="46316" b="1730"/>
          <a:stretch/>
        </p:blipFill>
        <p:spPr>
          <a:xfrm>
            <a:off x="145139" y="3931420"/>
            <a:ext cx="1491156" cy="2272864"/>
          </a:xfrm>
          <a:prstGeom prst="rect">
            <a:avLst/>
          </a:prstGeom>
        </p:spPr>
      </p:pic>
      <p:pic>
        <p:nvPicPr>
          <p:cNvPr id="3" name="Imagem 2">
            <a:extLst>
              <a:ext uri="{FF2B5EF4-FFF2-40B4-BE49-F238E27FC236}">
                <a16:creationId xmlns:a16="http://schemas.microsoft.com/office/drawing/2014/main" id="{D2E1B355-46D9-47BB-BA34-04602708BA31}"/>
              </a:ext>
            </a:extLst>
          </p:cNvPr>
          <p:cNvPicPr>
            <a:picLocks noChangeAspect="1"/>
          </p:cNvPicPr>
          <p:nvPr/>
        </p:nvPicPr>
        <p:blipFill rotWithShape="1">
          <a:blip r:embed="rId5"/>
          <a:srcRect l="23816" t="17294" r="46184" b="2433"/>
          <a:stretch/>
        </p:blipFill>
        <p:spPr>
          <a:xfrm>
            <a:off x="1636294" y="3927473"/>
            <a:ext cx="1515561" cy="2279988"/>
          </a:xfrm>
          <a:prstGeom prst="rect">
            <a:avLst/>
          </a:prstGeom>
        </p:spPr>
      </p:pic>
      <p:pic>
        <p:nvPicPr>
          <p:cNvPr id="4" name="Imagem 3">
            <a:extLst>
              <a:ext uri="{FF2B5EF4-FFF2-40B4-BE49-F238E27FC236}">
                <a16:creationId xmlns:a16="http://schemas.microsoft.com/office/drawing/2014/main" id="{71E05793-BF5F-4347-8BDF-5DC2693C3EA2}"/>
              </a:ext>
            </a:extLst>
          </p:cNvPr>
          <p:cNvPicPr>
            <a:picLocks noChangeAspect="1"/>
          </p:cNvPicPr>
          <p:nvPr/>
        </p:nvPicPr>
        <p:blipFill rotWithShape="1">
          <a:blip r:embed="rId6"/>
          <a:srcRect l="23815" t="17061" r="46316" b="1730"/>
          <a:stretch/>
        </p:blipFill>
        <p:spPr>
          <a:xfrm>
            <a:off x="3151855" y="3924852"/>
            <a:ext cx="1491156" cy="2279432"/>
          </a:xfrm>
          <a:prstGeom prst="rect">
            <a:avLst/>
          </a:prstGeom>
        </p:spPr>
      </p:pic>
      <p:pic>
        <p:nvPicPr>
          <p:cNvPr id="6" name="Imagem 5">
            <a:extLst>
              <a:ext uri="{FF2B5EF4-FFF2-40B4-BE49-F238E27FC236}">
                <a16:creationId xmlns:a16="http://schemas.microsoft.com/office/drawing/2014/main" id="{FA9ABDEB-8EC5-404E-AB3A-7ABECAD9BDD4}"/>
              </a:ext>
            </a:extLst>
          </p:cNvPr>
          <p:cNvPicPr>
            <a:picLocks noChangeAspect="1"/>
          </p:cNvPicPr>
          <p:nvPr/>
        </p:nvPicPr>
        <p:blipFill rotWithShape="1">
          <a:blip r:embed="rId7"/>
          <a:srcRect l="23816" t="17294" r="46579" b="1730"/>
          <a:stretch/>
        </p:blipFill>
        <p:spPr>
          <a:xfrm>
            <a:off x="4642251" y="3928242"/>
            <a:ext cx="1480085" cy="2276041"/>
          </a:xfrm>
          <a:prstGeom prst="rect">
            <a:avLst/>
          </a:prstGeom>
        </p:spPr>
      </p:pic>
      <p:pic>
        <p:nvPicPr>
          <p:cNvPr id="9" name="Imagem 8">
            <a:extLst>
              <a:ext uri="{FF2B5EF4-FFF2-40B4-BE49-F238E27FC236}">
                <a16:creationId xmlns:a16="http://schemas.microsoft.com/office/drawing/2014/main" id="{6A110A85-B149-4C31-9EB1-4A0EDBA93EB0}"/>
              </a:ext>
            </a:extLst>
          </p:cNvPr>
          <p:cNvPicPr>
            <a:picLocks noChangeAspect="1"/>
          </p:cNvPicPr>
          <p:nvPr/>
        </p:nvPicPr>
        <p:blipFill rotWithShape="1">
          <a:blip r:embed="rId8"/>
          <a:srcRect l="23816" t="17528" r="46447" b="1730"/>
          <a:stretch/>
        </p:blipFill>
        <p:spPr>
          <a:xfrm>
            <a:off x="6096000" y="3931421"/>
            <a:ext cx="1488890" cy="2272862"/>
          </a:xfrm>
          <a:prstGeom prst="rect">
            <a:avLst/>
          </a:prstGeom>
        </p:spPr>
      </p:pic>
      <p:pic>
        <p:nvPicPr>
          <p:cNvPr id="10" name="Imagem 9">
            <a:extLst>
              <a:ext uri="{FF2B5EF4-FFF2-40B4-BE49-F238E27FC236}">
                <a16:creationId xmlns:a16="http://schemas.microsoft.com/office/drawing/2014/main" id="{6E02FBD8-60CC-4750-8B00-0DB4C99BDC88}"/>
              </a:ext>
            </a:extLst>
          </p:cNvPr>
          <p:cNvPicPr>
            <a:picLocks noChangeAspect="1"/>
          </p:cNvPicPr>
          <p:nvPr/>
        </p:nvPicPr>
        <p:blipFill rotWithShape="1">
          <a:blip r:embed="rId9"/>
          <a:srcRect l="23816" t="17294" r="46447" b="1730"/>
          <a:stretch/>
        </p:blipFill>
        <p:spPr>
          <a:xfrm>
            <a:off x="7481696" y="3938311"/>
            <a:ext cx="1480085" cy="2265971"/>
          </a:xfrm>
          <a:prstGeom prst="rect">
            <a:avLst/>
          </a:prstGeom>
        </p:spPr>
      </p:pic>
      <p:pic>
        <p:nvPicPr>
          <p:cNvPr id="11" name="Imagem 10">
            <a:extLst>
              <a:ext uri="{FF2B5EF4-FFF2-40B4-BE49-F238E27FC236}">
                <a16:creationId xmlns:a16="http://schemas.microsoft.com/office/drawing/2014/main" id="{CCAC5553-1687-40F2-87BF-09DCC5F3F261}"/>
              </a:ext>
            </a:extLst>
          </p:cNvPr>
          <p:cNvPicPr>
            <a:picLocks noChangeAspect="1"/>
          </p:cNvPicPr>
          <p:nvPr/>
        </p:nvPicPr>
        <p:blipFill rotWithShape="1">
          <a:blip r:embed="rId10"/>
          <a:srcRect l="23586" t="17294" r="46447" b="1964"/>
          <a:stretch/>
        </p:blipFill>
        <p:spPr>
          <a:xfrm>
            <a:off x="8961781" y="3938310"/>
            <a:ext cx="1495870" cy="2265972"/>
          </a:xfrm>
          <a:prstGeom prst="rect">
            <a:avLst/>
          </a:prstGeom>
        </p:spPr>
      </p:pic>
      <p:pic>
        <p:nvPicPr>
          <p:cNvPr id="12" name="Imagem 11">
            <a:extLst>
              <a:ext uri="{FF2B5EF4-FFF2-40B4-BE49-F238E27FC236}">
                <a16:creationId xmlns:a16="http://schemas.microsoft.com/office/drawing/2014/main" id="{E75CCEF1-6D4C-4267-A89A-F2FC2A2B5FAF}"/>
              </a:ext>
            </a:extLst>
          </p:cNvPr>
          <p:cNvPicPr>
            <a:picLocks noChangeAspect="1"/>
          </p:cNvPicPr>
          <p:nvPr/>
        </p:nvPicPr>
        <p:blipFill rotWithShape="1">
          <a:blip r:embed="rId11"/>
          <a:srcRect l="23783" t="17001" r="46316" b="1555"/>
          <a:stretch/>
        </p:blipFill>
        <p:spPr>
          <a:xfrm>
            <a:off x="10457651" y="3938309"/>
            <a:ext cx="1479719" cy="2265973"/>
          </a:xfrm>
          <a:prstGeom prst="rect">
            <a:avLst/>
          </a:prstGeom>
        </p:spPr>
      </p:pic>
    </p:spTree>
    <p:extLst>
      <p:ext uri="{BB962C8B-B14F-4D97-AF65-F5344CB8AC3E}">
        <p14:creationId xmlns:p14="http://schemas.microsoft.com/office/powerpoint/2010/main" val="21014594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B3879B8-9569-41BC-B1F3-08094AF6B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6"/>
            <a:ext cx="5711438" cy="8078921"/>
          </a:xfrm>
          <a:prstGeom prst="rect">
            <a:avLst/>
          </a:prstGeom>
        </p:spPr>
      </p:pic>
      <p:sp>
        <p:nvSpPr>
          <p:cNvPr id="2" name="Oval 1">
            <a:extLst>
              <a:ext uri="{FF2B5EF4-FFF2-40B4-BE49-F238E27FC236}">
                <a16:creationId xmlns:a16="http://schemas.microsoft.com/office/drawing/2014/main" id="{B65B9C21-2DE8-406A-99F7-E8FD9C6BD55C}"/>
              </a:ext>
            </a:extLst>
          </p:cNvPr>
          <p:cNvSpPr/>
          <p:nvPr/>
        </p:nvSpPr>
        <p:spPr>
          <a:xfrm>
            <a:off x="3059520" y="3322671"/>
            <a:ext cx="914400" cy="914400"/>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1937453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B3879B8-9569-41BC-B1F3-08094AF6B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6"/>
            <a:ext cx="5711438" cy="8078921"/>
          </a:xfrm>
          <a:prstGeom prst="rect">
            <a:avLst/>
          </a:prstGeom>
        </p:spPr>
      </p:pic>
      <p:pic>
        <p:nvPicPr>
          <p:cNvPr id="4" name="Imagem 3">
            <a:extLst>
              <a:ext uri="{FF2B5EF4-FFF2-40B4-BE49-F238E27FC236}">
                <a16:creationId xmlns:a16="http://schemas.microsoft.com/office/drawing/2014/main" id="{5D3830DC-1EF8-45F7-8194-3ED6CCBD0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281" y="-888996"/>
            <a:ext cx="5711438" cy="8078921"/>
          </a:xfrm>
          <a:prstGeom prst="rect">
            <a:avLst/>
          </a:prstGeom>
        </p:spPr>
      </p:pic>
      <p:sp>
        <p:nvSpPr>
          <p:cNvPr id="5" name="Oval 4">
            <a:extLst>
              <a:ext uri="{FF2B5EF4-FFF2-40B4-BE49-F238E27FC236}">
                <a16:creationId xmlns:a16="http://schemas.microsoft.com/office/drawing/2014/main" id="{C872165C-90C8-4038-9E84-0BBAD9ED3B7D}"/>
              </a:ext>
            </a:extLst>
          </p:cNvPr>
          <p:cNvSpPr/>
          <p:nvPr/>
        </p:nvSpPr>
        <p:spPr>
          <a:xfrm>
            <a:off x="4893639" y="3429000"/>
            <a:ext cx="664532" cy="664532"/>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1154308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E6F5E4F-E7D8-4008-8CF2-DBBF5B8C3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6"/>
            <a:ext cx="5711438" cy="8078921"/>
          </a:xfrm>
          <a:prstGeom prst="rect">
            <a:avLst/>
          </a:prstGeom>
        </p:spPr>
      </p:pic>
      <p:pic>
        <p:nvPicPr>
          <p:cNvPr id="5" name="Imagem 4">
            <a:extLst>
              <a:ext uri="{FF2B5EF4-FFF2-40B4-BE49-F238E27FC236}">
                <a16:creationId xmlns:a16="http://schemas.microsoft.com/office/drawing/2014/main" id="{256D68C4-C271-46BC-9A43-3974BD0B6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281" y="-888996"/>
            <a:ext cx="5711438" cy="8078921"/>
          </a:xfrm>
          <a:prstGeom prst="rect">
            <a:avLst/>
          </a:prstGeom>
        </p:spPr>
      </p:pic>
      <p:sp>
        <p:nvSpPr>
          <p:cNvPr id="7" name="Oval 6">
            <a:extLst>
              <a:ext uri="{FF2B5EF4-FFF2-40B4-BE49-F238E27FC236}">
                <a16:creationId xmlns:a16="http://schemas.microsoft.com/office/drawing/2014/main" id="{90D284E1-6489-476C-A7E7-95338B7644C3}"/>
              </a:ext>
            </a:extLst>
          </p:cNvPr>
          <p:cNvSpPr/>
          <p:nvPr/>
        </p:nvSpPr>
        <p:spPr>
          <a:xfrm>
            <a:off x="5255146" y="3429000"/>
            <a:ext cx="664532" cy="664532"/>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38841758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E97A0DF-FCEC-4DF3-92A7-72FCE1033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6"/>
            <a:ext cx="5711438" cy="8078921"/>
          </a:xfrm>
          <a:prstGeom prst="rect">
            <a:avLst/>
          </a:prstGeom>
        </p:spPr>
      </p:pic>
      <p:pic>
        <p:nvPicPr>
          <p:cNvPr id="5" name="Imagem 4">
            <a:extLst>
              <a:ext uri="{FF2B5EF4-FFF2-40B4-BE49-F238E27FC236}">
                <a16:creationId xmlns:a16="http://schemas.microsoft.com/office/drawing/2014/main" id="{E46CE1DA-687B-48FE-85A7-CA6F1FB4B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281" y="-888996"/>
            <a:ext cx="5711438" cy="8078921"/>
          </a:xfrm>
          <a:prstGeom prst="rect">
            <a:avLst/>
          </a:prstGeom>
        </p:spPr>
      </p:pic>
      <p:sp>
        <p:nvSpPr>
          <p:cNvPr id="6" name="Oval 5">
            <a:extLst>
              <a:ext uri="{FF2B5EF4-FFF2-40B4-BE49-F238E27FC236}">
                <a16:creationId xmlns:a16="http://schemas.microsoft.com/office/drawing/2014/main" id="{585F6B59-C7B0-4E47-B69D-E0D1E25D3FC4}"/>
              </a:ext>
            </a:extLst>
          </p:cNvPr>
          <p:cNvSpPr/>
          <p:nvPr/>
        </p:nvSpPr>
        <p:spPr>
          <a:xfrm>
            <a:off x="5553743" y="3678865"/>
            <a:ext cx="499725" cy="499725"/>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642220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E53ABFF-E8ED-4432-BE6B-18A424CD0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6"/>
            <a:ext cx="5711438" cy="8078922"/>
          </a:xfrm>
          <a:prstGeom prst="rect">
            <a:avLst/>
          </a:prstGeom>
        </p:spPr>
      </p:pic>
      <p:sp>
        <p:nvSpPr>
          <p:cNvPr id="7" name="Oval 6">
            <a:extLst>
              <a:ext uri="{FF2B5EF4-FFF2-40B4-BE49-F238E27FC236}">
                <a16:creationId xmlns:a16="http://schemas.microsoft.com/office/drawing/2014/main" id="{07DB7F95-9991-40F2-BAE2-5A1782AAC3F6}"/>
              </a:ext>
            </a:extLst>
          </p:cNvPr>
          <p:cNvSpPr/>
          <p:nvPr/>
        </p:nvSpPr>
        <p:spPr>
          <a:xfrm>
            <a:off x="5404887" y="3700131"/>
            <a:ext cx="499725" cy="499725"/>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2901913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ED218C1-5794-42F1-AFAE-9DF6CF62F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5"/>
            <a:ext cx="5711438" cy="8078921"/>
          </a:xfrm>
          <a:prstGeom prst="rect">
            <a:avLst/>
          </a:prstGeom>
        </p:spPr>
      </p:pic>
      <p:sp>
        <p:nvSpPr>
          <p:cNvPr id="6" name="Oval 5">
            <a:extLst>
              <a:ext uri="{FF2B5EF4-FFF2-40B4-BE49-F238E27FC236}">
                <a16:creationId xmlns:a16="http://schemas.microsoft.com/office/drawing/2014/main" id="{5F5871D7-F7DB-4920-A69F-AC34A3973325}"/>
              </a:ext>
            </a:extLst>
          </p:cNvPr>
          <p:cNvSpPr/>
          <p:nvPr/>
        </p:nvSpPr>
        <p:spPr>
          <a:xfrm>
            <a:off x="5415518" y="3795828"/>
            <a:ext cx="499725" cy="499725"/>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3841204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AE244D3-5810-4165-8E8F-ACF70359A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5"/>
            <a:ext cx="5711438" cy="8078921"/>
          </a:xfrm>
          <a:prstGeom prst="rect">
            <a:avLst/>
          </a:prstGeom>
        </p:spPr>
      </p:pic>
      <p:sp>
        <p:nvSpPr>
          <p:cNvPr id="7" name="Oval 6">
            <a:extLst>
              <a:ext uri="{FF2B5EF4-FFF2-40B4-BE49-F238E27FC236}">
                <a16:creationId xmlns:a16="http://schemas.microsoft.com/office/drawing/2014/main" id="{259D9FB3-E245-4422-BF51-77C3F6C10645}"/>
              </a:ext>
            </a:extLst>
          </p:cNvPr>
          <p:cNvSpPr/>
          <p:nvPr/>
        </p:nvSpPr>
        <p:spPr>
          <a:xfrm>
            <a:off x="5872723" y="4263656"/>
            <a:ext cx="499725" cy="499725"/>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15139150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1876B3A-485A-4D21-BFB9-35383C855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5"/>
            <a:ext cx="5711438" cy="8078921"/>
          </a:xfrm>
          <a:prstGeom prst="rect">
            <a:avLst/>
          </a:prstGeom>
        </p:spPr>
      </p:pic>
      <p:sp>
        <p:nvSpPr>
          <p:cNvPr id="6" name="Oval 5">
            <a:extLst>
              <a:ext uri="{FF2B5EF4-FFF2-40B4-BE49-F238E27FC236}">
                <a16:creationId xmlns:a16="http://schemas.microsoft.com/office/drawing/2014/main" id="{1ECBD1CA-94BD-44B5-AFC5-75DB302315C9}"/>
              </a:ext>
            </a:extLst>
          </p:cNvPr>
          <p:cNvSpPr/>
          <p:nvPr/>
        </p:nvSpPr>
        <p:spPr>
          <a:xfrm>
            <a:off x="5989680" y="4476313"/>
            <a:ext cx="499725" cy="499725"/>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3283057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3D6AF0D-2915-40FB-917C-F27423B80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281" y="-888995"/>
            <a:ext cx="5711438" cy="8078921"/>
          </a:xfrm>
          <a:prstGeom prst="rect">
            <a:avLst/>
          </a:prstGeom>
        </p:spPr>
      </p:pic>
      <p:sp>
        <p:nvSpPr>
          <p:cNvPr id="5" name="Oval 4">
            <a:extLst>
              <a:ext uri="{FF2B5EF4-FFF2-40B4-BE49-F238E27FC236}">
                <a16:creationId xmlns:a16="http://schemas.microsoft.com/office/drawing/2014/main" id="{4E4223B8-091C-43AE-BA97-6C87238DAFBB}"/>
              </a:ext>
            </a:extLst>
          </p:cNvPr>
          <p:cNvSpPr/>
          <p:nvPr/>
        </p:nvSpPr>
        <p:spPr>
          <a:xfrm>
            <a:off x="6659528" y="5816012"/>
            <a:ext cx="1041988" cy="1041988"/>
          </a:xfrm>
          <a:prstGeom prst="ellipse">
            <a:avLst/>
          </a:prstGeom>
          <a:noFill/>
          <a:ln w="19050">
            <a:solidFill>
              <a:srgbClr val="8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ln>
                <a:solidFill>
                  <a:srgbClr val="C00000"/>
                </a:solidFill>
              </a:ln>
            </a:endParaRPr>
          </a:p>
        </p:txBody>
      </p:sp>
    </p:spTree>
    <p:extLst>
      <p:ext uri="{BB962C8B-B14F-4D97-AF65-F5344CB8AC3E}">
        <p14:creationId xmlns:p14="http://schemas.microsoft.com/office/powerpoint/2010/main" val="2452418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3FF4EC5-EC61-4108-86C7-BC7BDFC92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050" y="0"/>
            <a:ext cx="4848301" cy="6858000"/>
          </a:xfrm>
          <a:prstGeom prst="rect">
            <a:avLst/>
          </a:prstGeom>
        </p:spPr>
      </p:pic>
    </p:spTree>
    <p:extLst>
      <p:ext uri="{BB962C8B-B14F-4D97-AF65-F5344CB8AC3E}">
        <p14:creationId xmlns:p14="http://schemas.microsoft.com/office/powerpoint/2010/main" val="1534813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sp>
        <p:nvSpPr>
          <p:cNvPr id="8" name="Retângulo 7">
            <a:extLst>
              <a:ext uri="{FF2B5EF4-FFF2-40B4-BE49-F238E27FC236}">
                <a16:creationId xmlns:a16="http://schemas.microsoft.com/office/drawing/2014/main" id="{8491BD25-6865-4362-B910-15DBC31D6CC1}"/>
              </a:ext>
            </a:extLst>
          </p:cNvPr>
          <p:cNvSpPr/>
          <p:nvPr/>
        </p:nvSpPr>
        <p:spPr>
          <a:xfrm>
            <a:off x="0" y="3630726"/>
            <a:ext cx="4329841" cy="297517"/>
          </a:xfrm>
          <a:prstGeom prst="rect">
            <a:avLst/>
          </a:prstGeom>
        </p:spPr>
        <p:txBody>
          <a:bodyPr wrap="square">
            <a:spAutoFit/>
          </a:bodyPr>
          <a:lstStyle/>
          <a:p>
            <a:pPr algn="just"/>
            <a:r>
              <a:rPr lang="pt-PT" sz="2000" b="1" baseline="30000" dirty="0">
                <a:latin typeface="Arial" panose="020B0604020202020204" pitchFamily="34" charset="0"/>
              </a:rPr>
              <a:t>DAS QUESTÕES ECONÓMICAS À ARQUITECTURA</a:t>
            </a:r>
          </a:p>
        </p:txBody>
      </p:sp>
      <p:pic>
        <p:nvPicPr>
          <p:cNvPr id="13" name="Imagem 12">
            <a:extLst>
              <a:ext uri="{FF2B5EF4-FFF2-40B4-BE49-F238E27FC236}">
                <a16:creationId xmlns:a16="http://schemas.microsoft.com/office/drawing/2014/main" id="{D43400F1-DB64-45DA-8B72-1C0E04A1BB48}"/>
              </a:ext>
            </a:extLst>
          </p:cNvPr>
          <p:cNvPicPr>
            <a:picLocks noChangeAspect="1"/>
          </p:cNvPicPr>
          <p:nvPr/>
        </p:nvPicPr>
        <p:blipFill rotWithShape="1">
          <a:blip r:embed="rId4"/>
          <a:srcRect l="34539" t="17001" r="35757" b="1731"/>
          <a:stretch/>
        </p:blipFill>
        <p:spPr>
          <a:xfrm>
            <a:off x="145139" y="3928243"/>
            <a:ext cx="1479672" cy="2276041"/>
          </a:xfrm>
          <a:prstGeom prst="rect">
            <a:avLst/>
          </a:prstGeom>
        </p:spPr>
      </p:pic>
      <p:pic>
        <p:nvPicPr>
          <p:cNvPr id="14" name="Imagem 13">
            <a:extLst>
              <a:ext uri="{FF2B5EF4-FFF2-40B4-BE49-F238E27FC236}">
                <a16:creationId xmlns:a16="http://schemas.microsoft.com/office/drawing/2014/main" id="{F66EED9E-2DE7-45F1-AFAF-4736AB6A2F02}"/>
              </a:ext>
            </a:extLst>
          </p:cNvPr>
          <p:cNvPicPr>
            <a:picLocks noChangeAspect="1"/>
          </p:cNvPicPr>
          <p:nvPr/>
        </p:nvPicPr>
        <p:blipFill rotWithShape="1">
          <a:blip r:embed="rId5"/>
          <a:srcRect l="23683" t="17001" r="46415" b="1204"/>
          <a:stretch/>
        </p:blipFill>
        <p:spPr>
          <a:xfrm>
            <a:off x="1624811" y="3928616"/>
            <a:ext cx="1479672" cy="2275668"/>
          </a:xfrm>
          <a:prstGeom prst="rect">
            <a:avLst/>
          </a:prstGeom>
        </p:spPr>
      </p:pic>
      <p:pic>
        <p:nvPicPr>
          <p:cNvPr id="15" name="Imagem 14">
            <a:extLst>
              <a:ext uri="{FF2B5EF4-FFF2-40B4-BE49-F238E27FC236}">
                <a16:creationId xmlns:a16="http://schemas.microsoft.com/office/drawing/2014/main" id="{0639C02B-7359-4C45-B9F4-A437290FEE4F}"/>
              </a:ext>
            </a:extLst>
          </p:cNvPr>
          <p:cNvPicPr>
            <a:picLocks noChangeAspect="1"/>
          </p:cNvPicPr>
          <p:nvPr/>
        </p:nvPicPr>
        <p:blipFill rotWithShape="1">
          <a:blip r:embed="rId6"/>
          <a:srcRect l="23585" t="17001" r="46317" b="1731"/>
          <a:stretch/>
        </p:blipFill>
        <p:spPr>
          <a:xfrm>
            <a:off x="3104483" y="3928243"/>
            <a:ext cx="1499336" cy="2276041"/>
          </a:xfrm>
          <a:prstGeom prst="rect">
            <a:avLst/>
          </a:prstGeom>
        </p:spPr>
      </p:pic>
      <p:pic>
        <p:nvPicPr>
          <p:cNvPr id="17" name="Imagem 16">
            <a:extLst>
              <a:ext uri="{FF2B5EF4-FFF2-40B4-BE49-F238E27FC236}">
                <a16:creationId xmlns:a16="http://schemas.microsoft.com/office/drawing/2014/main" id="{837DC0D5-5E22-4B1A-A9BF-6AF4E10917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8551" y="3928243"/>
            <a:ext cx="1517361" cy="2276041"/>
          </a:xfrm>
          <a:prstGeom prst="rect">
            <a:avLst/>
          </a:prstGeom>
        </p:spPr>
      </p:pic>
      <p:pic>
        <p:nvPicPr>
          <p:cNvPr id="19" name="Imagem 18">
            <a:extLst>
              <a:ext uri="{FF2B5EF4-FFF2-40B4-BE49-F238E27FC236}">
                <a16:creationId xmlns:a16="http://schemas.microsoft.com/office/drawing/2014/main" id="{C57250BE-EE9E-4C07-A673-390FF946B7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3341" y="3928242"/>
            <a:ext cx="1673440" cy="2276041"/>
          </a:xfrm>
          <a:prstGeom prst="rect">
            <a:avLst/>
          </a:prstGeom>
        </p:spPr>
      </p:pic>
      <p:pic>
        <p:nvPicPr>
          <p:cNvPr id="21" name="Imagem 20">
            <a:extLst>
              <a:ext uri="{FF2B5EF4-FFF2-40B4-BE49-F238E27FC236}">
                <a16:creationId xmlns:a16="http://schemas.microsoft.com/office/drawing/2014/main" id="{5B066A4E-5E9C-40BA-B2CC-C33FD62E5938}"/>
              </a:ext>
            </a:extLst>
          </p:cNvPr>
          <p:cNvPicPr>
            <a:picLocks noChangeAspect="1"/>
          </p:cNvPicPr>
          <p:nvPr/>
        </p:nvPicPr>
        <p:blipFill rotWithShape="1">
          <a:blip r:embed="rId9">
            <a:extLst>
              <a:ext uri="{28A0092B-C50C-407E-A947-70E740481C1C}">
                <a14:useLocalDpi xmlns:a14="http://schemas.microsoft.com/office/drawing/2010/main" val="0"/>
              </a:ext>
            </a:extLst>
          </a:blip>
          <a:srcRect l="24247" t="13685" r="24540" b="14034"/>
          <a:stretch/>
        </p:blipFill>
        <p:spPr>
          <a:xfrm>
            <a:off x="10434210" y="3928241"/>
            <a:ext cx="1612651" cy="2276041"/>
          </a:xfrm>
          <a:prstGeom prst="rect">
            <a:avLst/>
          </a:prstGeom>
        </p:spPr>
      </p:pic>
    </p:spTree>
    <p:extLst>
      <p:ext uri="{BB962C8B-B14F-4D97-AF65-F5344CB8AC3E}">
        <p14:creationId xmlns:p14="http://schemas.microsoft.com/office/powerpoint/2010/main" val="3201476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888513D-8CD1-4AB4-9C1B-FBC374F97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050" y="0"/>
            <a:ext cx="4848301" cy="6858000"/>
          </a:xfrm>
          <a:prstGeom prst="rect">
            <a:avLst/>
          </a:prstGeom>
        </p:spPr>
      </p:pic>
    </p:spTree>
    <p:extLst>
      <p:ext uri="{BB962C8B-B14F-4D97-AF65-F5344CB8AC3E}">
        <p14:creationId xmlns:p14="http://schemas.microsoft.com/office/powerpoint/2010/main" val="36762618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EEA91F9-B86B-4B1A-A7F8-EDA47746B11A}"/>
              </a:ext>
            </a:extLst>
          </p:cNvPr>
          <p:cNvPicPr>
            <a:picLocks noChangeAspect="1"/>
          </p:cNvPicPr>
          <p:nvPr/>
        </p:nvPicPr>
        <p:blipFill rotWithShape="1">
          <a:blip r:embed="rId3">
            <a:extLst>
              <a:ext uri="{28A0092B-C50C-407E-A947-70E740481C1C}">
                <a14:useLocalDpi xmlns:a14="http://schemas.microsoft.com/office/drawing/2010/main" val="0"/>
              </a:ext>
            </a:extLst>
          </a:blip>
          <a:srcRect t="1090" r="41854" b="29350"/>
          <a:stretch/>
        </p:blipFill>
        <p:spPr>
          <a:xfrm>
            <a:off x="-1" y="0"/>
            <a:ext cx="4052745" cy="6858000"/>
          </a:xfrm>
          <a:prstGeom prst="rect">
            <a:avLst/>
          </a:prstGeom>
        </p:spPr>
      </p:pic>
    </p:spTree>
    <p:extLst>
      <p:ext uri="{BB962C8B-B14F-4D97-AF65-F5344CB8AC3E}">
        <p14:creationId xmlns:p14="http://schemas.microsoft.com/office/powerpoint/2010/main" val="2856152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76C131A-7213-4FA7-905D-E68D1F34D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47" y="249609"/>
            <a:ext cx="4495375" cy="6358780"/>
          </a:xfrm>
          <a:prstGeom prst="rect">
            <a:avLst/>
          </a:prstGeom>
        </p:spPr>
      </p:pic>
      <p:pic>
        <p:nvPicPr>
          <p:cNvPr id="4" name="Imagem 3">
            <a:extLst>
              <a:ext uri="{FF2B5EF4-FFF2-40B4-BE49-F238E27FC236}">
                <a16:creationId xmlns:a16="http://schemas.microsoft.com/office/drawing/2014/main" id="{1EEA91F9-B86B-4B1A-A7F8-EDA47746B11A}"/>
              </a:ext>
            </a:extLst>
          </p:cNvPr>
          <p:cNvPicPr>
            <a:picLocks noChangeAspect="1"/>
          </p:cNvPicPr>
          <p:nvPr/>
        </p:nvPicPr>
        <p:blipFill rotWithShape="1">
          <a:blip r:embed="rId4">
            <a:extLst>
              <a:ext uri="{28A0092B-C50C-407E-A947-70E740481C1C}">
                <a14:useLocalDpi xmlns:a14="http://schemas.microsoft.com/office/drawing/2010/main" val="0"/>
              </a:ext>
            </a:extLst>
          </a:blip>
          <a:srcRect t="1090" r="41854" b="29350"/>
          <a:stretch/>
        </p:blipFill>
        <p:spPr>
          <a:xfrm>
            <a:off x="-1" y="0"/>
            <a:ext cx="4052745" cy="6858000"/>
          </a:xfrm>
          <a:prstGeom prst="rect">
            <a:avLst/>
          </a:prstGeom>
        </p:spPr>
      </p:pic>
    </p:spTree>
    <p:extLst>
      <p:ext uri="{BB962C8B-B14F-4D97-AF65-F5344CB8AC3E}">
        <p14:creationId xmlns:p14="http://schemas.microsoft.com/office/powerpoint/2010/main" val="2855723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95E9576-858B-43EC-98D7-79E0A174B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484" y="249609"/>
            <a:ext cx="4495375" cy="6358780"/>
          </a:xfrm>
          <a:prstGeom prst="rect">
            <a:avLst/>
          </a:prstGeom>
        </p:spPr>
      </p:pic>
      <p:pic>
        <p:nvPicPr>
          <p:cNvPr id="4" name="Imagem 3">
            <a:extLst>
              <a:ext uri="{FF2B5EF4-FFF2-40B4-BE49-F238E27FC236}">
                <a16:creationId xmlns:a16="http://schemas.microsoft.com/office/drawing/2014/main" id="{1EEA91F9-B86B-4B1A-A7F8-EDA47746B11A}"/>
              </a:ext>
            </a:extLst>
          </p:cNvPr>
          <p:cNvPicPr>
            <a:picLocks noChangeAspect="1"/>
          </p:cNvPicPr>
          <p:nvPr/>
        </p:nvPicPr>
        <p:blipFill rotWithShape="1">
          <a:blip r:embed="rId4">
            <a:extLst>
              <a:ext uri="{28A0092B-C50C-407E-A947-70E740481C1C}">
                <a14:useLocalDpi xmlns:a14="http://schemas.microsoft.com/office/drawing/2010/main" val="0"/>
              </a:ext>
            </a:extLst>
          </a:blip>
          <a:srcRect t="1090" r="41854" b="29350"/>
          <a:stretch/>
        </p:blipFill>
        <p:spPr>
          <a:xfrm>
            <a:off x="-1" y="0"/>
            <a:ext cx="4052745" cy="6858000"/>
          </a:xfrm>
          <a:prstGeom prst="rect">
            <a:avLst/>
          </a:prstGeom>
        </p:spPr>
      </p:pic>
    </p:spTree>
    <p:extLst>
      <p:ext uri="{BB962C8B-B14F-4D97-AF65-F5344CB8AC3E}">
        <p14:creationId xmlns:p14="http://schemas.microsoft.com/office/powerpoint/2010/main" val="21161892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D25F776-6228-42F2-BBC2-ACD936724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484" y="249608"/>
            <a:ext cx="4495375" cy="6358781"/>
          </a:xfrm>
          <a:prstGeom prst="rect">
            <a:avLst/>
          </a:prstGeom>
        </p:spPr>
      </p:pic>
      <p:pic>
        <p:nvPicPr>
          <p:cNvPr id="4" name="Imagem 3">
            <a:extLst>
              <a:ext uri="{FF2B5EF4-FFF2-40B4-BE49-F238E27FC236}">
                <a16:creationId xmlns:a16="http://schemas.microsoft.com/office/drawing/2014/main" id="{1EEA91F9-B86B-4B1A-A7F8-EDA47746B11A}"/>
              </a:ext>
            </a:extLst>
          </p:cNvPr>
          <p:cNvPicPr>
            <a:picLocks noChangeAspect="1"/>
          </p:cNvPicPr>
          <p:nvPr/>
        </p:nvPicPr>
        <p:blipFill rotWithShape="1">
          <a:blip r:embed="rId4">
            <a:extLst>
              <a:ext uri="{28A0092B-C50C-407E-A947-70E740481C1C}">
                <a14:useLocalDpi xmlns:a14="http://schemas.microsoft.com/office/drawing/2010/main" val="0"/>
              </a:ext>
            </a:extLst>
          </a:blip>
          <a:srcRect t="1090" r="41854" b="29350"/>
          <a:stretch/>
        </p:blipFill>
        <p:spPr>
          <a:xfrm>
            <a:off x="-1" y="0"/>
            <a:ext cx="4052745" cy="6858000"/>
          </a:xfrm>
          <a:prstGeom prst="rect">
            <a:avLst/>
          </a:prstGeom>
        </p:spPr>
      </p:pic>
    </p:spTree>
    <p:extLst>
      <p:ext uri="{BB962C8B-B14F-4D97-AF65-F5344CB8AC3E}">
        <p14:creationId xmlns:p14="http://schemas.microsoft.com/office/powerpoint/2010/main" val="1379024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7D7478A-BA49-42EE-B912-31C1A2951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11" y="0"/>
            <a:ext cx="4665578" cy="6857998"/>
          </a:xfrm>
          <a:prstGeom prst="rect">
            <a:avLst/>
          </a:prstGeom>
        </p:spPr>
      </p:pic>
    </p:spTree>
    <p:extLst>
      <p:ext uri="{BB962C8B-B14F-4D97-AF65-F5344CB8AC3E}">
        <p14:creationId xmlns:p14="http://schemas.microsoft.com/office/powerpoint/2010/main" val="4245251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9BDA436-85C6-41FE-BF64-AC9DF95C2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10" y="0"/>
            <a:ext cx="4665579" cy="6858000"/>
          </a:xfrm>
          <a:prstGeom prst="rect">
            <a:avLst/>
          </a:prstGeom>
        </p:spPr>
      </p:pic>
    </p:spTree>
    <p:extLst>
      <p:ext uri="{BB962C8B-B14F-4D97-AF65-F5344CB8AC3E}">
        <p14:creationId xmlns:p14="http://schemas.microsoft.com/office/powerpoint/2010/main" val="2872119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2C3E51D-4D21-433E-933A-714DC67FE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849" y="0"/>
            <a:ext cx="4848301" cy="6858000"/>
          </a:xfrm>
          <a:prstGeom prst="rect">
            <a:avLst/>
          </a:prstGeom>
        </p:spPr>
      </p:pic>
    </p:spTree>
    <p:extLst>
      <p:ext uri="{BB962C8B-B14F-4D97-AF65-F5344CB8AC3E}">
        <p14:creationId xmlns:p14="http://schemas.microsoft.com/office/powerpoint/2010/main" val="3693264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ED00247-E186-4499-9148-DC6773EF5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48301" cy="6858000"/>
          </a:xfrm>
          <a:prstGeom prst="rect">
            <a:avLst/>
          </a:prstGeom>
        </p:spPr>
      </p:pic>
    </p:spTree>
    <p:extLst>
      <p:ext uri="{BB962C8B-B14F-4D97-AF65-F5344CB8AC3E}">
        <p14:creationId xmlns:p14="http://schemas.microsoft.com/office/powerpoint/2010/main" val="41359915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41A5E85-A2F0-48A0-9372-4460480A8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87781"/>
            <a:ext cx="12192000" cy="17245781"/>
          </a:xfrm>
          <a:prstGeom prst="rect">
            <a:avLst/>
          </a:prstGeom>
        </p:spPr>
      </p:pic>
    </p:spTree>
    <p:extLst>
      <p:ext uri="{BB962C8B-B14F-4D97-AF65-F5344CB8AC3E}">
        <p14:creationId xmlns:p14="http://schemas.microsoft.com/office/powerpoint/2010/main" val="406452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1023B3-F667-4C11-8A5D-2B84308A99B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5139" y="822036"/>
            <a:ext cx="2366572" cy="2423886"/>
          </a:xfrm>
          <a:prstGeom prst="rect">
            <a:avLst/>
          </a:prstGeom>
        </p:spPr>
      </p:pic>
      <p:cxnSp>
        <p:nvCxnSpPr>
          <p:cNvPr id="7" name="Conexão reta 6">
            <a:extLst>
              <a:ext uri="{FF2B5EF4-FFF2-40B4-BE49-F238E27FC236}">
                <a16:creationId xmlns:a16="http://schemas.microsoft.com/office/drawing/2014/main" id="{57556AEF-F0C8-44B9-9D3A-70BF39154A45}"/>
              </a:ext>
            </a:extLst>
          </p:cNvPr>
          <p:cNvCxnSpPr>
            <a:cxnSpLocks/>
          </p:cNvCxnSpPr>
          <p:nvPr/>
        </p:nvCxnSpPr>
        <p:spPr>
          <a:xfrm>
            <a:off x="0" y="3429000"/>
            <a:ext cx="12192000" cy="0"/>
          </a:xfrm>
          <a:prstGeom prst="line">
            <a:avLst/>
          </a:prstGeom>
          <a:ln w="76200"/>
        </p:spPr>
        <p:style>
          <a:lnRef idx="3">
            <a:schemeClr val="dk1"/>
          </a:lnRef>
          <a:fillRef idx="0">
            <a:schemeClr val="dk1"/>
          </a:fillRef>
          <a:effectRef idx="2">
            <a:schemeClr val="dk1"/>
          </a:effectRef>
          <a:fontRef idx="minor">
            <a:schemeClr val="tx1"/>
          </a:fontRef>
        </p:style>
      </p:cxnSp>
      <p:pic>
        <p:nvPicPr>
          <p:cNvPr id="19" name="Imagem 18">
            <a:extLst>
              <a:ext uri="{FF2B5EF4-FFF2-40B4-BE49-F238E27FC236}">
                <a16:creationId xmlns:a16="http://schemas.microsoft.com/office/drawing/2014/main" id="{4FA063AD-EA80-4B27-9AA7-8C32ABFE8DC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315" r="23793" b="1066"/>
          <a:stretch/>
        </p:blipFill>
        <p:spPr>
          <a:xfrm>
            <a:off x="2511712" y="822036"/>
            <a:ext cx="2387161" cy="2423886"/>
          </a:xfrm>
          <a:prstGeom prst="rect">
            <a:avLst/>
          </a:prstGeom>
        </p:spPr>
      </p:pic>
      <p:sp>
        <p:nvSpPr>
          <p:cNvPr id="8" name="Retângulo 7">
            <a:extLst>
              <a:ext uri="{FF2B5EF4-FFF2-40B4-BE49-F238E27FC236}">
                <a16:creationId xmlns:a16="http://schemas.microsoft.com/office/drawing/2014/main" id="{D23342B8-A094-4D5D-8A83-983FD33BB889}"/>
              </a:ext>
            </a:extLst>
          </p:cNvPr>
          <p:cNvSpPr/>
          <p:nvPr/>
        </p:nvSpPr>
        <p:spPr>
          <a:xfrm>
            <a:off x="2496790" y="3612079"/>
            <a:ext cx="4329841" cy="297517"/>
          </a:xfrm>
          <a:prstGeom prst="rect">
            <a:avLst/>
          </a:prstGeom>
        </p:spPr>
        <p:txBody>
          <a:bodyPr wrap="square">
            <a:spAutoFit/>
          </a:bodyPr>
          <a:lstStyle/>
          <a:p>
            <a:pPr algn="just"/>
            <a:r>
              <a:rPr lang="pt-PT" sz="2000" b="1" i="1" baseline="30000" dirty="0">
                <a:latin typeface="Arial" panose="020B0604020202020204" pitchFamily="34" charset="0"/>
              </a:rPr>
              <a:t>AS FOUND</a:t>
            </a:r>
            <a:r>
              <a:rPr lang="pt-PT" sz="2000" b="1" baseline="30000" dirty="0">
                <a:latin typeface="Arial" panose="020B0604020202020204" pitchFamily="34" charset="0"/>
              </a:rPr>
              <a:t> COMO CONCEITO EM ARQUITECTURA</a:t>
            </a:r>
          </a:p>
        </p:txBody>
      </p:sp>
    </p:spTree>
    <p:extLst>
      <p:ext uri="{BB962C8B-B14F-4D97-AF65-F5344CB8AC3E}">
        <p14:creationId xmlns:p14="http://schemas.microsoft.com/office/powerpoint/2010/main" val="21303866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936AA07-9E4B-4FEA-94F6-7664A8154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87781"/>
            <a:ext cx="12192000" cy="17245781"/>
          </a:xfrm>
          <a:prstGeom prst="rect">
            <a:avLst/>
          </a:prstGeom>
        </p:spPr>
      </p:pic>
    </p:spTree>
    <p:extLst>
      <p:ext uri="{BB962C8B-B14F-4D97-AF65-F5344CB8AC3E}">
        <p14:creationId xmlns:p14="http://schemas.microsoft.com/office/powerpoint/2010/main" val="1112963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8C75C88-70DC-47AA-A307-E1702AAE6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87781"/>
            <a:ext cx="12192000" cy="17245781"/>
          </a:xfrm>
          <a:prstGeom prst="rect">
            <a:avLst/>
          </a:prstGeom>
        </p:spPr>
      </p:pic>
    </p:spTree>
    <p:extLst>
      <p:ext uri="{BB962C8B-B14F-4D97-AF65-F5344CB8AC3E}">
        <p14:creationId xmlns:p14="http://schemas.microsoft.com/office/powerpoint/2010/main" val="6332740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C59F413-FD8D-47BC-9130-98A30901F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721894"/>
            <a:ext cx="12192000" cy="17245781"/>
          </a:xfrm>
          <a:prstGeom prst="rect">
            <a:avLst/>
          </a:prstGeom>
        </p:spPr>
      </p:pic>
    </p:spTree>
    <p:extLst>
      <p:ext uri="{BB962C8B-B14F-4D97-AF65-F5344CB8AC3E}">
        <p14:creationId xmlns:p14="http://schemas.microsoft.com/office/powerpoint/2010/main" val="16472631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0D1C066-EE5B-4429-8197-8E08A2342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8199"/>
            <a:ext cx="12192000" cy="17245781"/>
          </a:xfrm>
          <a:prstGeom prst="rect">
            <a:avLst/>
          </a:prstGeom>
        </p:spPr>
      </p:pic>
    </p:spTree>
    <p:extLst>
      <p:ext uri="{BB962C8B-B14F-4D97-AF65-F5344CB8AC3E}">
        <p14:creationId xmlns:p14="http://schemas.microsoft.com/office/powerpoint/2010/main" val="3115206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6408FAC-7479-4037-889C-3979CF0A4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87781"/>
            <a:ext cx="12192000" cy="17245781"/>
          </a:xfrm>
          <a:prstGeom prst="rect">
            <a:avLst/>
          </a:prstGeom>
        </p:spPr>
      </p:pic>
    </p:spTree>
    <p:extLst>
      <p:ext uri="{BB962C8B-B14F-4D97-AF65-F5344CB8AC3E}">
        <p14:creationId xmlns:p14="http://schemas.microsoft.com/office/powerpoint/2010/main" val="553041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1870C73-19BD-4FEA-B215-DD51E88B6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6935"/>
            <a:ext cx="12192000" cy="17245781"/>
          </a:xfrm>
          <a:prstGeom prst="rect">
            <a:avLst/>
          </a:prstGeom>
        </p:spPr>
      </p:pic>
      <p:pic>
        <p:nvPicPr>
          <p:cNvPr id="3" name="Imagem 2">
            <a:extLst>
              <a:ext uri="{FF2B5EF4-FFF2-40B4-BE49-F238E27FC236}">
                <a16:creationId xmlns:a16="http://schemas.microsoft.com/office/drawing/2014/main" id="{0FE0D9A9-B31D-4B32-9DC0-75254DCB4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9397"/>
            <a:ext cx="12192000" cy="17245781"/>
          </a:xfrm>
          <a:prstGeom prst="rect">
            <a:avLst/>
          </a:prstGeom>
        </p:spPr>
      </p:pic>
    </p:spTree>
    <p:extLst>
      <p:ext uri="{BB962C8B-B14F-4D97-AF65-F5344CB8AC3E}">
        <p14:creationId xmlns:p14="http://schemas.microsoft.com/office/powerpoint/2010/main" val="14925165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0DC5327-3EB8-4385-8349-7A7445D483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3933"/>
          <a:stretch/>
        </p:blipFill>
        <p:spPr>
          <a:xfrm>
            <a:off x="223231" y="406099"/>
            <a:ext cx="5954203" cy="6045802"/>
          </a:xfrm>
          <a:prstGeom prst="rect">
            <a:avLst/>
          </a:prstGeom>
        </p:spPr>
      </p:pic>
      <p:sp>
        <p:nvSpPr>
          <p:cNvPr id="3" name="Subtítulo 2">
            <a:extLst>
              <a:ext uri="{FF2B5EF4-FFF2-40B4-BE49-F238E27FC236}">
                <a16:creationId xmlns:a16="http://schemas.microsoft.com/office/drawing/2014/main" id="{CF6BB205-62E6-4DF9-84A6-B914B1CC068C}"/>
              </a:ext>
            </a:extLst>
          </p:cNvPr>
          <p:cNvSpPr>
            <a:spLocks noGrp="1"/>
          </p:cNvSpPr>
          <p:nvPr>
            <p:ph type="subTitle" idx="1"/>
          </p:nvPr>
        </p:nvSpPr>
        <p:spPr>
          <a:xfrm>
            <a:off x="2824766" y="5624020"/>
            <a:ext cx="9144000" cy="1655762"/>
          </a:xfrm>
        </p:spPr>
        <p:txBody>
          <a:bodyPr/>
          <a:lstStyle/>
          <a:p>
            <a:pPr algn="r"/>
            <a:r>
              <a:rPr lang="pt-PT" sz="2500" dirty="0">
                <a:latin typeface="Arial" panose="020B0604020202020204" pitchFamily="34" charset="0"/>
                <a:cs typeface="Arial" panose="020B0604020202020204" pitchFamily="34" charset="0"/>
              </a:rPr>
              <a:t>CONSIDERAÇÕES FINAIS</a:t>
            </a:r>
          </a:p>
        </p:txBody>
      </p:sp>
    </p:spTree>
    <p:extLst>
      <p:ext uri="{BB962C8B-B14F-4D97-AF65-F5344CB8AC3E}">
        <p14:creationId xmlns:p14="http://schemas.microsoft.com/office/powerpoint/2010/main" val="36525441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6B3CF6A-0C52-4ED6-BF91-A3C738BBE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2361649"/>
            <a:ext cx="5976937" cy="8454474"/>
          </a:xfrm>
          <a:prstGeom prst="rect">
            <a:avLst/>
          </a:prstGeom>
        </p:spPr>
      </p:pic>
    </p:spTree>
    <p:extLst>
      <p:ext uri="{BB962C8B-B14F-4D97-AF65-F5344CB8AC3E}">
        <p14:creationId xmlns:p14="http://schemas.microsoft.com/office/powerpoint/2010/main" val="27723923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818B2DC-F281-48BE-A7AE-517046723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2361649"/>
            <a:ext cx="5976937" cy="8454474"/>
          </a:xfrm>
          <a:prstGeom prst="rect">
            <a:avLst/>
          </a:prstGeom>
        </p:spPr>
      </p:pic>
      <p:pic>
        <p:nvPicPr>
          <p:cNvPr id="6" name="Imagem 5">
            <a:extLst>
              <a:ext uri="{FF2B5EF4-FFF2-40B4-BE49-F238E27FC236}">
                <a16:creationId xmlns:a16="http://schemas.microsoft.com/office/drawing/2014/main" id="{46E03867-0B14-4792-BCBC-633E5EE28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832" y="296863"/>
            <a:ext cx="6346105" cy="6190266"/>
          </a:xfrm>
          <a:prstGeom prst="rect">
            <a:avLst/>
          </a:prstGeom>
        </p:spPr>
      </p:pic>
    </p:spTree>
    <p:extLst>
      <p:ext uri="{BB962C8B-B14F-4D97-AF65-F5344CB8AC3E}">
        <p14:creationId xmlns:p14="http://schemas.microsoft.com/office/powerpoint/2010/main" val="2966997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F83020E-EC73-4ED1-A0A8-B0917E41F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2361649"/>
            <a:ext cx="5976937" cy="8454474"/>
          </a:xfrm>
          <a:prstGeom prst="rect">
            <a:avLst/>
          </a:prstGeom>
        </p:spPr>
      </p:pic>
      <p:pic>
        <p:nvPicPr>
          <p:cNvPr id="3" name="Imagem 2">
            <a:extLst>
              <a:ext uri="{FF2B5EF4-FFF2-40B4-BE49-F238E27FC236}">
                <a16:creationId xmlns:a16="http://schemas.microsoft.com/office/drawing/2014/main" id="{A0CBA581-050B-48BD-A065-5E36A9BCB2FA}"/>
              </a:ext>
            </a:extLst>
          </p:cNvPr>
          <p:cNvPicPr>
            <a:picLocks noChangeAspect="1"/>
          </p:cNvPicPr>
          <p:nvPr/>
        </p:nvPicPr>
        <p:blipFill rotWithShape="1">
          <a:blip r:embed="rId4">
            <a:extLst>
              <a:ext uri="{28A0092B-C50C-407E-A947-70E740481C1C}">
                <a14:useLocalDpi xmlns:a14="http://schemas.microsoft.com/office/drawing/2010/main" val="0"/>
              </a:ext>
            </a:extLst>
          </a:blip>
          <a:srcRect l="50804" t="68285"/>
          <a:stretch/>
        </p:blipFill>
        <p:spPr>
          <a:xfrm>
            <a:off x="9721516" y="4523874"/>
            <a:ext cx="2351421" cy="1963256"/>
          </a:xfrm>
          <a:prstGeom prst="rect">
            <a:avLst/>
          </a:prstGeom>
        </p:spPr>
      </p:pic>
    </p:spTree>
    <p:extLst>
      <p:ext uri="{BB962C8B-B14F-4D97-AF65-F5344CB8AC3E}">
        <p14:creationId xmlns:p14="http://schemas.microsoft.com/office/powerpoint/2010/main" val="297080363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4995</TotalTime>
  <Words>3405</Words>
  <Application>Microsoft Office PowerPoint</Application>
  <PresentationFormat>Ecrã Panorâmico</PresentationFormat>
  <Paragraphs>357</Paragraphs>
  <Slides>104</Slides>
  <Notes>104</Notes>
  <HiddenSlides>0</HiddenSlides>
  <MMClips>1</MMClips>
  <ScaleCrop>false</ScaleCrop>
  <HeadingPairs>
    <vt:vector size="8" baseType="variant">
      <vt:variant>
        <vt:lpstr>Tipos de letra usados</vt:lpstr>
      </vt:variant>
      <vt:variant>
        <vt:i4>3</vt:i4>
      </vt:variant>
      <vt:variant>
        <vt:lpstr>Tema</vt:lpstr>
      </vt:variant>
      <vt:variant>
        <vt:i4>1</vt:i4>
      </vt:variant>
      <vt:variant>
        <vt:lpstr>Servidores OLE incorporados</vt:lpstr>
      </vt:variant>
      <vt:variant>
        <vt:i4>1</vt:i4>
      </vt:variant>
      <vt:variant>
        <vt:lpstr>Títulos dos diapositivos</vt:lpstr>
      </vt:variant>
      <vt:variant>
        <vt:i4>104</vt:i4>
      </vt:variant>
    </vt:vector>
  </HeadingPairs>
  <TitlesOfParts>
    <vt:vector size="109" baseType="lpstr">
      <vt:lpstr>Arial</vt:lpstr>
      <vt:lpstr>Calibri</vt:lpstr>
      <vt:lpstr>Calibri Light</vt:lpstr>
      <vt:lpstr>Tema do Office</vt:lpstr>
      <vt:lpstr>Acrobat Document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Dulce De Jesus Silva Pereira</dc:creator>
  <cp:lastModifiedBy>Dulce De Jesus Silva Pereira</cp:lastModifiedBy>
  <cp:revision>241</cp:revision>
  <dcterms:created xsi:type="dcterms:W3CDTF">2018-06-25T12:42:42Z</dcterms:created>
  <dcterms:modified xsi:type="dcterms:W3CDTF">2018-07-20T10:56:30Z</dcterms:modified>
</cp:coreProperties>
</file>