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2"/>
  </p:sldMasterIdLst>
  <p:notesMasterIdLst>
    <p:notesMasterId r:id="rId37"/>
  </p:notesMasterIdLst>
  <p:handoutMasterIdLst>
    <p:handoutMasterId r:id="rId38"/>
  </p:handoutMasterIdLst>
  <p:sldIdLst>
    <p:sldId id="269" r:id="rId3"/>
    <p:sldId id="268" r:id="rId4"/>
    <p:sldId id="280" r:id="rId5"/>
    <p:sldId id="352" r:id="rId6"/>
    <p:sldId id="342" r:id="rId7"/>
    <p:sldId id="353" r:id="rId8"/>
    <p:sldId id="354" r:id="rId9"/>
    <p:sldId id="355" r:id="rId10"/>
    <p:sldId id="356" r:id="rId11"/>
    <p:sldId id="367" r:id="rId12"/>
    <p:sldId id="357" r:id="rId13"/>
    <p:sldId id="362" r:id="rId14"/>
    <p:sldId id="358" r:id="rId15"/>
    <p:sldId id="363" r:id="rId16"/>
    <p:sldId id="359" r:id="rId17"/>
    <p:sldId id="283" r:id="rId18"/>
    <p:sldId id="284" r:id="rId19"/>
    <p:sldId id="360" r:id="rId20"/>
    <p:sldId id="361" r:id="rId21"/>
    <p:sldId id="285" r:id="rId22"/>
    <p:sldId id="286" r:id="rId23"/>
    <p:sldId id="275" r:id="rId24"/>
    <p:sldId id="364" r:id="rId25"/>
    <p:sldId id="365" r:id="rId26"/>
    <p:sldId id="369" r:id="rId27"/>
    <p:sldId id="373" r:id="rId28"/>
    <p:sldId id="376" r:id="rId29"/>
    <p:sldId id="379" r:id="rId30"/>
    <p:sldId id="380" r:id="rId31"/>
    <p:sldId id="384" r:id="rId32"/>
    <p:sldId id="382" r:id="rId33"/>
    <p:sldId id="383" r:id="rId34"/>
    <p:sldId id="385" r:id="rId35"/>
    <p:sldId id="366" r:id="rId36"/>
  </p:sldIdLst>
  <p:sldSz cx="12188825"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orient="horz" pos="367">
          <p15:clr>
            <a:srgbClr val="A4A3A4"/>
          </p15:clr>
        </p15:guide>
        <p15:guide id="3" orient="horz" pos="3888">
          <p15:clr>
            <a:srgbClr val="A4A3A4"/>
          </p15:clr>
        </p15:guide>
        <p15:guide id="4" pos="3839">
          <p15:clr>
            <a:srgbClr val="A4A3A4"/>
          </p15:clr>
        </p15:guide>
        <p15:guide id="5" pos="815">
          <p15:clr>
            <a:srgbClr val="A4A3A4"/>
          </p15:clr>
        </p15:guide>
        <p15:guide id="6" pos="68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6B4F"/>
    <a:srgbClr val="6660E0"/>
    <a:srgbClr val="F4684C"/>
    <a:srgbClr val="468A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p:cViewPr varScale="1">
        <p:scale>
          <a:sx n="79" d="100"/>
          <a:sy n="79" d="100"/>
        </p:scale>
        <p:origin x="198" y="78"/>
      </p:cViewPr>
      <p:guideLst>
        <p:guide orient="horz" pos="2160"/>
        <p:guide orient="horz" pos="367"/>
        <p:guide orient="horz" pos="3888"/>
        <p:guide pos="3839"/>
        <p:guide pos="815"/>
        <p:guide pos="6863"/>
      </p:guideLst>
    </p:cSldViewPr>
  </p:slideViewPr>
  <p:notesTextViewPr>
    <p:cViewPr>
      <p:scale>
        <a:sx n="3" d="2"/>
        <a:sy n="3" d="2"/>
      </p:scale>
      <p:origin x="0" y="0"/>
    </p:cViewPr>
  </p:notesTextViewPr>
  <p:notesViewPr>
    <p:cSldViewPr>
      <p:cViewPr varScale="1">
        <p:scale>
          <a:sx n="82" d="100"/>
          <a:sy n="82" d="100"/>
        </p:scale>
        <p:origin x="87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PT" dirty="0"/>
          </a:p>
        </p:txBody>
      </p:sp>
      <p:sp>
        <p:nvSpPr>
          <p:cNvPr id="3" name="Marcador de Posição d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endParaRPr lang="pt-PT" dirty="0"/>
          </a:p>
        </p:txBody>
      </p:sp>
      <p:sp>
        <p:nvSpPr>
          <p:cNvPr id="4" name="Marcador de Posição do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PT" dirty="0"/>
          </a:p>
        </p:txBody>
      </p:sp>
      <p:sp>
        <p:nvSpPr>
          <p:cNvPr id="5" name="Marcador de Posição do Número do Diapositivo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B292366-1B74-41C7-9F3C-4ADC0C521C91}" type="slidenum">
              <a:rPr lang="pt-PT" smtClean="0"/>
              <a:pPr>
                <a:defRPr/>
              </a:pPr>
              <a:t>‹nº›</a:t>
            </a:fld>
            <a:endParaRPr lang="pt-PT" dirty="0"/>
          </a:p>
        </p:txBody>
      </p:sp>
    </p:spTree>
    <p:extLst>
      <p:ext uri="{BB962C8B-B14F-4D97-AF65-F5344CB8AC3E}">
        <p14:creationId xmlns:p14="http://schemas.microsoft.com/office/powerpoint/2010/main" val="3544102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PT" dirty="0"/>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endParaRPr lang="pt-PT" dirty="0"/>
          </a:p>
        </p:txBody>
      </p:sp>
      <p:sp>
        <p:nvSpPr>
          <p:cNvPr id="4" name="Marcador de Posição da Imagem do Diapositivo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pt-PT" noProof="0" dirty="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noProof="0" dirty="0" smtClean="0"/>
              <a:t>Clique para editar os estilos</a:t>
            </a:r>
          </a:p>
          <a:p>
            <a:pPr lvl="1"/>
            <a:r>
              <a:rPr lang="pt-PT" noProof="0" dirty="0" smtClean="0"/>
              <a:t>Segundo nível</a:t>
            </a:r>
          </a:p>
          <a:p>
            <a:pPr lvl="2"/>
            <a:r>
              <a:rPr lang="pt-PT" noProof="0" dirty="0" smtClean="0"/>
              <a:t>Terceiro nível</a:t>
            </a:r>
          </a:p>
          <a:p>
            <a:pPr lvl="3"/>
            <a:r>
              <a:rPr lang="pt-PT" noProof="0" dirty="0" smtClean="0"/>
              <a:t>Quarto nível</a:t>
            </a:r>
          </a:p>
          <a:p>
            <a:pPr lvl="4"/>
            <a:r>
              <a:rPr lang="pt-PT" noProof="0" dirty="0" smtClean="0"/>
              <a:t>Quinto nível</a:t>
            </a:r>
            <a:endParaRPr lang="pt-PT" noProof="0" dirty="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PT" dirty="0"/>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636C6CF-90D7-47FC-9D94-153956E71963}" type="slidenum">
              <a:rPr lang="pt-PT" smtClean="0"/>
              <a:pPr>
                <a:defRPr/>
              </a:pPr>
              <a:t>‹nº›</a:t>
            </a:fld>
            <a:endParaRPr lang="pt-PT" dirty="0"/>
          </a:p>
        </p:txBody>
      </p:sp>
    </p:spTree>
    <p:extLst>
      <p:ext uri="{BB962C8B-B14F-4D97-AF65-F5344CB8AC3E}">
        <p14:creationId xmlns:p14="http://schemas.microsoft.com/office/powerpoint/2010/main" val="18694799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2"/>
        </a:solidFill>
        <a:latin typeface="+mn-lt"/>
        <a:ea typeface="+mn-ea"/>
        <a:cs typeface="+mn-cs"/>
      </a:defRPr>
    </a:lvl1pPr>
    <a:lvl2pPr marL="457200" algn="l" rtl="0" fontAlgn="base">
      <a:spcBef>
        <a:spcPct val="30000"/>
      </a:spcBef>
      <a:spcAft>
        <a:spcPct val="0"/>
      </a:spcAft>
      <a:defRPr sz="1200" kern="1200">
        <a:solidFill>
          <a:schemeClr val="tx2"/>
        </a:solidFill>
        <a:latin typeface="+mn-lt"/>
        <a:ea typeface="+mn-ea"/>
        <a:cs typeface="+mn-cs"/>
      </a:defRPr>
    </a:lvl2pPr>
    <a:lvl3pPr marL="914400" algn="l" rtl="0" fontAlgn="base">
      <a:spcBef>
        <a:spcPct val="30000"/>
      </a:spcBef>
      <a:spcAft>
        <a:spcPct val="0"/>
      </a:spcAft>
      <a:defRPr sz="1200" kern="1200">
        <a:solidFill>
          <a:schemeClr val="tx2"/>
        </a:solidFill>
        <a:latin typeface="+mn-lt"/>
        <a:ea typeface="+mn-ea"/>
        <a:cs typeface="+mn-cs"/>
      </a:defRPr>
    </a:lvl3pPr>
    <a:lvl4pPr marL="1371600" algn="l" rtl="0" fontAlgn="base">
      <a:spcBef>
        <a:spcPct val="30000"/>
      </a:spcBef>
      <a:spcAft>
        <a:spcPct val="0"/>
      </a:spcAft>
      <a:defRPr sz="1200" kern="1200">
        <a:solidFill>
          <a:schemeClr val="tx2"/>
        </a:solidFill>
        <a:latin typeface="+mn-lt"/>
        <a:ea typeface="+mn-ea"/>
        <a:cs typeface="+mn-cs"/>
      </a:defRPr>
    </a:lvl4pPr>
    <a:lvl5pPr marL="1828800" algn="l" rtl="0" fontAlgn="base">
      <a:spcBef>
        <a:spcPct val="30000"/>
      </a:spcBef>
      <a:spcAft>
        <a:spcPct val="0"/>
      </a:spcAft>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4" name="Rectângulo 6"/>
          <p:cNvSpPr/>
          <p:nvPr/>
        </p:nvSpPr>
        <p:spPr>
          <a:xfrm>
            <a:off x="0" y="0"/>
            <a:ext cx="12188825"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5" name="Arredondar Rectângulo de Canto Simples 7"/>
          <p:cNvSpPr/>
          <p:nvPr/>
        </p:nvSpPr>
        <p:spPr bwMode="ltGray">
          <a:xfrm rot="10800000" flipH="1" flipV="1">
            <a:off x="6926263" y="228600"/>
            <a:ext cx="5035550" cy="5715000"/>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6" name="Rectângulo 8"/>
          <p:cNvSpPr/>
          <p:nvPr/>
        </p:nvSpPr>
        <p:spPr>
          <a:xfrm>
            <a:off x="0" y="0"/>
            <a:ext cx="6926263"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7" name="Rectângulo 9"/>
          <p:cNvSpPr/>
          <p:nvPr/>
        </p:nvSpPr>
        <p:spPr>
          <a:xfrm>
            <a:off x="0" y="6172200"/>
            <a:ext cx="12188825" cy="6858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2" name="Título 1"/>
          <p:cNvSpPr>
            <a:spLocks noGrp="1"/>
          </p:cNvSpPr>
          <p:nvPr>
            <p:ph type="ctrTitle"/>
          </p:nvPr>
        </p:nvSpPr>
        <p:spPr>
          <a:xfrm>
            <a:off x="608013" y="1703718"/>
            <a:ext cx="5791200" cy="37338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pt-PT" smtClean="0"/>
              <a:t>Clique para editar o estilo</a:t>
            </a:r>
            <a:endParaRPr lang="pt-PT" dirty="0"/>
          </a:p>
        </p:txBody>
      </p:sp>
      <p:sp>
        <p:nvSpPr>
          <p:cNvPr id="3" name="Subtítulo 2"/>
          <p:cNvSpPr>
            <a:spLocks noGrp="1"/>
          </p:cNvSpPr>
          <p:nvPr>
            <p:ph type="subTitle" idx="1"/>
          </p:nvPr>
        </p:nvSpPr>
        <p:spPr>
          <a:xfrm>
            <a:off x="7085014" y="3429000"/>
            <a:ext cx="4572000" cy="1905000"/>
          </a:xfrm>
        </p:spPr>
        <p:txBody>
          <a:bodyPr anchor="b"/>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dirty="0"/>
          </a:p>
        </p:txBody>
      </p:sp>
      <p:sp>
        <p:nvSpPr>
          <p:cNvPr id="8" name="Marcador de Posição da Data 3"/>
          <p:cNvSpPr>
            <a:spLocks noGrp="1"/>
          </p:cNvSpPr>
          <p:nvPr>
            <p:ph type="dt" sz="half" idx="10"/>
          </p:nvPr>
        </p:nvSpPr>
        <p:spPr/>
        <p:txBody>
          <a:bodyPr/>
          <a:lstStyle>
            <a:lvl1pPr>
              <a:defRPr/>
            </a:lvl1pPr>
          </a:lstStyle>
          <a:p>
            <a:pPr>
              <a:defRPr/>
            </a:pPr>
            <a:endParaRPr lang="pt-PT" dirty="0"/>
          </a:p>
        </p:txBody>
      </p:sp>
      <p:sp>
        <p:nvSpPr>
          <p:cNvPr id="9" name="Marcador de Posição do Rodapé 4"/>
          <p:cNvSpPr>
            <a:spLocks noGrp="1"/>
          </p:cNvSpPr>
          <p:nvPr>
            <p:ph type="ftr" sz="quarter" idx="11"/>
          </p:nvPr>
        </p:nvSpPr>
        <p:spPr/>
        <p:txBody>
          <a:bodyPr/>
          <a:lstStyle>
            <a:lvl1pPr>
              <a:defRPr/>
            </a:lvl1pPr>
          </a:lstStyle>
          <a:p>
            <a:pPr>
              <a:defRPr/>
            </a:pPr>
            <a:endParaRPr lang="pt-PT" dirty="0"/>
          </a:p>
        </p:txBody>
      </p:sp>
      <p:sp>
        <p:nvSpPr>
          <p:cNvPr id="10" name="Marcador de Posição do Número do Diapositivo 5"/>
          <p:cNvSpPr>
            <a:spLocks noGrp="1"/>
          </p:cNvSpPr>
          <p:nvPr>
            <p:ph type="sldNum" sz="quarter" idx="12"/>
          </p:nvPr>
        </p:nvSpPr>
        <p:spPr/>
        <p:txBody>
          <a:bodyPr/>
          <a:lstStyle>
            <a:lvl1pPr>
              <a:defRPr/>
            </a:lvl1pPr>
          </a:lstStyle>
          <a:p>
            <a:pPr>
              <a:defRPr/>
            </a:pPr>
            <a:fld id="{FA59BBF1-BB8F-4D0B-845E-F126E2A9967D}" type="slidenum">
              <a:rPr lang="pt-PT" smtClean="0"/>
              <a:pPr>
                <a:defRPr/>
              </a:pPr>
              <a:t>‹nº›</a:t>
            </a:fld>
            <a:endParaRPr lang="pt-PT"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Rectângulo 16"/>
          <p:cNvSpPr/>
          <p:nvPr/>
        </p:nvSpPr>
        <p:spPr>
          <a:xfrm>
            <a:off x="0" y="0"/>
            <a:ext cx="12188825"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6" name="Rectângulo 17"/>
          <p:cNvSpPr/>
          <p:nvPr/>
        </p:nvSpPr>
        <p:spPr>
          <a:xfrm>
            <a:off x="7466013" y="0"/>
            <a:ext cx="4722812"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7" name="Rectângulo 19"/>
          <p:cNvSpPr/>
          <p:nvPr/>
        </p:nvSpPr>
        <p:spPr>
          <a:xfrm>
            <a:off x="0" y="6172200"/>
            <a:ext cx="12188825"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8" name="Arredondar Rectângulo de Canto Simples 20"/>
          <p:cNvSpPr/>
          <p:nvPr/>
        </p:nvSpPr>
        <p:spPr bwMode="ltGray">
          <a:xfrm rot="10800000" flipV="1">
            <a:off x="227013" y="234950"/>
            <a:ext cx="7239000" cy="5708650"/>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2" name="Título 1"/>
          <p:cNvSpPr>
            <a:spLocks noGrp="1"/>
          </p:cNvSpPr>
          <p:nvPr>
            <p:ph type="title"/>
          </p:nvPr>
        </p:nvSpPr>
        <p:spPr>
          <a:xfrm>
            <a:off x="7883151" y="234351"/>
            <a:ext cx="3773863" cy="4642450"/>
          </a:xfrm>
        </p:spPr>
        <p:txBody>
          <a:bodyPr rtlCol="0">
            <a:normAutofit/>
          </a:bodyPr>
          <a:lstStyle>
            <a:lvl1pPr>
              <a:defRPr sz="4400">
                <a:solidFill>
                  <a:schemeClr val="bg1"/>
                </a:solidFill>
                <a:effectLst>
                  <a:outerShdw blurRad="88900" algn="ctr" rotWithShape="0">
                    <a:prstClr val="black">
                      <a:alpha val="35000"/>
                    </a:prstClr>
                  </a:outerShdw>
                </a:effectLst>
              </a:defRPr>
            </a:lvl1pPr>
          </a:lstStyle>
          <a:p>
            <a:pPr lvl="0"/>
            <a:r>
              <a:rPr lang="pt-PT" smtClean="0"/>
              <a:t>Clique para editar o estilo</a:t>
            </a:r>
            <a:endParaRPr lang="pt-PT" dirty="0"/>
          </a:p>
        </p:txBody>
      </p:sp>
      <p:sp>
        <p:nvSpPr>
          <p:cNvPr id="4" name="Marcador de Posição do Texto 3"/>
          <p:cNvSpPr>
            <a:spLocks noGrp="1"/>
          </p:cNvSpPr>
          <p:nvPr>
            <p:ph type="body" sz="half" idx="2"/>
          </p:nvPr>
        </p:nvSpPr>
        <p:spPr>
          <a:xfrm>
            <a:off x="7872936" y="5029200"/>
            <a:ext cx="3782586" cy="914400"/>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3" name="Marcador de Posição da Imagem 2"/>
          <p:cNvSpPr>
            <a:spLocks noGrp="1"/>
          </p:cNvSpPr>
          <p:nvPr>
            <p:ph type="pic" idx="1"/>
          </p:nvPr>
        </p:nvSpPr>
        <p:spPr>
          <a:xfrm flipH="1">
            <a:off x="457198" y="465283"/>
            <a:ext cx="6780215" cy="5249717"/>
          </a:xfrm>
          <a:prstGeom prst="round1Rect">
            <a:avLst>
              <a:gd name="adj" fmla="val 4287"/>
            </a:avLst>
          </a:prstGeo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PT" noProof="0" smtClean="0"/>
              <a:t>Clique no ícone para adicionar uma imagem</a:t>
            </a:r>
            <a:endParaRPr lang="pt-PT" noProof="0" dirty="0"/>
          </a:p>
        </p:txBody>
      </p:sp>
      <p:sp>
        <p:nvSpPr>
          <p:cNvPr id="9" name="Marcador de Posição da Data 4"/>
          <p:cNvSpPr>
            <a:spLocks noGrp="1"/>
          </p:cNvSpPr>
          <p:nvPr>
            <p:ph type="dt" sz="half" idx="10"/>
          </p:nvPr>
        </p:nvSpPr>
        <p:spPr/>
        <p:txBody>
          <a:bodyPr/>
          <a:lstStyle>
            <a:lvl1pPr>
              <a:defRPr/>
            </a:lvl1pPr>
          </a:lstStyle>
          <a:p>
            <a:pPr>
              <a:defRPr/>
            </a:pPr>
            <a:endParaRPr lang="pt-PT" dirty="0"/>
          </a:p>
        </p:txBody>
      </p:sp>
      <p:sp>
        <p:nvSpPr>
          <p:cNvPr id="10" name="Marcador de Posição do Rodapé 5"/>
          <p:cNvSpPr>
            <a:spLocks noGrp="1"/>
          </p:cNvSpPr>
          <p:nvPr>
            <p:ph type="ftr" sz="quarter" idx="11"/>
          </p:nvPr>
        </p:nvSpPr>
        <p:spPr/>
        <p:txBody>
          <a:bodyPr/>
          <a:lstStyle>
            <a:lvl1pPr>
              <a:defRPr/>
            </a:lvl1pPr>
          </a:lstStyle>
          <a:p>
            <a:pPr>
              <a:defRPr/>
            </a:pPr>
            <a:endParaRPr lang="pt-PT" dirty="0"/>
          </a:p>
        </p:txBody>
      </p:sp>
      <p:sp>
        <p:nvSpPr>
          <p:cNvPr id="11" name="Marcador de Posição do Número do Diapositivo 6"/>
          <p:cNvSpPr>
            <a:spLocks noGrp="1"/>
          </p:cNvSpPr>
          <p:nvPr>
            <p:ph type="sldNum" sz="quarter" idx="12"/>
          </p:nvPr>
        </p:nvSpPr>
        <p:spPr/>
        <p:txBody>
          <a:bodyPr/>
          <a:lstStyle>
            <a:lvl1pPr>
              <a:defRPr/>
            </a:lvl1pPr>
          </a:lstStyle>
          <a:p>
            <a:pPr>
              <a:defRPr/>
            </a:pPr>
            <a:fld id="{73AFEAE8-7006-4862-A761-45ABA60FEB56}" type="slidenum">
              <a:rPr lang="pt-PT" smtClean="0"/>
              <a:pPr>
                <a:defRPr/>
              </a:pPr>
              <a:t>‹nº›</a:t>
            </a:fld>
            <a:endParaRPr lang="pt-PT"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dirty="0"/>
          </a:p>
        </p:txBody>
      </p:sp>
      <p:sp>
        <p:nvSpPr>
          <p:cNvPr id="3" name="Marcador de Posição de Texto Vertical 2"/>
          <p:cNvSpPr>
            <a:spLocks noGrp="1"/>
          </p:cNvSpPr>
          <p:nvPr>
            <p:ph type="body" orient="vert" idx="1"/>
          </p:nvPr>
        </p:nvSpPr>
        <p:spPr/>
        <p:txBody>
          <a:bodyPr vert="eaVert"/>
          <a:lstStyle>
            <a:lvl5pPr>
              <a:defRPr/>
            </a:lvl5pPr>
            <a:lvl6pPr marL="1371600">
              <a:defRPr/>
            </a:lvl6pPr>
            <a:lvl7pPr marL="1600200">
              <a:defRPr/>
            </a:lvl7pPr>
            <a:lvl8pPr marL="1828800">
              <a:defRPr baseline="0"/>
            </a:lvl8pPr>
            <a:lvl9pPr marL="2057400">
              <a:defRPr baseline="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4" name="Marcador de Posição da Data 3"/>
          <p:cNvSpPr>
            <a:spLocks noGrp="1"/>
          </p:cNvSpPr>
          <p:nvPr>
            <p:ph type="dt" sz="half" idx="10"/>
          </p:nvPr>
        </p:nvSpPr>
        <p:spPr/>
        <p:txBody>
          <a:bodyPr/>
          <a:lstStyle>
            <a:lvl1pPr>
              <a:defRPr/>
            </a:lvl1pPr>
          </a:lstStyle>
          <a:p>
            <a:pPr>
              <a:defRPr/>
            </a:pPr>
            <a:endParaRPr lang="pt-PT" dirty="0"/>
          </a:p>
        </p:txBody>
      </p:sp>
      <p:sp>
        <p:nvSpPr>
          <p:cNvPr id="5" name="Marcador de Posição do Rodapé 4"/>
          <p:cNvSpPr>
            <a:spLocks noGrp="1"/>
          </p:cNvSpPr>
          <p:nvPr>
            <p:ph type="ftr" sz="quarter" idx="11"/>
          </p:nvPr>
        </p:nvSpPr>
        <p:spPr/>
        <p:txBody>
          <a:bodyPr/>
          <a:lstStyle>
            <a:lvl1pPr>
              <a:defRPr/>
            </a:lvl1pPr>
          </a:lstStyle>
          <a:p>
            <a:pPr>
              <a:defRPr/>
            </a:pPr>
            <a:endParaRPr lang="pt-PT"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35F9AAE5-22C6-4160-9232-A0E37C6E959D}" type="slidenum">
              <a:rPr lang="pt-PT" smtClean="0"/>
              <a:pPr>
                <a:defRPr/>
              </a:pPr>
              <a:t>‹nº›</a:t>
            </a:fld>
            <a:endParaRPr lang="pt-PT"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3" name="Marcador de Posição de Texto Vertical 2"/>
          <p:cNvSpPr>
            <a:spLocks noGrp="1"/>
          </p:cNvSpPr>
          <p:nvPr>
            <p:ph type="body" orient="vert" idx="1"/>
          </p:nvPr>
        </p:nvSpPr>
        <p:spPr>
          <a:xfrm>
            <a:off x="1293813" y="582613"/>
            <a:ext cx="8183562" cy="5589587"/>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2" name="Título Vertical 1"/>
          <p:cNvSpPr>
            <a:spLocks noGrp="1"/>
          </p:cNvSpPr>
          <p:nvPr>
            <p:ph type="title" orient="vert"/>
          </p:nvPr>
        </p:nvSpPr>
        <p:spPr>
          <a:xfrm>
            <a:off x="9705974" y="582613"/>
            <a:ext cx="1951037" cy="5589587"/>
          </a:xfrm>
        </p:spPr>
        <p:txBody>
          <a:bodyPr vert="eaVert"/>
          <a:lstStyle/>
          <a:p>
            <a:r>
              <a:rPr lang="pt-PT" smtClean="0"/>
              <a:t>Clique para editar o estilo</a:t>
            </a:r>
            <a:endParaRPr lang="pt-PT" dirty="0"/>
          </a:p>
        </p:txBody>
      </p:sp>
      <p:sp>
        <p:nvSpPr>
          <p:cNvPr id="4" name="Marcador de Posição da Data 3"/>
          <p:cNvSpPr>
            <a:spLocks noGrp="1"/>
          </p:cNvSpPr>
          <p:nvPr>
            <p:ph type="dt" sz="half" idx="10"/>
          </p:nvPr>
        </p:nvSpPr>
        <p:spPr/>
        <p:txBody>
          <a:bodyPr/>
          <a:lstStyle>
            <a:lvl1pPr>
              <a:defRPr/>
            </a:lvl1pPr>
          </a:lstStyle>
          <a:p>
            <a:pPr>
              <a:defRPr/>
            </a:pPr>
            <a:endParaRPr lang="pt-PT" dirty="0"/>
          </a:p>
        </p:txBody>
      </p:sp>
      <p:sp>
        <p:nvSpPr>
          <p:cNvPr id="5" name="Marcador de Posição do Rodapé 4"/>
          <p:cNvSpPr>
            <a:spLocks noGrp="1"/>
          </p:cNvSpPr>
          <p:nvPr>
            <p:ph type="ftr" sz="quarter" idx="11"/>
          </p:nvPr>
        </p:nvSpPr>
        <p:spPr/>
        <p:txBody>
          <a:bodyPr/>
          <a:lstStyle>
            <a:lvl1pPr>
              <a:defRPr/>
            </a:lvl1pPr>
          </a:lstStyle>
          <a:p>
            <a:pPr>
              <a:defRPr/>
            </a:pPr>
            <a:endParaRPr lang="pt-PT"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B4D1E566-2B10-4D55-8826-957D8EA2334B}" type="slidenum">
              <a:rPr lang="pt-PT" smtClean="0"/>
              <a:pPr>
                <a:defRPr/>
              </a:pPr>
              <a:t>‹nº›</a:t>
            </a:fld>
            <a:endParaRPr lang="pt-PT"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dirty="0"/>
          </a:p>
        </p:txBody>
      </p:sp>
      <p:sp>
        <p:nvSpPr>
          <p:cNvPr id="3" name="Marcador de Posição de Conteúdo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4" name="Marcador de Posição da Data 3"/>
          <p:cNvSpPr>
            <a:spLocks noGrp="1"/>
          </p:cNvSpPr>
          <p:nvPr>
            <p:ph type="dt" sz="half" idx="10"/>
          </p:nvPr>
        </p:nvSpPr>
        <p:spPr/>
        <p:txBody>
          <a:bodyPr/>
          <a:lstStyle>
            <a:lvl1pPr>
              <a:defRPr/>
            </a:lvl1pPr>
          </a:lstStyle>
          <a:p>
            <a:pPr>
              <a:defRPr/>
            </a:pPr>
            <a:endParaRPr lang="pt-PT" dirty="0"/>
          </a:p>
        </p:txBody>
      </p:sp>
      <p:sp>
        <p:nvSpPr>
          <p:cNvPr id="5" name="Marcador de Posição do Rodapé 4"/>
          <p:cNvSpPr>
            <a:spLocks noGrp="1"/>
          </p:cNvSpPr>
          <p:nvPr>
            <p:ph type="ftr" sz="quarter" idx="11"/>
          </p:nvPr>
        </p:nvSpPr>
        <p:spPr/>
        <p:txBody>
          <a:bodyPr/>
          <a:lstStyle>
            <a:lvl1pPr>
              <a:defRPr/>
            </a:lvl1pPr>
          </a:lstStyle>
          <a:p>
            <a:pPr>
              <a:defRPr/>
            </a:pPr>
            <a:endParaRPr lang="pt-PT" dirty="0"/>
          </a:p>
        </p:txBody>
      </p:sp>
      <p:sp>
        <p:nvSpPr>
          <p:cNvPr id="6" name="Marcador de Posição do Número do Diapositivo 5"/>
          <p:cNvSpPr>
            <a:spLocks noGrp="1"/>
          </p:cNvSpPr>
          <p:nvPr>
            <p:ph type="sldNum" sz="quarter" idx="12"/>
          </p:nvPr>
        </p:nvSpPr>
        <p:spPr/>
        <p:txBody>
          <a:bodyPr/>
          <a:lstStyle>
            <a:lvl1pPr>
              <a:defRPr/>
            </a:lvl1pPr>
          </a:lstStyle>
          <a:p>
            <a:pPr>
              <a:defRPr/>
            </a:pPr>
            <a:fld id="{A5050E80-9FC1-4DCD-9DD8-6BB0FA44C845}" type="slidenum">
              <a:rPr lang="pt-PT" smtClean="0"/>
              <a:pPr>
                <a:defRPr/>
              </a:pPr>
              <a:t>‹nº›</a:t>
            </a:fld>
            <a:endParaRPr lang="pt-PT"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o de título with Picture">
    <p:spTree>
      <p:nvGrpSpPr>
        <p:cNvPr id="1" name=""/>
        <p:cNvGrpSpPr/>
        <p:nvPr/>
      </p:nvGrpSpPr>
      <p:grpSpPr>
        <a:xfrm>
          <a:off x="0" y="0"/>
          <a:ext cx="0" cy="0"/>
          <a:chOff x="0" y="0"/>
          <a:chExt cx="0" cy="0"/>
        </a:xfrm>
      </p:grpSpPr>
      <p:sp>
        <p:nvSpPr>
          <p:cNvPr id="5" name="Rectângulo 10"/>
          <p:cNvSpPr/>
          <p:nvPr/>
        </p:nvSpPr>
        <p:spPr>
          <a:xfrm>
            <a:off x="0" y="0"/>
            <a:ext cx="12188825"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6" name="Rectângulo 11"/>
          <p:cNvSpPr/>
          <p:nvPr/>
        </p:nvSpPr>
        <p:spPr>
          <a:xfrm>
            <a:off x="0" y="0"/>
            <a:ext cx="5180013"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7" name="Rectângulo 12"/>
          <p:cNvSpPr/>
          <p:nvPr/>
        </p:nvSpPr>
        <p:spPr>
          <a:xfrm>
            <a:off x="0" y="6172200"/>
            <a:ext cx="12188825"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2" name="Título 1"/>
          <p:cNvSpPr>
            <a:spLocks noGrp="1"/>
          </p:cNvSpPr>
          <p:nvPr>
            <p:ph type="ctrTitle"/>
          </p:nvPr>
        </p:nvSpPr>
        <p:spPr>
          <a:xfrm>
            <a:off x="608013" y="914400"/>
            <a:ext cx="4190999"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pt-PT" smtClean="0"/>
              <a:t>Clique para editar o estilo</a:t>
            </a:r>
            <a:endParaRPr lang="pt-PT" dirty="0"/>
          </a:p>
        </p:txBody>
      </p:sp>
      <p:sp>
        <p:nvSpPr>
          <p:cNvPr id="3" name="Subtítulo 2"/>
          <p:cNvSpPr>
            <a:spLocks noGrp="1"/>
          </p:cNvSpPr>
          <p:nvPr>
            <p:ph type="subTitle" idx="1"/>
          </p:nvPr>
        </p:nvSpPr>
        <p:spPr>
          <a:xfrm>
            <a:off x="597799" y="4953000"/>
            <a:ext cx="4201213" cy="990599"/>
          </a:xfrm>
        </p:spPr>
        <p:txBody>
          <a:bodyPr>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dirty="0"/>
          </a:p>
        </p:txBody>
      </p:sp>
      <p:sp>
        <p:nvSpPr>
          <p:cNvPr id="14" name="Marcador de Posição da Imagem 4"/>
          <p:cNvSpPr>
            <a:spLocks noGrp="1"/>
          </p:cNvSpPr>
          <p:nvPr>
            <p:ph type="pic" sz="quarter" idx="13"/>
          </p:nvPr>
        </p:nvSpPr>
        <p:spPr>
          <a:xfrm>
            <a:off x="5180013" y="228600"/>
            <a:ext cx="6781800" cy="5715000"/>
          </a:xfrm>
          <a:prstGeom prst="round1Rect">
            <a:avLst>
              <a:gd name="adj" fmla="val 5636"/>
            </a:avLst>
          </a:prstGeom>
          <a:solidFill>
            <a:schemeClr val="bg2"/>
          </a:solidFill>
        </p:spPr>
        <p:txBody>
          <a:bodyPr tIns="914400" rtlCol="0">
            <a:normAutofit/>
          </a:bodyPr>
          <a:lstStyle>
            <a:lvl1pPr marL="0" indent="0" algn="ctr">
              <a:buNone/>
              <a:defRPr/>
            </a:lvl1pPr>
          </a:lstStyle>
          <a:p>
            <a:pPr lvl="0"/>
            <a:r>
              <a:rPr lang="pt-PT" noProof="0" smtClean="0"/>
              <a:t>Clique no ícone para adicionar uma imagem</a:t>
            </a:r>
            <a:endParaRPr lang="pt-PT" noProof="0" dirty="0"/>
          </a:p>
        </p:txBody>
      </p:sp>
      <p:sp>
        <p:nvSpPr>
          <p:cNvPr id="8" name="Marcador de Posição da Data 3"/>
          <p:cNvSpPr>
            <a:spLocks noGrp="1"/>
          </p:cNvSpPr>
          <p:nvPr>
            <p:ph type="dt" sz="half" idx="14"/>
          </p:nvPr>
        </p:nvSpPr>
        <p:spPr/>
        <p:txBody>
          <a:bodyPr/>
          <a:lstStyle>
            <a:lvl1pPr>
              <a:defRPr/>
            </a:lvl1pPr>
          </a:lstStyle>
          <a:p>
            <a:pPr>
              <a:defRPr/>
            </a:pPr>
            <a:endParaRPr lang="pt-PT" dirty="0"/>
          </a:p>
        </p:txBody>
      </p:sp>
      <p:sp>
        <p:nvSpPr>
          <p:cNvPr id="9" name="Marcador de Posição do Rodapé 4"/>
          <p:cNvSpPr>
            <a:spLocks noGrp="1"/>
          </p:cNvSpPr>
          <p:nvPr>
            <p:ph type="ftr" sz="quarter" idx="15"/>
          </p:nvPr>
        </p:nvSpPr>
        <p:spPr/>
        <p:txBody>
          <a:bodyPr/>
          <a:lstStyle>
            <a:lvl1pPr>
              <a:defRPr/>
            </a:lvl1pPr>
          </a:lstStyle>
          <a:p>
            <a:pPr>
              <a:defRPr/>
            </a:pPr>
            <a:endParaRPr lang="pt-PT" dirty="0"/>
          </a:p>
        </p:txBody>
      </p:sp>
      <p:sp>
        <p:nvSpPr>
          <p:cNvPr id="10" name="Marcador de Posição do Número do Diapositivo 5"/>
          <p:cNvSpPr>
            <a:spLocks noGrp="1"/>
          </p:cNvSpPr>
          <p:nvPr>
            <p:ph type="sldNum" sz="quarter" idx="16"/>
          </p:nvPr>
        </p:nvSpPr>
        <p:spPr/>
        <p:txBody>
          <a:bodyPr/>
          <a:lstStyle>
            <a:lvl1pPr>
              <a:defRPr/>
            </a:lvl1pPr>
          </a:lstStyle>
          <a:p>
            <a:pPr>
              <a:defRPr/>
            </a:pPr>
            <a:fld id="{9BF3504C-4D85-4D36-BA3D-CA9ACA145695}" type="slidenum">
              <a:rPr lang="pt-PT" smtClean="0"/>
              <a:pPr>
                <a:defRPr/>
              </a:pPr>
              <a:t>‹nº›</a:t>
            </a:fld>
            <a:endParaRPr lang="pt-PT"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4" name="Rectângulo 7"/>
          <p:cNvSpPr/>
          <p:nvPr/>
        </p:nvSpPr>
        <p:spPr>
          <a:xfrm>
            <a:off x="0" y="3175"/>
            <a:ext cx="1218882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5" name="Rectângulo 8"/>
          <p:cNvSpPr/>
          <p:nvPr/>
        </p:nvSpPr>
        <p:spPr>
          <a:xfrm>
            <a:off x="7451725" y="0"/>
            <a:ext cx="4737100" cy="64770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6" name="Arredondar Rectângulo de Canto Simples 9"/>
          <p:cNvSpPr/>
          <p:nvPr/>
        </p:nvSpPr>
        <p:spPr bwMode="ltGray">
          <a:xfrm rot="10800000" flipV="1">
            <a:off x="220663" y="234950"/>
            <a:ext cx="7237412" cy="6013450"/>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7" name="Rectângulo 10"/>
          <p:cNvSpPr/>
          <p:nvPr/>
        </p:nvSpPr>
        <p:spPr>
          <a:xfrm>
            <a:off x="0" y="6477000"/>
            <a:ext cx="12188825"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2" name="Título 1"/>
          <p:cNvSpPr>
            <a:spLocks noGrp="1"/>
          </p:cNvSpPr>
          <p:nvPr>
            <p:ph type="title"/>
          </p:nvPr>
        </p:nvSpPr>
        <p:spPr>
          <a:xfrm>
            <a:off x="1293813" y="685800"/>
            <a:ext cx="5638801" cy="4191000"/>
          </a:xfrm>
        </p:spPr>
        <p:txBody>
          <a:bodyPr>
            <a:noAutofit/>
          </a:bodyPr>
          <a:lstStyle>
            <a:lvl1pPr algn="l">
              <a:defRPr sz="5400" b="0" cap="none" baseline="0"/>
            </a:lvl1pPr>
          </a:lstStyle>
          <a:p>
            <a:r>
              <a:rPr lang="pt-PT" smtClean="0"/>
              <a:t>Clique para editar o estilo</a:t>
            </a:r>
            <a:endParaRPr lang="pt-PT" dirty="0"/>
          </a:p>
        </p:txBody>
      </p:sp>
      <p:sp>
        <p:nvSpPr>
          <p:cNvPr id="3" name="Marcador de Posição do Texto 2"/>
          <p:cNvSpPr>
            <a:spLocks noGrp="1"/>
          </p:cNvSpPr>
          <p:nvPr>
            <p:ph type="body" idx="1"/>
          </p:nvPr>
        </p:nvSpPr>
        <p:spPr>
          <a:xfrm>
            <a:off x="1293813" y="5029200"/>
            <a:ext cx="5638800" cy="914400"/>
          </a:xfrm>
        </p:spPr>
        <p:txBody>
          <a:bodyPr>
            <a:normAutofit/>
          </a:bodyPr>
          <a:lstStyle>
            <a:lvl1pPr marL="0" indent="0">
              <a:spcBef>
                <a:spcPts val="0"/>
              </a:spcBef>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8" name="Marcador de Posição da Data 3"/>
          <p:cNvSpPr>
            <a:spLocks noGrp="1"/>
          </p:cNvSpPr>
          <p:nvPr>
            <p:ph type="dt" sz="half" idx="10"/>
          </p:nvPr>
        </p:nvSpPr>
        <p:spPr/>
        <p:txBody>
          <a:bodyPr/>
          <a:lstStyle>
            <a:lvl1pPr>
              <a:defRPr/>
            </a:lvl1pPr>
          </a:lstStyle>
          <a:p>
            <a:pPr>
              <a:defRPr/>
            </a:pPr>
            <a:endParaRPr lang="pt-PT" dirty="0"/>
          </a:p>
        </p:txBody>
      </p:sp>
      <p:sp>
        <p:nvSpPr>
          <p:cNvPr id="9" name="Marcador de Posição do Rodapé 4"/>
          <p:cNvSpPr>
            <a:spLocks noGrp="1"/>
          </p:cNvSpPr>
          <p:nvPr>
            <p:ph type="ftr" sz="quarter" idx="11"/>
          </p:nvPr>
        </p:nvSpPr>
        <p:spPr/>
        <p:txBody>
          <a:bodyPr/>
          <a:lstStyle>
            <a:lvl1pPr>
              <a:defRPr/>
            </a:lvl1pPr>
          </a:lstStyle>
          <a:p>
            <a:pPr>
              <a:defRPr/>
            </a:pPr>
            <a:endParaRPr lang="pt-PT" dirty="0"/>
          </a:p>
        </p:txBody>
      </p:sp>
      <p:sp>
        <p:nvSpPr>
          <p:cNvPr id="10" name="Marcador de Posição do Número do Diapositivo 5"/>
          <p:cNvSpPr>
            <a:spLocks noGrp="1"/>
          </p:cNvSpPr>
          <p:nvPr>
            <p:ph type="sldNum" sz="quarter" idx="12"/>
          </p:nvPr>
        </p:nvSpPr>
        <p:spPr/>
        <p:txBody>
          <a:bodyPr/>
          <a:lstStyle>
            <a:lvl1pPr>
              <a:defRPr/>
            </a:lvl1pPr>
          </a:lstStyle>
          <a:p>
            <a:pPr>
              <a:defRPr/>
            </a:pPr>
            <a:fld id="{AE52461E-7274-4B91-988A-AA1861B0984C}" type="slidenum">
              <a:rPr lang="pt-PT" smtClean="0"/>
              <a:pPr>
                <a:defRPr/>
              </a:pPr>
              <a:t>‹nº›</a:t>
            </a:fld>
            <a:endParaRPr lang="pt-PT"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dirty="0"/>
          </a:p>
        </p:txBody>
      </p:sp>
      <p:sp>
        <p:nvSpPr>
          <p:cNvPr id="3" name="Marcador de Posição de Conteúdo 2"/>
          <p:cNvSpPr>
            <a:spLocks noGrp="1"/>
          </p:cNvSpPr>
          <p:nvPr>
            <p:ph sz="half" idx="1"/>
          </p:nvPr>
        </p:nvSpPr>
        <p:spPr>
          <a:xfrm>
            <a:off x="1293813" y="1981200"/>
            <a:ext cx="4648201" cy="4191000"/>
          </a:xfrm>
        </p:spPr>
        <p:txBody>
          <a:bodyPr>
            <a:normAutofit/>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a:lvl8pPr>
            <a:lvl9pPr marL="2057400">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4" name="Marcador de Posição de Conteúdo 3"/>
          <p:cNvSpPr>
            <a:spLocks noGrp="1"/>
          </p:cNvSpPr>
          <p:nvPr>
            <p:ph sz="half" idx="2"/>
          </p:nvPr>
        </p:nvSpPr>
        <p:spPr>
          <a:xfrm>
            <a:off x="6246811" y="1981200"/>
            <a:ext cx="4648203" cy="4191000"/>
          </a:xfrm>
        </p:spPr>
        <p:txBody>
          <a:bodyPr>
            <a:normAutofit/>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5" name="Marcador de Posição da Data 3"/>
          <p:cNvSpPr>
            <a:spLocks noGrp="1"/>
          </p:cNvSpPr>
          <p:nvPr>
            <p:ph type="dt" sz="half" idx="10"/>
          </p:nvPr>
        </p:nvSpPr>
        <p:spPr/>
        <p:txBody>
          <a:bodyPr/>
          <a:lstStyle>
            <a:lvl1pPr>
              <a:defRPr/>
            </a:lvl1pPr>
          </a:lstStyle>
          <a:p>
            <a:pPr>
              <a:defRPr/>
            </a:pPr>
            <a:endParaRPr lang="pt-PT" dirty="0"/>
          </a:p>
        </p:txBody>
      </p:sp>
      <p:sp>
        <p:nvSpPr>
          <p:cNvPr id="6" name="Marcador de Posição do Rodapé 4"/>
          <p:cNvSpPr>
            <a:spLocks noGrp="1"/>
          </p:cNvSpPr>
          <p:nvPr>
            <p:ph type="ftr" sz="quarter" idx="11"/>
          </p:nvPr>
        </p:nvSpPr>
        <p:spPr/>
        <p:txBody>
          <a:bodyPr/>
          <a:lstStyle>
            <a:lvl1pPr>
              <a:defRPr/>
            </a:lvl1pPr>
          </a:lstStyle>
          <a:p>
            <a:pPr>
              <a:defRPr/>
            </a:pPr>
            <a:endParaRPr lang="pt-PT" dirty="0"/>
          </a:p>
        </p:txBody>
      </p:sp>
      <p:sp>
        <p:nvSpPr>
          <p:cNvPr id="7" name="Marcador de Posição do Número do Diapositivo 5"/>
          <p:cNvSpPr>
            <a:spLocks noGrp="1"/>
          </p:cNvSpPr>
          <p:nvPr>
            <p:ph type="sldNum" sz="quarter" idx="12"/>
          </p:nvPr>
        </p:nvSpPr>
        <p:spPr/>
        <p:txBody>
          <a:bodyPr/>
          <a:lstStyle>
            <a:lvl1pPr>
              <a:defRPr/>
            </a:lvl1pPr>
          </a:lstStyle>
          <a:p>
            <a:pPr>
              <a:defRPr/>
            </a:pPr>
            <a:fld id="{B793C4E8-ED23-491C-BD89-CA6F8B1CBDFE}" type="slidenum">
              <a:rPr lang="pt-PT" smtClean="0"/>
              <a:pPr>
                <a:defRPr/>
              </a:pPr>
              <a:t>‹nº›</a:t>
            </a:fld>
            <a:endParaRPr lang="pt-PT"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dirty="0"/>
          </a:p>
        </p:txBody>
      </p:sp>
      <p:sp>
        <p:nvSpPr>
          <p:cNvPr id="3" name="Marcador de Posição do Texto 2"/>
          <p:cNvSpPr>
            <a:spLocks noGrp="1"/>
          </p:cNvSpPr>
          <p:nvPr>
            <p:ph type="body" idx="1"/>
          </p:nvPr>
        </p:nvSpPr>
        <p:spPr>
          <a:xfrm>
            <a:off x="1293813"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1293813" y="2819400"/>
            <a:ext cx="4645152" cy="3352800"/>
          </a:xfrm>
        </p:spPr>
        <p:txBody>
          <a:bodyPr/>
          <a:lstStyle>
            <a:lvl1pPr>
              <a:defRPr sz="2400"/>
            </a:lvl1pPr>
            <a:lvl2pPr>
              <a:defRPr sz="2000"/>
            </a:lvl2pPr>
            <a:lvl3pPr>
              <a:defRPr sz="1800"/>
            </a:lvl3pPr>
            <a:lvl4pPr>
              <a:defRPr sz="1600"/>
            </a:lvl4pPr>
            <a:lvl5pPr>
              <a:defRPr sz="1600"/>
            </a:lvl5pPr>
            <a:lvl6pPr marL="1371600">
              <a:defRPr sz="1600"/>
            </a:lvl6pPr>
            <a:lvl7pPr marL="1600200">
              <a:defRPr sz="1600"/>
            </a:lvl7pPr>
            <a:lvl8pPr marL="1828800">
              <a:defRPr sz="1600" baseline="0"/>
            </a:lvl8pPr>
            <a:lvl9pPr marL="2057400">
              <a:defRPr sz="1600" baseline="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5" name="Marcador de Posição do Texto 4"/>
          <p:cNvSpPr>
            <a:spLocks noGrp="1"/>
          </p:cNvSpPr>
          <p:nvPr>
            <p:ph type="body" sz="quarter" idx="3"/>
          </p:nvPr>
        </p:nvSpPr>
        <p:spPr>
          <a:xfrm>
            <a:off x="6249862" y="1981200"/>
            <a:ext cx="4645152" cy="762000"/>
          </a:xfrm>
        </p:spPr>
        <p:txBody>
          <a:bodyPr anchor="ctr">
            <a:norm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249862" y="2819400"/>
            <a:ext cx="4645152" cy="3352800"/>
          </a:xfrm>
        </p:spPr>
        <p:txBody>
          <a:bodyPr/>
          <a:lstStyle>
            <a:lvl1pPr>
              <a:defRPr sz="2400"/>
            </a:lvl1pPr>
            <a:lvl2pPr>
              <a:defRPr sz="2000"/>
            </a:lvl2pPr>
            <a:lvl3pPr>
              <a:defRPr sz="1800"/>
            </a:lvl3pPr>
            <a:lvl4pPr>
              <a:defRPr sz="1600"/>
            </a:lvl4pPr>
            <a:lvl5pPr marL="1143000">
              <a:defRPr sz="1600"/>
            </a:lvl5pPr>
            <a:lvl6pPr marL="1371600">
              <a:defRPr sz="1600"/>
            </a:lvl6pPr>
            <a:lvl7pPr marL="1600200">
              <a:defRPr sz="1600"/>
            </a:lvl7pPr>
            <a:lvl8pPr marL="1828800">
              <a:defRPr sz="1600"/>
            </a:lvl8pPr>
            <a:lvl9pPr marL="2057400">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7" name="Marcador de Posição da Data 3"/>
          <p:cNvSpPr>
            <a:spLocks noGrp="1"/>
          </p:cNvSpPr>
          <p:nvPr>
            <p:ph type="dt" sz="half" idx="10"/>
          </p:nvPr>
        </p:nvSpPr>
        <p:spPr/>
        <p:txBody>
          <a:bodyPr/>
          <a:lstStyle>
            <a:lvl1pPr>
              <a:defRPr/>
            </a:lvl1pPr>
          </a:lstStyle>
          <a:p>
            <a:pPr>
              <a:defRPr/>
            </a:pPr>
            <a:endParaRPr lang="pt-PT" dirty="0"/>
          </a:p>
        </p:txBody>
      </p:sp>
      <p:sp>
        <p:nvSpPr>
          <p:cNvPr id="8" name="Marcador de Posição do Rodapé 4"/>
          <p:cNvSpPr>
            <a:spLocks noGrp="1"/>
          </p:cNvSpPr>
          <p:nvPr>
            <p:ph type="ftr" sz="quarter" idx="11"/>
          </p:nvPr>
        </p:nvSpPr>
        <p:spPr/>
        <p:txBody>
          <a:bodyPr/>
          <a:lstStyle>
            <a:lvl1pPr>
              <a:defRPr/>
            </a:lvl1pPr>
          </a:lstStyle>
          <a:p>
            <a:pPr>
              <a:defRPr/>
            </a:pPr>
            <a:endParaRPr lang="pt-PT" dirty="0"/>
          </a:p>
        </p:txBody>
      </p:sp>
      <p:sp>
        <p:nvSpPr>
          <p:cNvPr id="9" name="Marcador de Posição do Número do Diapositivo 5"/>
          <p:cNvSpPr>
            <a:spLocks noGrp="1"/>
          </p:cNvSpPr>
          <p:nvPr>
            <p:ph type="sldNum" sz="quarter" idx="12"/>
          </p:nvPr>
        </p:nvSpPr>
        <p:spPr/>
        <p:txBody>
          <a:bodyPr/>
          <a:lstStyle>
            <a:lvl1pPr>
              <a:defRPr/>
            </a:lvl1pPr>
          </a:lstStyle>
          <a:p>
            <a:pPr>
              <a:defRPr/>
            </a:pPr>
            <a:fld id="{99187BDD-FE42-434B-87A1-36C6D8B69CB5}" type="slidenum">
              <a:rPr lang="pt-PT" smtClean="0"/>
              <a:pPr>
                <a:defRPr/>
              </a:pPr>
              <a:t>‹nº›</a:t>
            </a:fld>
            <a:endParaRPr lang="pt-PT"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dirty="0"/>
          </a:p>
        </p:txBody>
      </p:sp>
      <p:sp>
        <p:nvSpPr>
          <p:cNvPr id="3" name="Marcador de Posição da Data 3"/>
          <p:cNvSpPr>
            <a:spLocks noGrp="1"/>
          </p:cNvSpPr>
          <p:nvPr>
            <p:ph type="dt" sz="half" idx="10"/>
          </p:nvPr>
        </p:nvSpPr>
        <p:spPr/>
        <p:txBody>
          <a:bodyPr/>
          <a:lstStyle>
            <a:lvl1pPr>
              <a:defRPr/>
            </a:lvl1pPr>
          </a:lstStyle>
          <a:p>
            <a:pPr>
              <a:defRPr/>
            </a:pPr>
            <a:endParaRPr lang="pt-PT" dirty="0"/>
          </a:p>
        </p:txBody>
      </p:sp>
      <p:sp>
        <p:nvSpPr>
          <p:cNvPr id="4" name="Marcador de Posição do Rodapé 4"/>
          <p:cNvSpPr>
            <a:spLocks noGrp="1"/>
          </p:cNvSpPr>
          <p:nvPr>
            <p:ph type="ftr" sz="quarter" idx="11"/>
          </p:nvPr>
        </p:nvSpPr>
        <p:spPr/>
        <p:txBody>
          <a:bodyPr/>
          <a:lstStyle>
            <a:lvl1pPr>
              <a:defRPr/>
            </a:lvl1pPr>
          </a:lstStyle>
          <a:p>
            <a:pPr>
              <a:defRPr/>
            </a:pPr>
            <a:endParaRPr lang="pt-PT" dirty="0"/>
          </a:p>
        </p:txBody>
      </p:sp>
      <p:sp>
        <p:nvSpPr>
          <p:cNvPr id="5" name="Marcador de Posição do Número do Diapositivo 5"/>
          <p:cNvSpPr>
            <a:spLocks noGrp="1"/>
          </p:cNvSpPr>
          <p:nvPr>
            <p:ph type="sldNum" sz="quarter" idx="12"/>
          </p:nvPr>
        </p:nvSpPr>
        <p:spPr/>
        <p:txBody>
          <a:bodyPr/>
          <a:lstStyle>
            <a:lvl1pPr>
              <a:defRPr/>
            </a:lvl1pPr>
          </a:lstStyle>
          <a:p>
            <a:pPr>
              <a:defRPr/>
            </a:pPr>
            <a:fld id="{F53B2477-6A5E-4C7C-B93E-D9B3A278E525}" type="slidenum">
              <a:rPr lang="pt-PT" smtClean="0"/>
              <a:pPr>
                <a:defRPr/>
              </a:pPr>
              <a:t>‹nº›</a:t>
            </a:fld>
            <a:endParaRPr lang="pt-PT"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endParaRPr lang="pt-PT" dirty="0"/>
          </a:p>
        </p:txBody>
      </p:sp>
      <p:sp>
        <p:nvSpPr>
          <p:cNvPr id="3" name="Marcador de Posição do Rodapé 4"/>
          <p:cNvSpPr>
            <a:spLocks noGrp="1"/>
          </p:cNvSpPr>
          <p:nvPr>
            <p:ph type="ftr" sz="quarter" idx="11"/>
          </p:nvPr>
        </p:nvSpPr>
        <p:spPr/>
        <p:txBody>
          <a:bodyPr/>
          <a:lstStyle>
            <a:lvl1pPr>
              <a:defRPr/>
            </a:lvl1pPr>
          </a:lstStyle>
          <a:p>
            <a:pPr>
              <a:defRPr/>
            </a:pPr>
            <a:endParaRPr lang="pt-PT" dirty="0"/>
          </a:p>
        </p:txBody>
      </p:sp>
      <p:sp>
        <p:nvSpPr>
          <p:cNvPr id="4" name="Marcador de Posição do Número do Diapositivo 5"/>
          <p:cNvSpPr>
            <a:spLocks noGrp="1"/>
          </p:cNvSpPr>
          <p:nvPr>
            <p:ph type="sldNum" sz="quarter" idx="12"/>
          </p:nvPr>
        </p:nvSpPr>
        <p:spPr/>
        <p:txBody>
          <a:bodyPr/>
          <a:lstStyle>
            <a:lvl1pPr>
              <a:defRPr/>
            </a:lvl1pPr>
          </a:lstStyle>
          <a:p>
            <a:pPr>
              <a:defRPr/>
            </a:pPr>
            <a:fld id="{A86E09CC-1296-46B7-8084-0CAE0F0E1977}" type="slidenum">
              <a:rPr lang="pt-PT" smtClean="0"/>
              <a:pPr>
                <a:defRPr/>
              </a:pPr>
              <a:t>‹nº›</a:t>
            </a:fld>
            <a:endParaRPr lang="pt-PT"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5" name="Rectângulo 7"/>
          <p:cNvSpPr/>
          <p:nvPr/>
        </p:nvSpPr>
        <p:spPr>
          <a:xfrm>
            <a:off x="0" y="6172200"/>
            <a:ext cx="12188825"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6" name="Rectângulo 8"/>
          <p:cNvSpPr/>
          <p:nvPr/>
        </p:nvSpPr>
        <p:spPr>
          <a:xfrm>
            <a:off x="0" y="0"/>
            <a:ext cx="12188825"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7" name="Arredondar Rectângulo de Canto Simples 9"/>
          <p:cNvSpPr/>
          <p:nvPr/>
        </p:nvSpPr>
        <p:spPr bwMode="ltGray">
          <a:xfrm rot="10800000" flipH="1" flipV="1">
            <a:off x="4722813" y="234950"/>
            <a:ext cx="7237412" cy="5708650"/>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8" name="Rectângulo 10"/>
          <p:cNvSpPr/>
          <p:nvPr/>
        </p:nvSpPr>
        <p:spPr>
          <a:xfrm>
            <a:off x="0" y="0"/>
            <a:ext cx="4722813" cy="6172200"/>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2" name="Título 1"/>
          <p:cNvSpPr>
            <a:spLocks noGrp="1"/>
          </p:cNvSpPr>
          <p:nvPr>
            <p:ph type="title"/>
          </p:nvPr>
        </p:nvSpPr>
        <p:spPr>
          <a:xfrm>
            <a:off x="592197" y="234351"/>
            <a:ext cx="3773863" cy="4642450"/>
          </a:xfrm>
        </p:spPr>
        <p:txBody>
          <a:bodyPr>
            <a:normAutofit/>
          </a:bodyPr>
          <a:lstStyle>
            <a:lvl1pPr algn="l">
              <a:defRPr sz="4400" b="0">
                <a:solidFill>
                  <a:schemeClr val="bg1"/>
                </a:solidFill>
                <a:effectLst>
                  <a:outerShdw blurRad="88900" algn="ctr" rotWithShape="0">
                    <a:prstClr val="black">
                      <a:alpha val="35000"/>
                    </a:prstClr>
                  </a:outerShdw>
                </a:effectLst>
              </a:defRPr>
            </a:lvl1pPr>
          </a:lstStyle>
          <a:p>
            <a:r>
              <a:rPr lang="pt-PT" smtClean="0"/>
              <a:t>Clique para editar o estilo</a:t>
            </a:r>
            <a:endParaRPr lang="pt-PT" dirty="0"/>
          </a:p>
        </p:txBody>
      </p:sp>
      <p:sp>
        <p:nvSpPr>
          <p:cNvPr id="4" name="Marcador de Posição do Texto 3"/>
          <p:cNvSpPr>
            <a:spLocks noGrp="1"/>
          </p:cNvSpPr>
          <p:nvPr>
            <p:ph type="body" sz="half" idx="2"/>
          </p:nvPr>
        </p:nvSpPr>
        <p:spPr>
          <a:xfrm>
            <a:off x="581983" y="5029199"/>
            <a:ext cx="3782586" cy="914401"/>
          </a:xfrm>
        </p:spPr>
        <p:txBody>
          <a:bodyPr>
            <a:normAutofit/>
          </a:bodyPr>
          <a:lstStyle>
            <a:lvl1pPr marL="0" indent="0">
              <a:spcBef>
                <a:spcPts val="0"/>
              </a:spcBef>
              <a:buNone/>
              <a:defRPr sz="20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3" name="Marcador de Posição de Conteúdo 2"/>
          <p:cNvSpPr>
            <a:spLocks noGrp="1"/>
          </p:cNvSpPr>
          <p:nvPr>
            <p:ph idx="1"/>
          </p:nvPr>
        </p:nvSpPr>
        <p:spPr>
          <a:xfrm>
            <a:off x="4945139" y="465285"/>
            <a:ext cx="6786614" cy="524971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9" name="Marcador de Posição da Data 4"/>
          <p:cNvSpPr>
            <a:spLocks noGrp="1"/>
          </p:cNvSpPr>
          <p:nvPr>
            <p:ph type="dt" sz="half" idx="10"/>
          </p:nvPr>
        </p:nvSpPr>
        <p:spPr/>
        <p:txBody>
          <a:bodyPr/>
          <a:lstStyle>
            <a:lvl1pPr>
              <a:defRPr/>
            </a:lvl1pPr>
          </a:lstStyle>
          <a:p>
            <a:pPr>
              <a:defRPr/>
            </a:pPr>
            <a:endParaRPr lang="pt-PT" dirty="0"/>
          </a:p>
        </p:txBody>
      </p:sp>
      <p:sp>
        <p:nvSpPr>
          <p:cNvPr id="10" name="Marcador de Posição do Rodapé 5"/>
          <p:cNvSpPr>
            <a:spLocks noGrp="1"/>
          </p:cNvSpPr>
          <p:nvPr>
            <p:ph type="ftr" sz="quarter" idx="11"/>
          </p:nvPr>
        </p:nvSpPr>
        <p:spPr/>
        <p:txBody>
          <a:bodyPr/>
          <a:lstStyle>
            <a:lvl1pPr>
              <a:defRPr/>
            </a:lvl1pPr>
          </a:lstStyle>
          <a:p>
            <a:pPr>
              <a:defRPr/>
            </a:pPr>
            <a:endParaRPr lang="pt-PT" dirty="0"/>
          </a:p>
        </p:txBody>
      </p:sp>
      <p:sp>
        <p:nvSpPr>
          <p:cNvPr id="11" name="Marcador de Posição do Número do Diapositivo 6"/>
          <p:cNvSpPr>
            <a:spLocks noGrp="1"/>
          </p:cNvSpPr>
          <p:nvPr>
            <p:ph type="sldNum" sz="quarter" idx="12"/>
          </p:nvPr>
        </p:nvSpPr>
        <p:spPr/>
        <p:txBody>
          <a:bodyPr/>
          <a:lstStyle>
            <a:lvl1pPr>
              <a:defRPr/>
            </a:lvl1pPr>
          </a:lstStyle>
          <a:p>
            <a:pPr>
              <a:defRPr/>
            </a:pPr>
            <a:fld id="{360C64D4-EC43-445B-AEA6-0740B8B5B88D}" type="slidenum">
              <a:rPr lang="pt-PT" smtClean="0"/>
              <a:pPr>
                <a:defRPr/>
              </a:pPr>
              <a:t>‹nº›</a:t>
            </a:fld>
            <a:endParaRPr lang="pt-PT"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ângulo 7"/>
          <p:cNvSpPr/>
          <p:nvPr/>
        </p:nvSpPr>
        <p:spPr>
          <a:xfrm>
            <a:off x="0" y="6477000"/>
            <a:ext cx="11960225" cy="38100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9" name="Rectângulo 8"/>
          <p:cNvSpPr/>
          <p:nvPr/>
        </p:nvSpPr>
        <p:spPr>
          <a:xfrm>
            <a:off x="11960225" y="6477000"/>
            <a:ext cx="228600" cy="381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7" name="Rectângulo 6"/>
          <p:cNvSpPr/>
          <p:nvPr/>
        </p:nvSpPr>
        <p:spPr>
          <a:xfrm>
            <a:off x="0" y="0"/>
            <a:ext cx="12188825" cy="64770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pt-PT" dirty="0"/>
          </a:p>
        </p:txBody>
      </p:sp>
      <p:sp>
        <p:nvSpPr>
          <p:cNvPr id="10" name="Arredondar Rectângulo de Canto Simples 9"/>
          <p:cNvSpPr/>
          <p:nvPr/>
        </p:nvSpPr>
        <p:spPr>
          <a:xfrm>
            <a:off x="0" y="228600"/>
            <a:ext cx="11961813" cy="6248400"/>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dirty="0"/>
          </a:p>
        </p:txBody>
      </p:sp>
      <p:sp>
        <p:nvSpPr>
          <p:cNvPr id="1030" name="Marcador de Posição do Título 1"/>
          <p:cNvSpPr>
            <a:spLocks noGrp="1"/>
          </p:cNvSpPr>
          <p:nvPr>
            <p:ph type="title"/>
          </p:nvPr>
        </p:nvSpPr>
        <p:spPr bwMode="auto">
          <a:xfrm>
            <a:off x="1293813" y="563563"/>
            <a:ext cx="9601200" cy="11890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pt-PT" dirty="0" smtClean="0"/>
              <a:t>Clique para editar o estilo</a:t>
            </a:r>
          </a:p>
        </p:txBody>
      </p:sp>
      <p:sp>
        <p:nvSpPr>
          <p:cNvPr id="1031" name="Marcador de Posição do Texto 2"/>
          <p:cNvSpPr>
            <a:spLocks noGrp="1"/>
          </p:cNvSpPr>
          <p:nvPr>
            <p:ph type="body" idx="1"/>
          </p:nvPr>
        </p:nvSpPr>
        <p:spPr bwMode="auto">
          <a:xfrm>
            <a:off x="1293813" y="1981200"/>
            <a:ext cx="9601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p>
        </p:txBody>
      </p:sp>
      <p:sp>
        <p:nvSpPr>
          <p:cNvPr id="4" name="Marcador de Posição da Data 3"/>
          <p:cNvSpPr>
            <a:spLocks noGrp="1"/>
          </p:cNvSpPr>
          <p:nvPr>
            <p:ph type="dt" sz="half" idx="2"/>
          </p:nvPr>
        </p:nvSpPr>
        <p:spPr>
          <a:xfrm>
            <a:off x="8913813" y="6248400"/>
            <a:ext cx="1092200" cy="152400"/>
          </a:xfrm>
          <a:prstGeom prst="rect">
            <a:avLst/>
          </a:prstGeom>
        </p:spPr>
        <p:txBody>
          <a:bodyPr vert="horz" lIns="91440" tIns="45720" rIns="91440" bIns="45720" rtlCol="0" anchor="ctr"/>
          <a:lstStyle>
            <a:lvl1pPr algn="r" fontAlgn="auto">
              <a:spcBef>
                <a:spcPts val="0"/>
              </a:spcBef>
              <a:spcAft>
                <a:spcPts val="0"/>
              </a:spcAft>
              <a:defRPr sz="900">
                <a:solidFill>
                  <a:schemeClr val="tx1"/>
                </a:solidFill>
                <a:latin typeface="+mn-lt"/>
                <a:cs typeface="+mn-cs"/>
              </a:defRPr>
            </a:lvl1pPr>
          </a:lstStyle>
          <a:p>
            <a:pPr>
              <a:defRPr/>
            </a:pPr>
            <a:endParaRPr lang="pt-PT" dirty="0"/>
          </a:p>
        </p:txBody>
      </p:sp>
      <p:sp>
        <p:nvSpPr>
          <p:cNvPr id="5" name="Marcador de Posição do Rodapé 4"/>
          <p:cNvSpPr>
            <a:spLocks noGrp="1"/>
          </p:cNvSpPr>
          <p:nvPr>
            <p:ph type="ftr" sz="quarter" idx="3"/>
          </p:nvPr>
        </p:nvSpPr>
        <p:spPr>
          <a:xfrm>
            <a:off x="1293813" y="6248400"/>
            <a:ext cx="7467600" cy="152400"/>
          </a:xfrm>
          <a:prstGeom prst="rect">
            <a:avLst/>
          </a:prstGeom>
        </p:spPr>
        <p:txBody>
          <a:bodyPr vert="horz" lIns="91440" tIns="45720" rIns="91440" bIns="45720" rtlCol="0" anchor="ctr"/>
          <a:lstStyle>
            <a:lvl1pPr algn="l" fontAlgn="auto">
              <a:spcBef>
                <a:spcPts val="0"/>
              </a:spcBef>
              <a:spcAft>
                <a:spcPts val="0"/>
              </a:spcAft>
              <a:defRPr sz="900">
                <a:solidFill>
                  <a:schemeClr val="tx1"/>
                </a:solidFill>
                <a:latin typeface="+mn-lt"/>
                <a:cs typeface="+mn-cs"/>
              </a:defRPr>
            </a:lvl1pPr>
          </a:lstStyle>
          <a:p>
            <a:pPr>
              <a:defRPr/>
            </a:pPr>
            <a:endParaRPr lang="pt-PT" dirty="0"/>
          </a:p>
        </p:txBody>
      </p:sp>
      <p:sp>
        <p:nvSpPr>
          <p:cNvPr id="6" name="Marcador de Posição do Número do Diapositivo 5"/>
          <p:cNvSpPr>
            <a:spLocks noGrp="1"/>
          </p:cNvSpPr>
          <p:nvPr>
            <p:ph type="sldNum" sz="quarter" idx="4"/>
          </p:nvPr>
        </p:nvSpPr>
        <p:spPr>
          <a:xfrm>
            <a:off x="10133013" y="6248400"/>
            <a:ext cx="762000" cy="152400"/>
          </a:xfrm>
          <a:prstGeom prst="rect">
            <a:avLst/>
          </a:prstGeom>
        </p:spPr>
        <p:txBody>
          <a:bodyPr vert="horz" lIns="91440" tIns="45720" rIns="91440" bIns="45720" rtlCol="0" anchor="ctr"/>
          <a:lstStyle>
            <a:lvl1pPr algn="r" fontAlgn="auto">
              <a:spcBef>
                <a:spcPts val="0"/>
              </a:spcBef>
              <a:spcAft>
                <a:spcPts val="0"/>
              </a:spcAft>
              <a:defRPr sz="900">
                <a:solidFill>
                  <a:schemeClr val="tx1"/>
                </a:solidFill>
                <a:latin typeface="+mn-lt"/>
                <a:cs typeface="+mn-cs"/>
              </a:defRPr>
            </a:lvl1pPr>
          </a:lstStyle>
          <a:p>
            <a:pPr>
              <a:defRPr/>
            </a:pPr>
            <a:fld id="{8C1D5106-44ED-407B-B625-D0F6FBF59144}" type="slidenum">
              <a:rPr lang="pt-PT" smtClean="0"/>
              <a:pPr>
                <a:defRPr/>
              </a:pPr>
              <a:t>‹nº›</a:t>
            </a:fld>
            <a:endParaRPr lang="pt-PT" dirty="0"/>
          </a:p>
        </p:txBody>
      </p:sp>
    </p:spTree>
  </p:cSld>
  <p:clrMap bg1="lt1" tx1="dk1" bg2="lt2" tx2="dk2" accent1="accent1" accent2="accent2" accent3="accent3" accent4="accent4" accent5="accent5" accent6="accent6" hlink="hlink" folHlink="folHlink"/>
  <p:sldLayoutIdLst>
    <p:sldLayoutId id="2147483733" r:id="rId1"/>
    <p:sldLayoutId id="2147483732" r:id="rId2"/>
    <p:sldLayoutId id="2147483734" r:id="rId3"/>
    <p:sldLayoutId id="2147483735" r:id="rId4"/>
    <p:sldLayoutId id="2147483731" r:id="rId5"/>
    <p:sldLayoutId id="2147483730" r:id="rId6"/>
    <p:sldLayoutId id="2147483729" r:id="rId7"/>
    <p:sldLayoutId id="2147483728" r:id="rId8"/>
    <p:sldLayoutId id="2147483736" r:id="rId9"/>
    <p:sldLayoutId id="2147483737" r:id="rId10"/>
    <p:sldLayoutId id="2147483727" r:id="rId11"/>
    <p:sldLayoutId id="2147483726" r:id="rId12"/>
  </p:sldLayoutIdLst>
  <p:transition spd="med">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000" kern="1200">
          <a:solidFill>
            <a:schemeClr val="tx1"/>
          </a:solidFill>
          <a:latin typeface="+mj-lt"/>
          <a:ea typeface="+mj-ea"/>
          <a:cs typeface="+mj-cs"/>
        </a:defRPr>
      </a:lvl1pPr>
      <a:lvl2pPr algn="l" rtl="0" eaLnBrk="1" fontAlgn="base" hangingPunct="1">
        <a:lnSpc>
          <a:spcPct val="90000"/>
        </a:lnSpc>
        <a:spcBef>
          <a:spcPct val="0"/>
        </a:spcBef>
        <a:spcAft>
          <a:spcPct val="0"/>
        </a:spcAft>
        <a:defRPr sz="4000">
          <a:solidFill>
            <a:schemeClr val="tx1"/>
          </a:solidFill>
          <a:latin typeface="Cambria" pitchFamily="18" charset="0"/>
        </a:defRPr>
      </a:lvl2pPr>
      <a:lvl3pPr algn="l" rtl="0" eaLnBrk="1" fontAlgn="base" hangingPunct="1">
        <a:lnSpc>
          <a:spcPct val="90000"/>
        </a:lnSpc>
        <a:spcBef>
          <a:spcPct val="0"/>
        </a:spcBef>
        <a:spcAft>
          <a:spcPct val="0"/>
        </a:spcAft>
        <a:defRPr sz="4000">
          <a:solidFill>
            <a:schemeClr val="tx1"/>
          </a:solidFill>
          <a:latin typeface="Cambria" pitchFamily="18" charset="0"/>
        </a:defRPr>
      </a:lvl3pPr>
      <a:lvl4pPr algn="l" rtl="0" eaLnBrk="1" fontAlgn="base" hangingPunct="1">
        <a:lnSpc>
          <a:spcPct val="90000"/>
        </a:lnSpc>
        <a:spcBef>
          <a:spcPct val="0"/>
        </a:spcBef>
        <a:spcAft>
          <a:spcPct val="0"/>
        </a:spcAft>
        <a:defRPr sz="4000">
          <a:solidFill>
            <a:schemeClr val="tx1"/>
          </a:solidFill>
          <a:latin typeface="Cambria" pitchFamily="18" charset="0"/>
        </a:defRPr>
      </a:lvl4pPr>
      <a:lvl5pPr algn="l" rtl="0" eaLnBrk="1" fontAlgn="base" hangingPunct="1">
        <a:lnSpc>
          <a:spcPct val="90000"/>
        </a:lnSpc>
        <a:spcBef>
          <a:spcPct val="0"/>
        </a:spcBef>
        <a:spcAft>
          <a:spcPct val="0"/>
        </a:spcAft>
        <a:defRPr sz="4000">
          <a:solidFill>
            <a:schemeClr val="tx1"/>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rtl="0" eaLnBrk="1" fontAlgn="base" hangingPunct="1">
        <a:lnSpc>
          <a:spcPct val="90000"/>
        </a:lnSpc>
        <a:spcBef>
          <a:spcPts val="1800"/>
        </a:spcBef>
        <a:spcAft>
          <a:spcPct val="0"/>
        </a:spcAft>
        <a:buSzPct val="90000"/>
        <a:buFont typeface="Arial" charset="0"/>
        <a:buChar char="•"/>
        <a:defRPr sz="2400" kern="1200">
          <a:solidFill>
            <a:schemeClr val="tx1"/>
          </a:solidFill>
          <a:latin typeface="+mn-lt"/>
          <a:ea typeface="+mn-ea"/>
          <a:cs typeface="+mn-cs"/>
        </a:defRPr>
      </a:lvl1pPr>
      <a:lvl2pPr marL="457200" indent="-228600" algn="l" rtl="0" eaLnBrk="1" fontAlgn="base" hangingPunct="1">
        <a:lnSpc>
          <a:spcPct val="90000"/>
        </a:lnSpc>
        <a:spcBef>
          <a:spcPts val="600"/>
        </a:spcBef>
        <a:spcAft>
          <a:spcPct val="0"/>
        </a:spcAft>
        <a:buSzPct val="90000"/>
        <a:buFont typeface="Arial" charset="0"/>
        <a:buChar char="•"/>
        <a:defRPr sz="2000" kern="1200">
          <a:solidFill>
            <a:schemeClr val="tx1"/>
          </a:solidFill>
          <a:latin typeface="+mn-lt"/>
          <a:ea typeface="+mn-ea"/>
          <a:cs typeface="+mn-cs"/>
        </a:defRPr>
      </a:lvl2pPr>
      <a:lvl3pPr marL="685800" indent="-228600" algn="l" rtl="0" eaLnBrk="1" fontAlgn="base" hangingPunct="1">
        <a:lnSpc>
          <a:spcPct val="90000"/>
        </a:lnSpc>
        <a:spcBef>
          <a:spcPts val="600"/>
        </a:spcBef>
        <a:spcAft>
          <a:spcPct val="0"/>
        </a:spcAft>
        <a:buSzPct val="90000"/>
        <a:buFont typeface="Arial" charset="0"/>
        <a:buChar char="•"/>
        <a:defRPr kern="1200">
          <a:solidFill>
            <a:schemeClr val="tx1"/>
          </a:solidFill>
          <a:latin typeface="+mn-lt"/>
          <a:ea typeface="+mn-ea"/>
          <a:cs typeface="+mn-cs"/>
        </a:defRPr>
      </a:lvl3pPr>
      <a:lvl4pPr marL="914400" indent="-228600" algn="l" rtl="0" eaLnBrk="1" fontAlgn="base" hangingPunct="1">
        <a:lnSpc>
          <a:spcPct val="90000"/>
        </a:lnSpc>
        <a:spcBef>
          <a:spcPts val="600"/>
        </a:spcBef>
        <a:spcAft>
          <a:spcPct val="0"/>
        </a:spcAft>
        <a:buSzPct val="90000"/>
        <a:buFont typeface="Arial" charset="0"/>
        <a:buChar char="•"/>
        <a:defRPr sz="1600" kern="1200">
          <a:solidFill>
            <a:schemeClr val="tx1"/>
          </a:solidFill>
          <a:latin typeface="+mn-lt"/>
          <a:ea typeface="+mn-ea"/>
          <a:cs typeface="+mn-cs"/>
        </a:defRPr>
      </a:lvl4pPr>
      <a:lvl5pPr marL="1143000" indent="-228600" algn="l" rtl="0" eaLnBrk="1" fontAlgn="base" hangingPunct="1">
        <a:lnSpc>
          <a:spcPct val="90000"/>
        </a:lnSpc>
        <a:spcBef>
          <a:spcPts val="600"/>
        </a:spcBef>
        <a:spcAft>
          <a:spcPct val="0"/>
        </a:spcAft>
        <a:buSzPct val="90000"/>
        <a:buFont typeface="Arial" charset="0"/>
        <a:buChar char="•"/>
        <a:defRPr sz="1600" kern="1200">
          <a:solidFill>
            <a:schemeClr val="tx1"/>
          </a:solidFill>
          <a:latin typeface="+mn-lt"/>
          <a:ea typeface="+mn-ea"/>
          <a:cs typeface="+mn-cs"/>
        </a:defRPr>
      </a:lvl5pPr>
      <a:lvl6pPr marL="13716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6pPr>
      <a:lvl7pPr marL="16002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7pPr>
      <a:lvl8pPr marL="18288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8pPr>
      <a:lvl9pPr marL="2057400" indent="-228600" algn="l" defTabSz="914400" rtl="0" eaLnBrk="1" latinLnBrk="0" hangingPunct="1">
        <a:lnSpc>
          <a:spcPct val="90000"/>
        </a:lnSpc>
        <a:spcBef>
          <a:spcPts val="600"/>
        </a:spcBef>
        <a:buSzPct val="9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02332" y="3065016"/>
            <a:ext cx="5617369" cy="2878088"/>
          </a:xfrm>
        </p:spPr>
        <p:txBody>
          <a:bodyPr rtlCol="0">
            <a:normAutofit/>
          </a:bodyPr>
          <a:lstStyle/>
          <a:p>
            <a:pPr marL="1348740">
              <a:lnSpc>
                <a:spcPct val="150000"/>
              </a:lnSpc>
              <a:spcAft>
                <a:spcPts val="0"/>
              </a:spcAft>
            </a:pPr>
            <a:r>
              <a:rPr lang="pt-PT" sz="3600" dirty="0" smtClean="0">
                <a:effectLst/>
                <a:latin typeface="Calibri" panose="020F0502020204030204" pitchFamily="34" charset="0"/>
                <a:ea typeface="Calibri" panose="020F0502020204030204" pitchFamily="34" charset="0"/>
                <a:cs typeface="Times New Roman" panose="02020603050405020304" pitchFamily="18" charset="0"/>
              </a:rPr>
              <a:t>Como permanecer saudável com os remédios da Avó</a:t>
            </a:r>
            <a:endParaRPr lang="pt-PT" dirty="0">
              <a:effectLst>
                <a:outerShdw blurRad="88900" algn="ctr">
                  <a:prstClr val="black">
                    <a:alpha val="35000"/>
                  </a:prstClr>
                </a:outerShdw>
              </a:effectLst>
            </a:endParaRPr>
          </a:p>
        </p:txBody>
      </p:sp>
      <p:pic>
        <p:nvPicPr>
          <p:cNvPr id="7" name="Marcador de Posição da Imagem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514" r="10514"/>
          <a:stretch>
            <a:fillRect/>
          </a:stretch>
        </p:blipFill>
        <p:spPr>
          <a:xfrm>
            <a:off x="5518347" y="228600"/>
            <a:ext cx="6443465" cy="5715000"/>
          </a:xfr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77788" y="563563"/>
            <a:ext cx="10417225" cy="993229"/>
          </a:xfrm>
        </p:spPr>
        <p:txBody>
          <a:bodyPr/>
          <a:lstStyle/>
          <a:p>
            <a:pPr algn="ctr"/>
            <a:r>
              <a:rPr lang="pt-PT" sz="3200" dirty="0"/>
              <a:t>P</a:t>
            </a:r>
            <a:r>
              <a:rPr lang="pt-PT" sz="3200" dirty="0" smtClean="0"/>
              <a:t>ropriedades das Ervas Medicinais do Azeite e do Mel</a:t>
            </a:r>
            <a:endParaRPr lang="pt-PT" sz="3200" dirty="0"/>
          </a:p>
        </p:txBody>
      </p:sp>
      <p:pic>
        <p:nvPicPr>
          <p:cNvPr id="15362" name="Picture 2" descr="http://www.epochtimes.com.br/wp-content/uploads/2012/06/ga-curry-propriedades-medicinais-colhe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868" y="1988840"/>
            <a:ext cx="7560840"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82761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800" b="1" dirty="0" smtClean="0"/>
              <a:t>1. Alho</a:t>
            </a:r>
            <a:endParaRPr lang="pt-PT" sz="4800" b="1" dirty="0"/>
          </a:p>
        </p:txBody>
      </p:sp>
      <p:sp>
        <p:nvSpPr>
          <p:cNvPr id="3" name="Marcador de Posição do Texto 2"/>
          <p:cNvSpPr>
            <a:spLocks noGrp="1"/>
          </p:cNvSpPr>
          <p:nvPr>
            <p:ph type="body" sz="half" idx="2"/>
          </p:nvPr>
        </p:nvSpPr>
        <p:spPr/>
        <p:txBody>
          <a:bodyPr/>
          <a:lstStyle/>
          <a:p>
            <a:endParaRPr lang="pt-PT"/>
          </a:p>
        </p:txBody>
      </p:sp>
      <p:sp>
        <p:nvSpPr>
          <p:cNvPr id="4" name="Marcador de Posição de Conteúdo 3"/>
          <p:cNvSpPr>
            <a:spLocks noGrp="1"/>
          </p:cNvSpPr>
          <p:nvPr>
            <p:ph idx="1"/>
          </p:nvPr>
        </p:nvSpPr>
        <p:spPr/>
        <p:txBody>
          <a:bodyPr>
            <a:normAutofit/>
          </a:bodyPr>
          <a:lstStyle/>
          <a:p>
            <a:r>
              <a:rPr lang="pt-PT" dirty="0" smtClean="0"/>
              <a:t>A utilização justifica-se </a:t>
            </a:r>
            <a:r>
              <a:rPr lang="pt-PT" dirty="0"/>
              <a:t>pelo seu conteúdo </a:t>
            </a:r>
            <a:r>
              <a:rPr lang="pt-PT" dirty="0" smtClean="0"/>
              <a:t>em</a:t>
            </a:r>
            <a:r>
              <a:rPr lang="pt-PT" dirty="0" smtClean="0"/>
              <a:t> minerais,  vitaminas  e  alicina e pelos </a:t>
            </a:r>
            <a:r>
              <a:rPr lang="pt-PT" dirty="0"/>
              <a:t>efeitos </a:t>
            </a:r>
            <a:r>
              <a:rPr lang="pt-PT" dirty="0" smtClean="0"/>
              <a:t>terapêuticos que estas substâncias </a:t>
            </a:r>
            <a:r>
              <a:rPr lang="pt-PT" dirty="0" smtClean="0"/>
              <a:t>produzem:</a:t>
            </a:r>
            <a:endParaRPr lang="pt-PT" dirty="0" smtClean="0"/>
          </a:p>
          <a:p>
            <a:pPr lvl="1"/>
            <a:r>
              <a:rPr lang="pt-PT" dirty="0" smtClean="0"/>
              <a:t>reduzir </a:t>
            </a:r>
            <a:r>
              <a:rPr lang="pt-PT" dirty="0"/>
              <a:t>os níveis de </a:t>
            </a:r>
            <a:r>
              <a:rPr lang="pt-PT" dirty="0" smtClean="0"/>
              <a:t>lípidos </a:t>
            </a:r>
            <a:r>
              <a:rPr lang="pt-PT" dirty="0"/>
              <a:t>e do colesterol do </a:t>
            </a:r>
            <a:r>
              <a:rPr lang="pt-PT" dirty="0" smtClean="0"/>
              <a:t>sangue</a:t>
            </a:r>
          </a:p>
          <a:p>
            <a:pPr lvl="1"/>
            <a:r>
              <a:rPr lang="pt-PT" dirty="0" smtClean="0"/>
              <a:t>prevenir </a:t>
            </a:r>
            <a:r>
              <a:rPr lang="pt-PT" dirty="0"/>
              <a:t>a formação de ateromas, que conduzem a </a:t>
            </a:r>
            <a:r>
              <a:rPr lang="pt-PT" dirty="0" smtClean="0"/>
              <a:t>coágulos</a:t>
            </a:r>
          </a:p>
          <a:p>
            <a:pPr lvl="1"/>
            <a:r>
              <a:rPr lang="pt-PT" dirty="0" smtClean="0"/>
              <a:t>normaliza </a:t>
            </a:r>
            <a:r>
              <a:rPr lang="pt-PT" dirty="0"/>
              <a:t>a pressão arterial</a:t>
            </a:r>
            <a:r>
              <a:rPr lang="pt-PT" dirty="0" smtClean="0"/>
              <a:t>.</a:t>
            </a:r>
            <a:r>
              <a:rPr lang="pt-PT" dirty="0"/>
              <a:t> </a:t>
            </a:r>
            <a:endParaRPr lang="pt-PT" dirty="0" smtClean="0"/>
          </a:p>
          <a:p>
            <a:pPr lvl="1"/>
            <a:r>
              <a:rPr lang="pt-PT" dirty="0" smtClean="0"/>
              <a:t>Previne </a:t>
            </a:r>
            <a:r>
              <a:rPr lang="pt-PT" dirty="0"/>
              <a:t>doenças coronárias e circulatórias. </a:t>
            </a:r>
            <a:endParaRPr lang="pt-PT" dirty="0" smtClean="0"/>
          </a:p>
          <a:p>
            <a:pPr lvl="1"/>
            <a:r>
              <a:rPr lang="pt-PT" dirty="0" smtClean="0"/>
              <a:t>Efeito </a:t>
            </a:r>
            <a:r>
              <a:rPr lang="pt-PT" dirty="0"/>
              <a:t>hipotensor devido a </a:t>
            </a:r>
            <a:r>
              <a:rPr lang="pt-PT" dirty="0" smtClean="0"/>
              <a:t>vasodilatação periférica</a:t>
            </a:r>
          </a:p>
          <a:p>
            <a:pPr lvl="1"/>
            <a:r>
              <a:rPr lang="pt-PT" dirty="0" smtClean="0"/>
              <a:t>Tem </a:t>
            </a:r>
            <a:r>
              <a:rPr lang="pt-PT" dirty="0" smtClean="0"/>
              <a:t>efeito </a:t>
            </a:r>
            <a:r>
              <a:rPr lang="pt-PT" dirty="0"/>
              <a:t>antibacterianos </a:t>
            </a:r>
            <a:r>
              <a:rPr lang="pt-PT" dirty="0" smtClean="0"/>
              <a:t>	</a:t>
            </a:r>
          </a:p>
          <a:p>
            <a:pPr lvl="1"/>
            <a:r>
              <a:rPr lang="pt-PT" dirty="0" smtClean="0"/>
              <a:t>Tem efeito </a:t>
            </a:r>
            <a:r>
              <a:rPr lang="pt-PT" dirty="0" smtClean="0"/>
              <a:t>anti-inflamatório</a:t>
            </a:r>
          </a:p>
          <a:p>
            <a:pPr lvl="1"/>
            <a:r>
              <a:rPr lang="pt-PT" dirty="0" smtClean="0"/>
              <a:t>Diminui </a:t>
            </a:r>
            <a:r>
              <a:rPr lang="pt-PT" dirty="0"/>
              <a:t>o risco de cancro </a:t>
            </a:r>
            <a:r>
              <a:rPr lang="pt-PT" dirty="0" smtClean="0"/>
              <a:t>de alguns tipos de cancro</a:t>
            </a:r>
            <a:endParaRPr lang="pt-PT" dirty="0"/>
          </a:p>
          <a:p>
            <a:pPr lvl="1"/>
            <a:endParaRPr lang="pt-PT" dirty="0"/>
          </a:p>
          <a:p>
            <a:pPr lvl="1"/>
            <a:endParaRPr lang="pt-PT" dirty="0" smtClean="0"/>
          </a:p>
          <a:p>
            <a:pPr marL="0" lvl="0" indent="0">
              <a:buNone/>
            </a:pPr>
            <a:endParaRPr lang="pt-PT" dirty="0"/>
          </a:p>
          <a:p>
            <a:endParaRPr lang="pt-PT" dirty="0"/>
          </a:p>
          <a:p>
            <a:endParaRPr lang="pt-PT" dirty="0"/>
          </a:p>
        </p:txBody>
      </p:sp>
      <p:pic>
        <p:nvPicPr>
          <p:cNvPr id="8194" name="Picture 2" descr="http://www.salsaretti.com.br/img/dicas/alho_da_o_to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69" y="465285"/>
            <a:ext cx="4191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84253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800" b="1" dirty="0" smtClean="0"/>
              <a:t>1. Alho</a:t>
            </a:r>
            <a:endParaRPr lang="pt-PT" sz="4800" b="1" dirty="0"/>
          </a:p>
        </p:txBody>
      </p:sp>
      <p:sp>
        <p:nvSpPr>
          <p:cNvPr id="3" name="Marcador de Posição do Texto 2"/>
          <p:cNvSpPr>
            <a:spLocks noGrp="1"/>
          </p:cNvSpPr>
          <p:nvPr>
            <p:ph type="body" sz="half" idx="2"/>
          </p:nvPr>
        </p:nvSpPr>
        <p:spPr/>
        <p:txBody>
          <a:bodyPr/>
          <a:lstStyle/>
          <a:p>
            <a:endParaRPr lang="pt-PT"/>
          </a:p>
        </p:txBody>
      </p:sp>
      <p:sp>
        <p:nvSpPr>
          <p:cNvPr id="4" name="Marcador de Posição de Conteúdo 3"/>
          <p:cNvSpPr>
            <a:spLocks noGrp="1"/>
          </p:cNvSpPr>
          <p:nvPr>
            <p:ph idx="1"/>
          </p:nvPr>
        </p:nvSpPr>
        <p:spPr>
          <a:xfrm>
            <a:off x="4654251" y="548680"/>
            <a:ext cx="7416825" cy="5616623"/>
          </a:xfrm>
        </p:spPr>
        <p:txBody>
          <a:bodyPr>
            <a:normAutofit/>
          </a:bodyPr>
          <a:lstStyle/>
          <a:p>
            <a:r>
              <a:rPr lang="pt-PT" dirty="0"/>
              <a:t>Reduz os níveis de açúcar e glicose, ajudando no tratamento da diabetes.</a:t>
            </a:r>
          </a:p>
          <a:p>
            <a:r>
              <a:rPr lang="pt-PT" dirty="0"/>
              <a:t>Efeito </a:t>
            </a:r>
            <a:r>
              <a:rPr lang="pt-PT" dirty="0" err="1"/>
              <a:t>hipo-colesterolemiante</a:t>
            </a:r>
            <a:r>
              <a:rPr lang="pt-PT" dirty="0"/>
              <a:t> (diminuição do colesterol).</a:t>
            </a:r>
          </a:p>
          <a:p>
            <a:r>
              <a:rPr lang="pt-PT" dirty="0"/>
              <a:t>Efeito anti helmíntico suave (Tratamento de parasitas intestinais).</a:t>
            </a:r>
          </a:p>
          <a:p>
            <a:r>
              <a:rPr lang="pt-PT" dirty="0"/>
              <a:t>Efeito expetorante.</a:t>
            </a:r>
          </a:p>
          <a:p>
            <a:r>
              <a:rPr lang="pt-PT" dirty="0"/>
              <a:t>Rubefaciente e vesicante em uso externo.</a:t>
            </a:r>
          </a:p>
          <a:p>
            <a:r>
              <a:rPr lang="pt-PT" dirty="0"/>
              <a:t>Também se usa para combater problemas artríticos</a:t>
            </a:r>
          </a:p>
          <a:p>
            <a:r>
              <a:rPr lang="pt-PT" dirty="0"/>
              <a:t>Usado para eliminar verrugas. </a:t>
            </a:r>
          </a:p>
        </p:txBody>
      </p:sp>
      <p:pic>
        <p:nvPicPr>
          <p:cNvPr id="9218" name="Picture 2" descr="http://3.bp.blogspot.com/_MRB1R6HNn_c/S8b2Nm6oLXI/AAAAAAAADJg/2XbqJeKrXs4/s1600/alh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131" y="368152"/>
            <a:ext cx="4229105" cy="327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5279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800" b="1" dirty="0" smtClean="0"/>
              <a:t>2. Azeite</a:t>
            </a:r>
            <a:endParaRPr lang="pt-PT" sz="4800" b="1" dirty="0"/>
          </a:p>
        </p:txBody>
      </p:sp>
      <p:sp>
        <p:nvSpPr>
          <p:cNvPr id="3" name="Marcador de Posição do Texto 2"/>
          <p:cNvSpPr>
            <a:spLocks noGrp="1"/>
          </p:cNvSpPr>
          <p:nvPr>
            <p:ph type="body" sz="half" idx="2"/>
          </p:nvPr>
        </p:nvSpPr>
        <p:spPr/>
        <p:txBody>
          <a:bodyPr/>
          <a:lstStyle/>
          <a:p>
            <a:endParaRPr lang="pt-PT"/>
          </a:p>
        </p:txBody>
      </p:sp>
      <p:sp>
        <p:nvSpPr>
          <p:cNvPr id="4" name="Marcador de Posição de Conteúdo 3"/>
          <p:cNvSpPr>
            <a:spLocks noGrp="1"/>
          </p:cNvSpPr>
          <p:nvPr>
            <p:ph idx="1"/>
          </p:nvPr>
        </p:nvSpPr>
        <p:spPr/>
        <p:txBody>
          <a:bodyPr>
            <a:normAutofit fontScale="92500" lnSpcReduction="20000"/>
          </a:bodyPr>
          <a:lstStyle/>
          <a:p>
            <a:r>
              <a:rPr lang="pt-PT" dirty="0"/>
              <a:t>O azeite é um produto amplamente utilizado na culinária de vários países</a:t>
            </a:r>
            <a:r>
              <a:rPr lang="pt-PT" dirty="0" smtClean="0"/>
              <a:t>, na </a:t>
            </a:r>
            <a:r>
              <a:rPr lang="pt-PT" dirty="0"/>
              <a:t>região do Mediterrâneo</a:t>
            </a:r>
            <a:r>
              <a:rPr lang="pt-PT" dirty="0" smtClean="0"/>
              <a:t>.</a:t>
            </a:r>
          </a:p>
          <a:p>
            <a:r>
              <a:rPr lang="pt-PT" dirty="0" smtClean="0"/>
              <a:t>Desde </a:t>
            </a:r>
            <a:r>
              <a:rPr lang="pt-PT" dirty="0"/>
              <a:t>há milhares de anos que o azeite </a:t>
            </a:r>
            <a:r>
              <a:rPr lang="pt-PT" dirty="0" smtClean="0"/>
              <a:t>é usado na </a:t>
            </a:r>
            <a:r>
              <a:rPr lang="pt-PT" dirty="0"/>
              <a:t>alimentação humana e </a:t>
            </a:r>
            <a:r>
              <a:rPr lang="pt-PT" dirty="0" smtClean="0"/>
              <a:t>desde </a:t>
            </a:r>
            <a:r>
              <a:rPr lang="pt-PT" dirty="0"/>
              <a:t>a antiguidade que são reconhecidas as </a:t>
            </a:r>
            <a:r>
              <a:rPr lang="pt-PT" dirty="0" smtClean="0"/>
              <a:t>suas propriedades medicinais.</a:t>
            </a:r>
            <a:endParaRPr lang="pt-PT" dirty="0" smtClean="0"/>
          </a:p>
          <a:p>
            <a:r>
              <a:rPr lang="pt-PT" dirty="0" smtClean="0"/>
              <a:t>Quer os egípcios quer </a:t>
            </a:r>
            <a:r>
              <a:rPr lang="pt-PT" dirty="0"/>
              <a:t>os gregos utilizavam o óleo extraído das azeitonas para fazer massagens, acreditando que possuía efeitos para a saúde do corpo e da mente.</a:t>
            </a:r>
          </a:p>
          <a:p>
            <a:r>
              <a:rPr lang="pt-PT" dirty="0" smtClean="0"/>
              <a:t>O azeite </a:t>
            </a:r>
            <a:r>
              <a:rPr lang="pt-PT" dirty="0"/>
              <a:t>possui diversas propriedades medicinais, </a:t>
            </a:r>
            <a:r>
              <a:rPr lang="pt-PT" dirty="0" smtClean="0"/>
              <a:t>pois é rico em</a:t>
            </a:r>
            <a:r>
              <a:rPr lang="pt-PT" dirty="0" smtClean="0"/>
              <a:t> </a:t>
            </a:r>
            <a:r>
              <a:rPr lang="pt-PT" dirty="0"/>
              <a:t>vitaminas A, D, K e </a:t>
            </a:r>
            <a:r>
              <a:rPr lang="pt-PT" dirty="0" err="1"/>
              <a:t>E</a:t>
            </a:r>
            <a:r>
              <a:rPr lang="pt-PT" dirty="0"/>
              <a:t>, além de </a:t>
            </a:r>
            <a:r>
              <a:rPr lang="pt-PT" dirty="0" smtClean="0"/>
              <a:t>outras substâncias </a:t>
            </a:r>
            <a:r>
              <a:rPr lang="pt-PT" dirty="0"/>
              <a:t>antioxidantes, que retardam o envelhecimento das células. </a:t>
            </a:r>
            <a:endParaRPr lang="pt-PT" dirty="0" smtClean="0"/>
          </a:p>
          <a:p>
            <a:r>
              <a:rPr lang="pt-PT" dirty="0" smtClean="0"/>
              <a:t>E mesmo </a:t>
            </a:r>
            <a:r>
              <a:rPr lang="pt-PT" dirty="0"/>
              <a:t>sendo um alimento rico em gorduras e calorias, o azeite colabora para a redução dos níveis de colesterol no </a:t>
            </a:r>
            <a:r>
              <a:rPr lang="pt-PT" dirty="0"/>
              <a:t>sangue. </a:t>
            </a:r>
            <a:endParaRPr lang="pt-PT" dirty="0"/>
          </a:p>
        </p:txBody>
      </p:sp>
      <p:pic>
        <p:nvPicPr>
          <p:cNvPr id="10242" name="Picture 2" descr="http://imgs.sapo.pt/sabores/2012/imgs/files/img-1317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000" y="465285"/>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83188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PT" sz="4800" b="1" dirty="0" smtClean="0"/>
              <a:t>2. Azeite</a:t>
            </a:r>
            <a:endParaRPr lang="pt-PT" sz="4800" b="1" dirty="0"/>
          </a:p>
        </p:txBody>
      </p:sp>
      <p:sp>
        <p:nvSpPr>
          <p:cNvPr id="3" name="Marcador de Posição do Texto 2"/>
          <p:cNvSpPr>
            <a:spLocks noGrp="1"/>
          </p:cNvSpPr>
          <p:nvPr>
            <p:ph type="body" sz="half" idx="2"/>
          </p:nvPr>
        </p:nvSpPr>
        <p:spPr/>
        <p:txBody>
          <a:bodyPr/>
          <a:lstStyle/>
          <a:p>
            <a:endParaRPr lang="pt-PT"/>
          </a:p>
        </p:txBody>
      </p:sp>
      <p:sp>
        <p:nvSpPr>
          <p:cNvPr id="4" name="Marcador de Posição de Conteúdo 3"/>
          <p:cNvSpPr>
            <a:spLocks noGrp="1"/>
          </p:cNvSpPr>
          <p:nvPr>
            <p:ph idx="1"/>
          </p:nvPr>
        </p:nvSpPr>
        <p:spPr/>
        <p:txBody>
          <a:bodyPr>
            <a:normAutofit/>
          </a:bodyPr>
          <a:lstStyle/>
          <a:p>
            <a:r>
              <a:rPr lang="pt-PT" dirty="0" smtClean="0"/>
              <a:t>Estudos </a:t>
            </a:r>
            <a:r>
              <a:rPr lang="pt-PT" dirty="0" smtClean="0"/>
              <a:t>demostraram </a:t>
            </a:r>
            <a:r>
              <a:rPr lang="pt-PT" dirty="0" smtClean="0"/>
              <a:t>que</a:t>
            </a:r>
            <a:r>
              <a:rPr lang="pt-PT" dirty="0" smtClean="0"/>
              <a:t> </a:t>
            </a:r>
            <a:r>
              <a:rPr lang="pt-PT" dirty="0"/>
              <a:t>o consumo regular de azeite ajuda a </a:t>
            </a:r>
            <a:r>
              <a:rPr lang="pt-PT" dirty="0" smtClean="0"/>
              <a:t>evitar a </a:t>
            </a:r>
            <a:r>
              <a:rPr lang="pt-PT" dirty="0"/>
              <a:t>deposição </a:t>
            </a:r>
            <a:r>
              <a:rPr lang="pt-PT" dirty="0" smtClean="0"/>
              <a:t>de </a:t>
            </a:r>
            <a:r>
              <a:rPr lang="pt-PT" dirty="0"/>
              <a:t>células de </a:t>
            </a:r>
            <a:r>
              <a:rPr lang="pt-PT" dirty="0" smtClean="0"/>
              <a:t>gordura na </a:t>
            </a:r>
            <a:r>
              <a:rPr lang="pt-PT" dirty="0" smtClean="0"/>
              <a:t>zona abdominal, </a:t>
            </a:r>
            <a:r>
              <a:rPr lang="pt-PT" dirty="0" smtClean="0"/>
              <a:t>estas</a:t>
            </a:r>
            <a:r>
              <a:rPr lang="pt-PT" dirty="0" smtClean="0"/>
              <a:t> </a:t>
            </a:r>
            <a:r>
              <a:rPr lang="pt-PT" dirty="0"/>
              <a:t>células </a:t>
            </a:r>
            <a:r>
              <a:rPr lang="pt-PT" dirty="0" smtClean="0"/>
              <a:t>que </a:t>
            </a:r>
            <a:r>
              <a:rPr lang="pt-PT" dirty="0"/>
              <a:t>se fixam na barriga dificultam a produção de insulina pelo pâncreas, podendo causar diabetes. </a:t>
            </a:r>
            <a:endParaRPr lang="pt-PT" dirty="0" smtClean="0"/>
          </a:p>
          <a:p>
            <a:r>
              <a:rPr lang="pt-PT" dirty="0"/>
              <a:t>A</a:t>
            </a:r>
            <a:r>
              <a:rPr lang="pt-PT" dirty="0" smtClean="0"/>
              <a:t> </a:t>
            </a:r>
            <a:r>
              <a:rPr lang="pt-PT" dirty="0"/>
              <a:t>ingestão de azeite é altamente recomendada por médicos e </a:t>
            </a:r>
            <a:r>
              <a:rPr lang="pt-PT" dirty="0" smtClean="0"/>
              <a:t>nutricionistas. </a:t>
            </a:r>
            <a:r>
              <a:rPr lang="pt-PT" dirty="0" smtClean="0"/>
              <a:t>Recomendam-se </a:t>
            </a:r>
            <a:r>
              <a:rPr lang="pt-PT" dirty="0"/>
              <a:t>o consumo de 2 colheres de sopa de azeite diariamente. </a:t>
            </a:r>
            <a:endParaRPr lang="pt-PT" dirty="0" smtClean="0"/>
          </a:p>
          <a:p>
            <a:r>
              <a:rPr lang="pt-PT" dirty="0" smtClean="0"/>
              <a:t>O </a:t>
            </a:r>
            <a:r>
              <a:rPr lang="pt-PT" dirty="0"/>
              <a:t>azeite não </a:t>
            </a:r>
            <a:r>
              <a:rPr lang="pt-PT" dirty="0" smtClean="0"/>
              <a:t>deve </a:t>
            </a:r>
            <a:r>
              <a:rPr lang="pt-PT" dirty="0"/>
              <a:t>ser submetido a altas temperaturas, pois com o </a:t>
            </a:r>
            <a:r>
              <a:rPr lang="pt-PT" dirty="0" smtClean="0"/>
              <a:t>aquecimento </a:t>
            </a:r>
            <a:r>
              <a:rPr lang="pt-PT" dirty="0"/>
              <a:t>perde </a:t>
            </a:r>
            <a:r>
              <a:rPr lang="pt-PT" dirty="0" smtClean="0"/>
              <a:t>algumas propriedades</a:t>
            </a:r>
            <a:r>
              <a:rPr lang="pt-PT" dirty="0"/>
              <a:t>.</a:t>
            </a:r>
          </a:p>
          <a:p>
            <a:endParaRPr lang="pt-PT" dirty="0"/>
          </a:p>
        </p:txBody>
      </p:sp>
      <p:pic>
        <p:nvPicPr>
          <p:cNvPr id="11266" name="Picture 2" descr="http://files.servegetariano.webnode.pt/200000060-6b7686c6bb/azeitesge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93" y="332656"/>
            <a:ext cx="3312368" cy="340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65196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748" y="234351"/>
            <a:ext cx="4680519" cy="4642450"/>
          </a:xfrm>
        </p:spPr>
        <p:txBody>
          <a:bodyPr>
            <a:normAutofit/>
          </a:bodyPr>
          <a:lstStyle/>
          <a:p>
            <a:r>
              <a:rPr lang="pt-PT" b="1" dirty="0" smtClean="0"/>
              <a:t>3. Cardo-Leiteiro</a:t>
            </a:r>
            <a:endParaRPr lang="pt-PT" b="1" dirty="0"/>
          </a:p>
        </p:txBody>
      </p:sp>
      <p:sp>
        <p:nvSpPr>
          <p:cNvPr id="3" name="Marcador de Posição do Texto 2"/>
          <p:cNvSpPr>
            <a:spLocks noGrp="1"/>
          </p:cNvSpPr>
          <p:nvPr>
            <p:ph type="body" sz="half" idx="2"/>
          </p:nvPr>
        </p:nvSpPr>
        <p:spPr/>
        <p:txBody>
          <a:bodyPr/>
          <a:lstStyle/>
          <a:p>
            <a:endParaRPr lang="pt-PT"/>
          </a:p>
        </p:txBody>
      </p:sp>
      <p:sp>
        <p:nvSpPr>
          <p:cNvPr id="4" name="Marcador de Posição de Conteúdo 3"/>
          <p:cNvSpPr>
            <a:spLocks noGrp="1"/>
          </p:cNvSpPr>
          <p:nvPr>
            <p:ph idx="1"/>
          </p:nvPr>
        </p:nvSpPr>
        <p:spPr/>
        <p:txBody>
          <a:bodyPr/>
          <a:lstStyle/>
          <a:p>
            <a:r>
              <a:rPr lang="pt-PT" dirty="0" smtClean="0"/>
              <a:t>As suas propriedades:</a:t>
            </a:r>
            <a:endParaRPr lang="pt-PT" dirty="0"/>
          </a:p>
          <a:p>
            <a:r>
              <a:rPr lang="pt-PT" dirty="0" smtClean="0"/>
              <a:t>Protetor </a:t>
            </a:r>
            <a:r>
              <a:rPr lang="pt-PT" dirty="0"/>
              <a:t>hepático ajuda as células do fígado a regenerarem-se mais rapidamente, </a:t>
            </a:r>
            <a:endParaRPr lang="pt-PT" dirty="0" smtClean="0"/>
          </a:p>
          <a:p>
            <a:r>
              <a:rPr lang="pt-PT" dirty="0"/>
              <a:t>P</a:t>
            </a:r>
            <a:r>
              <a:rPr lang="pt-PT" dirty="0" smtClean="0"/>
              <a:t>ossui </a:t>
            </a:r>
            <a:r>
              <a:rPr lang="pt-PT" dirty="0"/>
              <a:t>óleos essenciais </a:t>
            </a:r>
          </a:p>
          <a:p>
            <a:r>
              <a:rPr lang="pt-PT" dirty="0"/>
              <a:t>E</a:t>
            </a:r>
            <a:r>
              <a:rPr lang="pt-PT" dirty="0" smtClean="0"/>
              <a:t>m </a:t>
            </a:r>
            <a:r>
              <a:rPr lang="pt-PT" dirty="0"/>
              <a:t>cataplasmas reduz a dor associada às varizes e facilita a cicatrização de úlceras nas pernas</a:t>
            </a:r>
          </a:p>
        </p:txBody>
      </p:sp>
      <p:pic>
        <p:nvPicPr>
          <p:cNvPr id="7172" name="Picture 4" descr="http://beneficiosnaturais.com.br/wp-content/uploads/2014/09/cardo-mariano-beneficios-e-propriedad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12" y="548680"/>
            <a:ext cx="445193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074071"/>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4. Coentros </a:t>
            </a:r>
            <a:endParaRPr lang="pt-PT" dirty="0"/>
          </a:p>
        </p:txBody>
      </p:sp>
      <p:sp>
        <p:nvSpPr>
          <p:cNvPr id="5" name="Marcador de Posição do Texto 4"/>
          <p:cNvSpPr>
            <a:spLocks noGrp="1"/>
          </p:cNvSpPr>
          <p:nvPr>
            <p:ph type="body" sz="half" idx="2"/>
          </p:nvPr>
        </p:nvSpPr>
        <p:spPr/>
        <p:txBody>
          <a:bodyPr/>
          <a:lstStyle/>
          <a:p>
            <a:endParaRPr lang="pt-PT"/>
          </a:p>
        </p:txBody>
      </p:sp>
      <p:sp>
        <p:nvSpPr>
          <p:cNvPr id="3" name="Marcador de Posição de Conteúdo 2"/>
          <p:cNvSpPr>
            <a:spLocks noGrp="1"/>
          </p:cNvSpPr>
          <p:nvPr>
            <p:ph idx="1"/>
          </p:nvPr>
        </p:nvSpPr>
        <p:spPr/>
        <p:txBody>
          <a:bodyPr>
            <a:normAutofit/>
          </a:bodyPr>
          <a:lstStyle/>
          <a:p>
            <a:pPr lvl="0"/>
            <a:r>
              <a:rPr lang="pt-PT" dirty="0"/>
              <a:t> As sementes são ricas em </a:t>
            </a:r>
            <a:r>
              <a:rPr lang="pt-PT" dirty="0" smtClean="0"/>
              <a:t>Magnésio, </a:t>
            </a:r>
            <a:r>
              <a:rPr lang="pt-PT" dirty="0" err="1" smtClean="0"/>
              <a:t>Retinol</a:t>
            </a:r>
            <a:r>
              <a:rPr lang="pt-PT" dirty="0"/>
              <a:t>, tiamina, riboflavina, </a:t>
            </a:r>
            <a:r>
              <a:rPr lang="pt-PT" dirty="0" err="1"/>
              <a:t>niacina</a:t>
            </a:r>
            <a:r>
              <a:rPr lang="pt-PT" dirty="0"/>
              <a:t>, cálcio, fósforo, ferro e ácido </a:t>
            </a:r>
            <a:r>
              <a:rPr lang="pt-PT" dirty="0" smtClean="0"/>
              <a:t>ascórbico </a:t>
            </a:r>
            <a:r>
              <a:rPr lang="pt-PT" dirty="0" smtClean="0"/>
              <a:t>e </a:t>
            </a:r>
            <a:r>
              <a:rPr lang="pt-PT" dirty="0" smtClean="0"/>
              <a:t>vitamina </a:t>
            </a:r>
            <a:r>
              <a:rPr lang="pt-PT" dirty="0"/>
              <a:t>C. </a:t>
            </a:r>
            <a:endParaRPr lang="pt-PT" dirty="0" smtClean="0"/>
          </a:p>
          <a:p>
            <a:r>
              <a:rPr lang="pt-PT" dirty="0" smtClean="0"/>
              <a:t>Os </a:t>
            </a:r>
            <a:r>
              <a:rPr lang="pt-PT" dirty="0"/>
              <a:t>coentros </a:t>
            </a:r>
            <a:r>
              <a:rPr lang="pt-PT" dirty="0" smtClean="0"/>
              <a:t>tem propriedades </a:t>
            </a:r>
            <a:r>
              <a:rPr lang="pt-PT" dirty="0" smtClean="0"/>
              <a:t>vermífugas</a:t>
            </a:r>
            <a:r>
              <a:rPr lang="pt-PT" dirty="0"/>
              <a:t>, </a:t>
            </a:r>
            <a:r>
              <a:rPr lang="pt-PT" dirty="0" smtClean="0"/>
              <a:t>carminativas </a:t>
            </a:r>
            <a:r>
              <a:rPr lang="pt-PT" dirty="0"/>
              <a:t>e </a:t>
            </a:r>
            <a:r>
              <a:rPr lang="pt-PT" dirty="0" smtClean="0"/>
              <a:t>em geral estimulantes </a:t>
            </a:r>
            <a:r>
              <a:rPr lang="pt-PT" dirty="0"/>
              <a:t>das funções digestivas. </a:t>
            </a:r>
            <a:endParaRPr lang="pt-PT" dirty="0" smtClean="0"/>
          </a:p>
          <a:p>
            <a:r>
              <a:rPr lang="pt-PT" dirty="0" smtClean="0"/>
              <a:t>Estimulam </a:t>
            </a:r>
            <a:r>
              <a:rPr lang="pt-PT" dirty="0"/>
              <a:t>o apetite e combatem a indigestão</a:t>
            </a:r>
            <a:r>
              <a:rPr lang="pt-PT" dirty="0" smtClean="0"/>
              <a:t>,</a:t>
            </a:r>
          </a:p>
          <a:p>
            <a:r>
              <a:rPr lang="pt-PT" dirty="0" smtClean="0"/>
              <a:t>Possuem </a:t>
            </a:r>
            <a:r>
              <a:rPr lang="pt-PT" dirty="0"/>
              <a:t>atividade ansiolítica, </a:t>
            </a:r>
            <a:endParaRPr lang="pt-PT" dirty="0" smtClean="0"/>
          </a:p>
          <a:p>
            <a:r>
              <a:rPr lang="pt-PT" dirty="0" smtClean="0"/>
              <a:t>Tem </a:t>
            </a:r>
            <a:r>
              <a:rPr lang="pt-PT" dirty="0"/>
              <a:t>efeito anti nociceptivo</a:t>
            </a:r>
            <a:r>
              <a:rPr lang="pt-PT" dirty="0" smtClean="0"/>
              <a:t>,</a:t>
            </a:r>
          </a:p>
          <a:p>
            <a:r>
              <a:rPr lang="pt-PT" dirty="0" smtClean="0"/>
              <a:t>Melhoram </a:t>
            </a:r>
            <a:r>
              <a:rPr lang="pt-PT" dirty="0"/>
              <a:t>a </a:t>
            </a:r>
            <a:r>
              <a:rPr lang="pt-PT" dirty="0" smtClean="0"/>
              <a:t>memória, </a:t>
            </a:r>
          </a:p>
          <a:p>
            <a:r>
              <a:rPr lang="pt-PT" dirty="0" smtClean="0"/>
              <a:t>Reduzem </a:t>
            </a:r>
            <a:r>
              <a:rPr lang="pt-PT" dirty="0"/>
              <a:t>o colesterol.</a:t>
            </a:r>
          </a:p>
          <a:p>
            <a:pPr lvl="0"/>
            <a:endParaRPr lang="pt-PT" dirty="0" smtClean="0"/>
          </a:p>
          <a:p>
            <a:pPr marL="0" indent="0">
              <a:buNone/>
            </a:pPr>
            <a:endParaRPr lang="pt-PT" dirty="0"/>
          </a:p>
        </p:txBody>
      </p:sp>
      <p:pic>
        <p:nvPicPr>
          <p:cNvPr id="4" name="Imagem 3"/>
          <p:cNvPicPr>
            <a:picLocks noChangeAspect="1"/>
          </p:cNvPicPr>
          <p:nvPr/>
        </p:nvPicPr>
        <p:blipFill>
          <a:blip r:embed="rId2"/>
          <a:stretch>
            <a:fillRect/>
          </a:stretch>
        </p:blipFill>
        <p:spPr>
          <a:xfrm>
            <a:off x="405780" y="286331"/>
            <a:ext cx="3810000" cy="3095625"/>
          </a:xfrm>
          <a:prstGeom prst="rect">
            <a:avLst/>
          </a:prstGeom>
        </p:spPr>
      </p:pic>
    </p:spTree>
    <p:extLst>
      <p:ext uri="{BB962C8B-B14F-4D97-AF65-F5344CB8AC3E}">
        <p14:creationId xmlns:p14="http://schemas.microsoft.com/office/powerpoint/2010/main" val="270251537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2198" y="3717031"/>
            <a:ext cx="3772372" cy="2088233"/>
          </a:xfrm>
        </p:spPr>
        <p:txBody>
          <a:bodyPr>
            <a:normAutofit/>
          </a:bodyPr>
          <a:lstStyle/>
          <a:p>
            <a:r>
              <a:rPr lang="pt-BR" b="1" dirty="0" smtClean="0"/>
              <a:t>5. </a:t>
            </a:r>
            <a:r>
              <a:rPr lang="pt-BR" sz="2800" b="1" dirty="0" smtClean="0"/>
              <a:t>Hortelã - Pimenta </a:t>
            </a:r>
            <a:endParaRPr lang="pt-PT" sz="2800" dirty="0"/>
          </a:p>
        </p:txBody>
      </p:sp>
      <p:sp>
        <p:nvSpPr>
          <p:cNvPr id="3" name="Marcador de Posição de Conteúdo 2"/>
          <p:cNvSpPr>
            <a:spLocks noGrp="1"/>
          </p:cNvSpPr>
          <p:nvPr>
            <p:ph idx="1"/>
          </p:nvPr>
        </p:nvSpPr>
        <p:spPr/>
        <p:txBody>
          <a:bodyPr>
            <a:normAutofit fontScale="92500" lnSpcReduction="10000"/>
          </a:bodyPr>
          <a:lstStyle/>
          <a:p>
            <a:r>
              <a:rPr lang="pt-PT" dirty="0" smtClean="0"/>
              <a:t>Rico em vitaminas </a:t>
            </a:r>
            <a:r>
              <a:rPr lang="pt-PT" dirty="0"/>
              <a:t>A, C e do complexo B, além </a:t>
            </a:r>
            <a:r>
              <a:rPr lang="pt-PT" dirty="0" smtClean="0"/>
              <a:t>de minerais como: </a:t>
            </a:r>
            <a:r>
              <a:rPr lang="pt-PT" dirty="0"/>
              <a:t>cálcio, fósforo, ferro e </a:t>
            </a:r>
            <a:r>
              <a:rPr lang="pt-PT" dirty="0" smtClean="0"/>
              <a:t>potássio</a:t>
            </a:r>
          </a:p>
          <a:p>
            <a:r>
              <a:rPr lang="pt-PT" dirty="0"/>
              <a:t>O chá de hortelã, feito com as folhas, é um conhecido diurético, digestivo e </a:t>
            </a:r>
            <a:r>
              <a:rPr lang="pt-PT" dirty="0" smtClean="0"/>
              <a:t>vermífugo e ajuda a regularizar </a:t>
            </a:r>
            <a:r>
              <a:rPr lang="pt-PT" dirty="0"/>
              <a:t>a atividade gastrointestinal,</a:t>
            </a:r>
            <a:endParaRPr lang="pt-PT" dirty="0"/>
          </a:p>
          <a:p>
            <a:r>
              <a:rPr lang="pt-PT" dirty="0"/>
              <a:t>É um excelente calmante. </a:t>
            </a:r>
          </a:p>
          <a:p>
            <a:r>
              <a:rPr lang="pt-PT" dirty="0" smtClean="0"/>
              <a:t>Usada </a:t>
            </a:r>
            <a:r>
              <a:rPr lang="pt-PT" dirty="0"/>
              <a:t>como analgésico de uso tópico, possui propriedades anti-inflamatórias e calmantes, </a:t>
            </a:r>
            <a:endParaRPr lang="pt-PT" dirty="0" smtClean="0"/>
          </a:p>
          <a:p>
            <a:r>
              <a:rPr lang="pt-PT" dirty="0" smtClean="0"/>
              <a:t>Inibe </a:t>
            </a:r>
            <a:r>
              <a:rPr lang="pt-PT" dirty="0"/>
              <a:t>o crescimento de microrganismos (</a:t>
            </a:r>
            <a:r>
              <a:rPr lang="pt-PT" dirty="0" err="1"/>
              <a:t>Candida</a:t>
            </a:r>
            <a:r>
              <a:rPr lang="pt-PT" dirty="0"/>
              <a:t> </a:t>
            </a:r>
            <a:r>
              <a:rPr lang="pt-PT" dirty="0" err="1"/>
              <a:t>albicans</a:t>
            </a:r>
            <a:r>
              <a:rPr lang="pt-PT" dirty="0"/>
              <a:t>, Herpes </a:t>
            </a:r>
            <a:r>
              <a:rPr lang="pt-PT" dirty="0" err="1"/>
              <a:t>simplex</a:t>
            </a:r>
            <a:r>
              <a:rPr lang="pt-PT" dirty="0"/>
              <a:t>, </a:t>
            </a:r>
            <a:r>
              <a:rPr lang="pt-PT" dirty="0" err="1"/>
              <a:t>Staphylococcus</a:t>
            </a:r>
            <a:r>
              <a:rPr lang="pt-PT" dirty="0"/>
              <a:t> </a:t>
            </a:r>
            <a:r>
              <a:rPr lang="pt-PT" dirty="0" err="1"/>
              <a:t>aureus</a:t>
            </a:r>
            <a:r>
              <a:rPr lang="pt-PT" dirty="0"/>
              <a:t>, Pseudomonas aeruginosa, Influenza A e outras viroses etc.), </a:t>
            </a:r>
            <a:endParaRPr lang="pt-PT" dirty="0" smtClean="0"/>
          </a:p>
          <a:p>
            <a:r>
              <a:rPr lang="pt-PT" dirty="0" smtClean="0"/>
              <a:t>Previne </a:t>
            </a:r>
            <a:r>
              <a:rPr lang="pt-PT" dirty="0" smtClean="0"/>
              <a:t>os coágulos e </a:t>
            </a:r>
            <a:r>
              <a:rPr lang="pt-PT" dirty="0"/>
              <a:t>estimula a </a:t>
            </a:r>
            <a:r>
              <a:rPr lang="pt-PT" dirty="0" smtClean="0"/>
              <a:t>circulação sanguínea</a:t>
            </a:r>
            <a:endParaRPr lang="pt-PT" dirty="0" smtClean="0"/>
          </a:p>
          <a:p>
            <a:endParaRPr lang="pt-PT" dirty="0"/>
          </a:p>
        </p:txBody>
      </p:sp>
      <p:pic>
        <p:nvPicPr>
          <p:cNvPr id="5122" name="Picture 2" descr="http://www.sabado.pt/getattachment/ea203a15-fc50-4f32-a691-8f90a6a6b479/Fotogaleria-3.aspx?width=640&amp;height=3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8" y="234351"/>
            <a:ext cx="4641134" cy="386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10160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1983" y="234351"/>
            <a:ext cx="4216284" cy="4642450"/>
          </a:xfrm>
        </p:spPr>
        <p:txBody>
          <a:bodyPr>
            <a:normAutofit/>
          </a:bodyPr>
          <a:lstStyle/>
          <a:p>
            <a:r>
              <a:rPr lang="pt-PT" b="1" dirty="0" smtClean="0"/>
              <a:t>6. Limão</a:t>
            </a:r>
            <a:endParaRPr lang="pt-PT" b="1" dirty="0"/>
          </a:p>
        </p:txBody>
      </p:sp>
      <p:sp>
        <p:nvSpPr>
          <p:cNvPr id="3" name="Marcador de Posição do Texto 2"/>
          <p:cNvSpPr>
            <a:spLocks noGrp="1"/>
          </p:cNvSpPr>
          <p:nvPr>
            <p:ph type="body" sz="half" idx="2"/>
          </p:nvPr>
        </p:nvSpPr>
        <p:spPr/>
        <p:txBody>
          <a:bodyPr/>
          <a:lstStyle/>
          <a:p>
            <a:endParaRPr lang="pt-PT"/>
          </a:p>
        </p:txBody>
      </p:sp>
      <p:sp>
        <p:nvSpPr>
          <p:cNvPr id="4" name="Marcador de Posição de Conteúdo 3"/>
          <p:cNvSpPr>
            <a:spLocks noGrp="1"/>
          </p:cNvSpPr>
          <p:nvPr>
            <p:ph idx="1"/>
          </p:nvPr>
        </p:nvSpPr>
        <p:spPr/>
        <p:txBody>
          <a:bodyPr>
            <a:normAutofit fontScale="92500" lnSpcReduction="10000"/>
          </a:bodyPr>
          <a:lstStyle/>
          <a:p>
            <a:r>
              <a:rPr lang="pt-PT" sz="2800" dirty="0"/>
              <a:t> </a:t>
            </a:r>
            <a:r>
              <a:rPr lang="pt-PT" sz="2800" dirty="0" smtClean="0"/>
              <a:t>O </a:t>
            </a:r>
            <a:r>
              <a:rPr lang="pt-PT" sz="2800" dirty="0"/>
              <a:t>limão possui elevado nível de vitamina </a:t>
            </a:r>
            <a:r>
              <a:rPr lang="pt-PT" sz="2800" dirty="0" smtClean="0"/>
              <a:t>C </a:t>
            </a:r>
          </a:p>
          <a:p>
            <a:r>
              <a:rPr lang="pt-PT" sz="2800" dirty="0" smtClean="0"/>
              <a:t>aumenta </a:t>
            </a:r>
            <a:r>
              <a:rPr lang="pt-PT" sz="2800" dirty="0"/>
              <a:t>a atividade </a:t>
            </a:r>
            <a:r>
              <a:rPr lang="pt-PT" sz="2800" dirty="0" smtClean="0"/>
              <a:t>imunológica, </a:t>
            </a:r>
          </a:p>
          <a:p>
            <a:r>
              <a:rPr lang="pt-PT" sz="2800" dirty="0"/>
              <a:t>E</a:t>
            </a:r>
            <a:r>
              <a:rPr lang="pt-PT" sz="2800" dirty="0" smtClean="0"/>
              <a:t>stimula </a:t>
            </a:r>
            <a:r>
              <a:rPr lang="pt-PT" sz="2800" dirty="0"/>
              <a:t>o </a:t>
            </a:r>
            <a:r>
              <a:rPr lang="pt-PT" sz="2800" dirty="0" smtClean="0"/>
              <a:t>apetite</a:t>
            </a:r>
          </a:p>
          <a:p>
            <a:r>
              <a:rPr lang="pt-PT" sz="2800" dirty="0" smtClean="0"/>
              <a:t>Efeito </a:t>
            </a:r>
            <a:r>
              <a:rPr lang="pt-PT" sz="2800" dirty="0"/>
              <a:t>antibacteriano e antiviral, </a:t>
            </a:r>
            <a:endParaRPr lang="pt-PT" sz="2800" dirty="0" smtClean="0"/>
          </a:p>
          <a:p>
            <a:r>
              <a:rPr lang="pt-PT" sz="2800" dirty="0" smtClean="0"/>
              <a:t>Possui </a:t>
            </a:r>
            <a:r>
              <a:rPr lang="pt-PT" sz="2800" dirty="0" smtClean="0"/>
              <a:t>qualidades </a:t>
            </a:r>
            <a:r>
              <a:rPr lang="pt-PT" sz="2800" dirty="0"/>
              <a:t>mucolíticas </a:t>
            </a:r>
            <a:endParaRPr lang="pt-PT" sz="2800" dirty="0" smtClean="0"/>
          </a:p>
          <a:p>
            <a:r>
              <a:rPr lang="pt-PT" sz="2800" dirty="0" smtClean="0"/>
              <a:t>Efeito </a:t>
            </a:r>
            <a:r>
              <a:rPr lang="pt-PT" sz="2800" dirty="0"/>
              <a:t>anti-inflamatório. </a:t>
            </a:r>
            <a:endParaRPr lang="pt-PT" sz="2800" dirty="0" smtClean="0"/>
          </a:p>
          <a:p>
            <a:r>
              <a:rPr lang="pt-PT" sz="2800" dirty="0" smtClean="0"/>
              <a:t>Ajuda </a:t>
            </a:r>
            <a:r>
              <a:rPr lang="pt-PT" sz="2800" dirty="0"/>
              <a:t>a aumentar a resistência das artérias e veias e a regular a pressão arterial, </a:t>
            </a:r>
            <a:endParaRPr lang="pt-PT" sz="2800" dirty="0" smtClean="0"/>
          </a:p>
          <a:p>
            <a:r>
              <a:rPr lang="pt-PT" sz="2800" dirty="0" smtClean="0"/>
              <a:t>Eficaz </a:t>
            </a:r>
            <a:r>
              <a:rPr lang="pt-PT" sz="2800" dirty="0"/>
              <a:t>na redução de depósitos de cálcio (cálculos renais ou da vesícula).</a:t>
            </a:r>
          </a:p>
          <a:p>
            <a:endParaRPr lang="pt-PT" dirty="0"/>
          </a:p>
        </p:txBody>
      </p:sp>
      <p:pic>
        <p:nvPicPr>
          <p:cNvPr id="4098" name="Picture 2" descr="http://imgs.sapo.pt/saude2010/uploads/images/peso-nutricao/nutricao/lista-alimentos-saudaveis/lim%C3%A3o%20450x3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56" y="620688"/>
            <a:ext cx="42862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26850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3772" y="234351"/>
            <a:ext cx="4464495" cy="4642450"/>
          </a:xfrm>
        </p:spPr>
        <p:txBody>
          <a:bodyPr>
            <a:normAutofit/>
          </a:bodyPr>
          <a:lstStyle/>
          <a:p>
            <a:r>
              <a:rPr lang="pt-PT" b="1" dirty="0"/>
              <a:t>7</a:t>
            </a:r>
            <a:r>
              <a:rPr lang="pt-PT" b="1" dirty="0" smtClean="0"/>
              <a:t>. </a:t>
            </a:r>
            <a:r>
              <a:rPr lang="pt-PT" sz="4800" b="1" dirty="0" smtClean="0"/>
              <a:t>Mel</a:t>
            </a:r>
            <a:endParaRPr lang="pt-PT" sz="4800" b="1" dirty="0"/>
          </a:p>
        </p:txBody>
      </p:sp>
      <p:sp>
        <p:nvSpPr>
          <p:cNvPr id="3" name="Marcador de Posição do Texto 2"/>
          <p:cNvSpPr>
            <a:spLocks noGrp="1"/>
          </p:cNvSpPr>
          <p:nvPr>
            <p:ph type="body" sz="half" idx="2"/>
          </p:nvPr>
        </p:nvSpPr>
        <p:spPr/>
        <p:txBody>
          <a:bodyPr/>
          <a:lstStyle/>
          <a:p>
            <a:endParaRPr lang="pt-PT"/>
          </a:p>
        </p:txBody>
      </p:sp>
      <p:sp>
        <p:nvSpPr>
          <p:cNvPr id="4" name="Marcador de Posição de Conteúdo 3"/>
          <p:cNvSpPr>
            <a:spLocks noGrp="1"/>
          </p:cNvSpPr>
          <p:nvPr>
            <p:ph idx="1"/>
          </p:nvPr>
        </p:nvSpPr>
        <p:spPr/>
        <p:txBody>
          <a:bodyPr>
            <a:normAutofit fontScale="77500" lnSpcReduction="20000"/>
          </a:bodyPr>
          <a:lstStyle/>
          <a:p>
            <a:r>
              <a:rPr lang="pt-PT" dirty="0"/>
              <a:t>O mel contém cerca de 200 substâncias, incluindo aminoácidos, vitaminas, minerais e enzimas, </a:t>
            </a:r>
            <a:endParaRPr lang="pt-PT" dirty="0" smtClean="0"/>
          </a:p>
          <a:p>
            <a:r>
              <a:rPr lang="pt-PT" dirty="0"/>
              <a:t>P</a:t>
            </a:r>
            <a:r>
              <a:rPr lang="pt-PT" dirty="0" smtClean="0"/>
              <a:t>ossui </a:t>
            </a:r>
            <a:r>
              <a:rPr lang="pt-PT" dirty="0"/>
              <a:t>atividade bactericida contra muitos microrganismos, </a:t>
            </a:r>
            <a:endParaRPr lang="pt-PT" dirty="0" smtClean="0"/>
          </a:p>
          <a:p>
            <a:r>
              <a:rPr lang="pt-PT" dirty="0" smtClean="0"/>
              <a:t>Acelera </a:t>
            </a:r>
            <a:r>
              <a:rPr lang="pt-PT" dirty="0"/>
              <a:t>a cicatrização de feridas, tem efeito anti-inflamatório e efeito protetor nas infeções gastrointestinais provocadas por bactérias e rotavírus. </a:t>
            </a:r>
            <a:endParaRPr lang="pt-PT" dirty="0" smtClean="0"/>
          </a:p>
          <a:p>
            <a:r>
              <a:rPr lang="pt-PT" dirty="0" smtClean="0"/>
              <a:t>O </a:t>
            </a:r>
            <a:r>
              <a:rPr lang="pt-PT" dirty="0"/>
              <a:t>mel foi comumente usado no tratamento de feridas antes do aparecimento dos antibióticos mas ainda </a:t>
            </a:r>
            <a:r>
              <a:rPr lang="pt-PT" dirty="0" smtClean="0"/>
              <a:t>hoje em </a:t>
            </a:r>
            <a:r>
              <a:rPr lang="pt-PT" dirty="0"/>
              <a:t>certos casos, o mel pode ser mais eficaz no tratamento de feridas de difícil cicatrização que se revelam resistentes aos tratamentos convencionais. </a:t>
            </a:r>
            <a:endParaRPr lang="pt-PT" dirty="0" smtClean="0"/>
          </a:p>
          <a:p>
            <a:r>
              <a:rPr lang="pt-PT" dirty="0" smtClean="0"/>
              <a:t>Ao </a:t>
            </a:r>
            <a:r>
              <a:rPr lang="pt-PT" dirty="0"/>
              <a:t>retirar a humidade dos ferimentos através do seu elevado conteúdo de açúcar, o mel inibe o crescimento e proliferação bacteriana e bloqueia a passagem de contaminantes externos prejudiciais. </a:t>
            </a:r>
            <a:endParaRPr lang="pt-PT" dirty="0" smtClean="0"/>
          </a:p>
          <a:p>
            <a:r>
              <a:rPr lang="pt-PT" dirty="0" smtClean="0"/>
              <a:t>Estudos </a:t>
            </a:r>
            <a:r>
              <a:rPr lang="pt-PT" dirty="0"/>
              <a:t>mostram que queimaduras cobertas com mel são curadas mais rapidamente e com menos dor e cicatrizes do que as queimaduras tratadas com medicamentos convencionais. </a:t>
            </a:r>
          </a:p>
        </p:txBody>
      </p:sp>
      <p:pic>
        <p:nvPicPr>
          <p:cNvPr id="5" name="Imagem 4"/>
          <p:cNvPicPr>
            <a:picLocks noChangeAspect="1"/>
          </p:cNvPicPr>
          <p:nvPr/>
        </p:nvPicPr>
        <p:blipFill>
          <a:blip r:embed="rId2"/>
          <a:stretch>
            <a:fillRect/>
          </a:stretch>
        </p:blipFill>
        <p:spPr>
          <a:xfrm>
            <a:off x="559834" y="764704"/>
            <a:ext cx="3705027" cy="3096344"/>
          </a:xfrm>
          <a:prstGeom prst="rect">
            <a:avLst/>
          </a:prstGeom>
        </p:spPr>
      </p:pic>
    </p:spTree>
    <p:extLst>
      <p:ext uri="{BB962C8B-B14F-4D97-AF65-F5344CB8AC3E}">
        <p14:creationId xmlns:p14="http://schemas.microsoft.com/office/powerpoint/2010/main" val="79446568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08013" y="1703388"/>
            <a:ext cx="5791200" cy="3733800"/>
          </a:xfrm>
        </p:spPr>
        <p:txBody>
          <a:bodyPr rtlCol="0"/>
          <a:lstStyle/>
          <a:p>
            <a:pPr fontAlgn="auto">
              <a:spcAft>
                <a:spcPts val="0"/>
              </a:spcAft>
              <a:defRPr/>
            </a:pPr>
            <a:r>
              <a:rPr lang="pt-PT" dirty="0" smtClean="0"/>
              <a:t>Objetivos</a:t>
            </a:r>
            <a:endParaRPr lang="pt-PT" dirty="0"/>
          </a:p>
        </p:txBody>
      </p:sp>
      <p:sp>
        <p:nvSpPr>
          <p:cNvPr id="17410" name="Subtítulo 2"/>
          <p:cNvSpPr>
            <a:spLocks noGrp="1"/>
          </p:cNvSpPr>
          <p:nvPr>
            <p:ph type="subTitle" idx="1"/>
          </p:nvPr>
        </p:nvSpPr>
        <p:spPr>
          <a:xfrm>
            <a:off x="7085013" y="764704"/>
            <a:ext cx="4572000" cy="3960440"/>
          </a:xfrm>
        </p:spPr>
        <p:txBody>
          <a:bodyPr/>
          <a:lstStyle/>
          <a:p>
            <a:pPr marL="457200" indent="-457200">
              <a:spcBef>
                <a:spcPct val="0"/>
              </a:spcBef>
              <a:buFont typeface="Arial" panose="020B0604020202020204" pitchFamily="34" charset="0"/>
              <a:buChar char="•"/>
            </a:pPr>
            <a:r>
              <a:rPr lang="pt-PT" sz="2800" dirty="0" smtClean="0"/>
              <a:t>Conhecer algumas das ervas medicinais mais utilizadas como ingredientes na farmacopeia europeia</a:t>
            </a:r>
          </a:p>
          <a:p>
            <a:pPr marL="457200" indent="-457200">
              <a:spcBef>
                <a:spcPct val="0"/>
              </a:spcBef>
              <a:buFont typeface="Arial" panose="020B0604020202020204" pitchFamily="34" charset="0"/>
              <a:buChar char="•"/>
            </a:pPr>
            <a:endParaRPr lang="pt-PT" sz="2800" dirty="0"/>
          </a:p>
          <a:p>
            <a:pPr marL="457200" indent="-457200">
              <a:spcBef>
                <a:spcPct val="0"/>
              </a:spcBef>
              <a:buFont typeface="Arial" panose="020B0604020202020204" pitchFamily="34" charset="0"/>
              <a:buChar char="•"/>
            </a:pPr>
            <a:endParaRPr lang="pt-PT" sz="2800" dirty="0" smtClean="0"/>
          </a:p>
          <a:p>
            <a:pPr marL="457200" indent="-457200">
              <a:spcBef>
                <a:spcPct val="0"/>
              </a:spcBef>
              <a:buFont typeface="Arial" panose="020B0604020202020204" pitchFamily="34" charset="0"/>
              <a:buChar char="•"/>
            </a:pPr>
            <a:r>
              <a:rPr lang="pt-PT" sz="2800" dirty="0" smtClean="0"/>
              <a:t>Métodos de preparação e receitas medicinais tradicionais</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8. Óregãos </a:t>
            </a:r>
            <a:endParaRPr lang="pt-PT" dirty="0"/>
          </a:p>
        </p:txBody>
      </p:sp>
      <p:sp>
        <p:nvSpPr>
          <p:cNvPr id="5" name="Marcador de Posição do Texto 4"/>
          <p:cNvSpPr>
            <a:spLocks noGrp="1"/>
          </p:cNvSpPr>
          <p:nvPr>
            <p:ph type="body" sz="half" idx="2"/>
          </p:nvPr>
        </p:nvSpPr>
        <p:spPr/>
        <p:txBody>
          <a:bodyPr/>
          <a:lstStyle/>
          <a:p>
            <a:endParaRPr lang="pt-PT"/>
          </a:p>
        </p:txBody>
      </p:sp>
      <p:sp>
        <p:nvSpPr>
          <p:cNvPr id="3" name="Marcador de Posição de Conteúdo 2"/>
          <p:cNvSpPr>
            <a:spLocks noGrp="1"/>
          </p:cNvSpPr>
          <p:nvPr>
            <p:ph idx="1"/>
          </p:nvPr>
        </p:nvSpPr>
        <p:spPr/>
        <p:txBody>
          <a:bodyPr>
            <a:normAutofit fontScale="92500"/>
          </a:bodyPr>
          <a:lstStyle/>
          <a:p>
            <a:pPr lvl="0"/>
            <a:r>
              <a:rPr lang="pt-PT" dirty="0" smtClean="0"/>
              <a:t>Os </a:t>
            </a:r>
            <a:r>
              <a:rPr lang="pt-PT" dirty="0"/>
              <a:t>princípios </a:t>
            </a:r>
            <a:r>
              <a:rPr lang="pt-PT" dirty="0" smtClean="0"/>
              <a:t>ativos </a:t>
            </a:r>
            <a:r>
              <a:rPr lang="pt-PT" dirty="0"/>
              <a:t>dos orégãos ajudam a combater a dispepsia</a:t>
            </a:r>
            <a:r>
              <a:rPr lang="pt-PT" dirty="0" smtClean="0"/>
              <a:t>, a diarreia, os </a:t>
            </a:r>
            <a:r>
              <a:rPr lang="pt-PT" dirty="0"/>
              <a:t>enjoos e flatulência, por estimularem as funções gástricas e biliares. </a:t>
            </a:r>
            <a:endParaRPr lang="pt-PT" dirty="0" smtClean="0"/>
          </a:p>
          <a:p>
            <a:pPr lvl="0"/>
            <a:r>
              <a:rPr lang="pt-PT" dirty="0" smtClean="0"/>
              <a:t>Além </a:t>
            </a:r>
            <a:r>
              <a:rPr lang="pt-PT" dirty="0"/>
              <a:t>disso, são diuréticos e uma boa fonte de nutrientes, como o ferro, o manganês, as fibras, o cálcio, as vitaminas A e C e o ómega </a:t>
            </a:r>
            <a:r>
              <a:rPr lang="pt-PT" dirty="0" smtClean="0"/>
              <a:t>3.</a:t>
            </a:r>
          </a:p>
          <a:p>
            <a:pPr lvl="0"/>
            <a:r>
              <a:rPr lang="pt-PT" dirty="0" smtClean="0"/>
              <a:t>Podem </a:t>
            </a:r>
            <a:r>
              <a:rPr lang="pt-PT" dirty="0"/>
              <a:t>ser utilizados na redução dos níveis de colesterol e  no tratamento  do cancro de colon.</a:t>
            </a:r>
            <a:r>
              <a:rPr lang="pt-BR" dirty="0"/>
              <a:t> </a:t>
            </a:r>
            <a:endParaRPr lang="pt-BR" dirty="0" smtClean="0"/>
          </a:p>
          <a:p>
            <a:pPr lvl="0"/>
            <a:r>
              <a:rPr lang="pt-BR" dirty="0" smtClean="0"/>
              <a:t>O </a:t>
            </a:r>
            <a:r>
              <a:rPr lang="pt-BR" dirty="0"/>
              <a:t>chá de orégãos ajuda eficazmente a combater </a:t>
            </a:r>
            <a:r>
              <a:rPr lang="pt-PT" dirty="0" smtClean="0"/>
              <a:t>resfriados</a:t>
            </a:r>
            <a:r>
              <a:rPr lang="pt-PT" dirty="0"/>
              <a:t>, tosse e rouquidão</a:t>
            </a:r>
            <a:r>
              <a:rPr lang="pt-BR" dirty="0" smtClean="0"/>
              <a:t>.</a:t>
            </a:r>
            <a:endParaRPr lang="pt-PT" dirty="0"/>
          </a:p>
          <a:p>
            <a:r>
              <a:rPr lang="pt-PT" dirty="0" smtClean="0"/>
              <a:t>Os </a:t>
            </a:r>
            <a:r>
              <a:rPr lang="pt-PT" dirty="0"/>
              <a:t>seus óleos essenciais combatem a estomatite e a faringite, reduzem a tosse, aliviam as inflamações da garganta e reduzem as dores de dentes.</a:t>
            </a:r>
          </a:p>
          <a:p>
            <a:endParaRPr lang="pt-PT" dirty="0"/>
          </a:p>
        </p:txBody>
      </p:sp>
      <p:pic>
        <p:nvPicPr>
          <p:cNvPr id="6146" name="Picture 2" descr="http://www.loja.jardicentro.pt/images/horticolas/jardicentro_sementes_orega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69" y="764704"/>
            <a:ext cx="38100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51332"/>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smtClean="0"/>
              <a:t>9. </a:t>
            </a:r>
            <a:r>
              <a:rPr lang="pt-PT" b="1" dirty="0" smtClean="0">
                <a:effectLst>
                  <a:outerShdw blurRad="38100" dist="38100" dir="2700000" algn="tl">
                    <a:srgbClr val="000000">
                      <a:alpha val="43137"/>
                    </a:srgbClr>
                  </a:outerShdw>
                </a:effectLst>
              </a:rPr>
              <a:t>Salsa</a:t>
            </a:r>
            <a:endParaRPr lang="pt-PT" b="1" dirty="0">
              <a:effectLst>
                <a:outerShdw blurRad="38100" dist="38100" dir="2700000" algn="tl">
                  <a:srgbClr val="000000">
                    <a:alpha val="43137"/>
                  </a:srgbClr>
                </a:outerShdw>
              </a:effectLst>
            </a:endParaRPr>
          </a:p>
        </p:txBody>
      </p:sp>
      <p:sp>
        <p:nvSpPr>
          <p:cNvPr id="4" name="Marcador de Posição do Texto 3"/>
          <p:cNvSpPr>
            <a:spLocks noGrp="1"/>
          </p:cNvSpPr>
          <p:nvPr>
            <p:ph type="body" sz="half" idx="2"/>
          </p:nvPr>
        </p:nvSpPr>
        <p:spPr/>
        <p:txBody>
          <a:bodyPr/>
          <a:lstStyle/>
          <a:p>
            <a:endParaRPr lang="pt-PT" dirty="0"/>
          </a:p>
        </p:txBody>
      </p:sp>
      <p:sp>
        <p:nvSpPr>
          <p:cNvPr id="3" name="Marcador de Posição de Conteúdo 2"/>
          <p:cNvSpPr>
            <a:spLocks noGrp="1"/>
          </p:cNvSpPr>
          <p:nvPr>
            <p:ph idx="1"/>
          </p:nvPr>
        </p:nvSpPr>
        <p:spPr/>
        <p:txBody>
          <a:bodyPr>
            <a:normAutofit fontScale="92500" lnSpcReduction="10000"/>
          </a:bodyPr>
          <a:lstStyle/>
          <a:p>
            <a:pPr lvl="0"/>
            <a:r>
              <a:rPr lang="pt-PT" dirty="0" smtClean="0"/>
              <a:t>Considerada </a:t>
            </a:r>
            <a:r>
              <a:rPr lang="pt-PT" dirty="0"/>
              <a:t>um vermífugo, carminativo e estimulante das funções digestivas, </a:t>
            </a:r>
            <a:endParaRPr lang="pt-PT" dirty="0" smtClean="0"/>
          </a:p>
          <a:p>
            <a:pPr lvl="0"/>
            <a:r>
              <a:rPr lang="pt-PT" dirty="0" smtClean="0"/>
              <a:t>estimula </a:t>
            </a:r>
            <a:r>
              <a:rPr lang="pt-PT" dirty="0"/>
              <a:t>o apetite e a produção de saliva e sucos </a:t>
            </a:r>
            <a:r>
              <a:rPr lang="pt-PT" dirty="0" smtClean="0"/>
              <a:t>gástricos </a:t>
            </a:r>
            <a:endParaRPr lang="pt-PT" dirty="0"/>
          </a:p>
          <a:p>
            <a:pPr lvl="0"/>
            <a:r>
              <a:rPr lang="pt-PT" dirty="0" smtClean="0"/>
              <a:t>Previne </a:t>
            </a:r>
            <a:r>
              <a:rPr lang="pt-PT" dirty="0"/>
              <a:t>o aparecimento de cálculos renais </a:t>
            </a:r>
            <a:r>
              <a:rPr lang="pt-PT" dirty="0" smtClean="0"/>
              <a:t> e tem ação </a:t>
            </a:r>
            <a:r>
              <a:rPr lang="pt-PT" dirty="0"/>
              <a:t>diurética, </a:t>
            </a:r>
            <a:endParaRPr lang="pt-PT" dirty="0" smtClean="0"/>
          </a:p>
          <a:p>
            <a:pPr lvl="0"/>
            <a:r>
              <a:rPr lang="pt-PT" dirty="0" smtClean="0"/>
              <a:t>Tem efeito </a:t>
            </a:r>
            <a:r>
              <a:rPr lang="pt-PT" dirty="0" err="1" smtClean="0"/>
              <a:t>antiséptico</a:t>
            </a:r>
            <a:r>
              <a:rPr lang="pt-PT" dirty="0" smtClean="0"/>
              <a:t>, </a:t>
            </a:r>
            <a:r>
              <a:rPr lang="pt-PT" dirty="0"/>
              <a:t>sobretudo nas </a:t>
            </a:r>
            <a:r>
              <a:rPr lang="pt-PT" dirty="0" smtClean="0"/>
              <a:t>infeções </a:t>
            </a:r>
            <a:r>
              <a:rPr lang="pt-PT" dirty="0"/>
              <a:t>do aparelho urinário</a:t>
            </a:r>
            <a:r>
              <a:rPr lang="pt-PT" dirty="0" smtClean="0"/>
              <a:t>.</a:t>
            </a:r>
          </a:p>
          <a:p>
            <a:pPr lvl="0"/>
            <a:r>
              <a:rPr lang="pt-PT" dirty="0" smtClean="0"/>
              <a:t>Se </a:t>
            </a:r>
            <a:r>
              <a:rPr lang="pt-PT" dirty="0"/>
              <a:t>consumida crua é rica em vitaminas A, B1, B2, C e D.</a:t>
            </a:r>
          </a:p>
          <a:p>
            <a:r>
              <a:rPr lang="pt-PT" dirty="0" smtClean="0"/>
              <a:t>Em </a:t>
            </a:r>
            <a:r>
              <a:rPr lang="pt-PT" dirty="0"/>
              <a:t>cataplasma alivia dores e inchaços associados a entorses. </a:t>
            </a:r>
            <a:endParaRPr lang="pt-PT" dirty="0" smtClean="0"/>
          </a:p>
          <a:p>
            <a:r>
              <a:rPr lang="pt-PT" dirty="0" smtClean="0"/>
              <a:t>Em </a:t>
            </a:r>
            <a:r>
              <a:rPr lang="pt-PT" dirty="0"/>
              <a:t>doses elevadas pode ser tóxica.</a:t>
            </a:r>
          </a:p>
          <a:p>
            <a:endParaRPr lang="pt-PT" dirty="0"/>
          </a:p>
        </p:txBody>
      </p:sp>
      <p:pic>
        <p:nvPicPr>
          <p:cNvPr id="12290" name="Picture 2" descr="http://www.howtodothings.com/files/u10023/cilantro-grow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34" y="449701"/>
            <a:ext cx="4031835" cy="311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84090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60671"/>
            <a:ext cx="4654251" cy="4636482"/>
          </a:xfrm>
        </p:spPr>
        <p:txBody>
          <a:bodyPr rtlCol="0">
            <a:normAutofit/>
          </a:bodyPr>
          <a:lstStyle/>
          <a:p>
            <a:pPr fontAlgn="auto">
              <a:spcAft>
                <a:spcPts val="0"/>
              </a:spcAft>
              <a:defRPr/>
            </a:pPr>
            <a:r>
              <a:rPr lang="pt-PT" sz="2400" dirty="0" smtClean="0">
                <a:effectLst/>
              </a:rPr>
              <a:t>Existem diferentes </a:t>
            </a:r>
            <a:r>
              <a:rPr lang="pt-PT" sz="2400" dirty="0">
                <a:effectLst/>
              </a:rPr>
              <a:t>formas de </a:t>
            </a:r>
            <a:r>
              <a:rPr lang="pt-PT" sz="2400" dirty="0" smtClean="0">
                <a:effectLst/>
              </a:rPr>
              <a:t>preparação que variam consoante o objetivo a que se destinam e também condicionadas pelas características dos próprios produtos:</a:t>
            </a:r>
            <a:r>
              <a:rPr lang="pt-PT" sz="2000" dirty="0" smtClean="0">
                <a:effectLst/>
              </a:rPr>
              <a:t/>
            </a:r>
            <a:br>
              <a:rPr lang="pt-PT" sz="2000" dirty="0" smtClean="0">
                <a:effectLst/>
              </a:rPr>
            </a:br>
            <a:endParaRPr lang="pt-PT" sz="2000" dirty="0"/>
          </a:p>
        </p:txBody>
      </p:sp>
      <p:sp>
        <p:nvSpPr>
          <p:cNvPr id="26627" name="Marcador de Posição de Conteúdo 3"/>
          <p:cNvSpPr>
            <a:spLocks noGrp="1"/>
          </p:cNvSpPr>
          <p:nvPr>
            <p:ph idx="1"/>
          </p:nvPr>
        </p:nvSpPr>
        <p:spPr/>
        <p:txBody>
          <a:bodyPr>
            <a:normAutofit fontScale="62500" lnSpcReduction="20000"/>
          </a:bodyPr>
          <a:lstStyle/>
          <a:p>
            <a:pPr lvl="0"/>
            <a:r>
              <a:rPr lang="pt-PT" sz="2800" b="1" dirty="0"/>
              <a:t>Infusão:</a:t>
            </a:r>
            <a:r>
              <a:rPr lang="pt-PT" sz="2800" dirty="0"/>
              <a:t> é aquecida água até ferver e deitada então por cima do material vegetal que se encontra num recipiente que pode ser uma chávena, por vezes é deixado assim a repousar por alguns minutos e por fim é bebido. </a:t>
            </a:r>
          </a:p>
          <a:p>
            <a:pPr lvl="0"/>
            <a:r>
              <a:rPr lang="pt-PT" sz="2800" b="1" dirty="0"/>
              <a:t>Decocção:</a:t>
            </a:r>
            <a:r>
              <a:rPr lang="pt-PT" sz="2800" dirty="0"/>
              <a:t> No processo de decocção, a erva é fervida juntamente com a água, para extrair os princípios ativos da planta. Geralmente, esse método é utilizado para partes mais duras da planta, como a raiz, o caule e a casca. Durante a preparação, mistura-se a erva com a água num recipiente que é levado ao lume. A mistura ferve por alguns minutos normalmente menos de 5 minutos mas pode chegar aos 15 minutos, com o recipiente parcialmente tapado. Após a fervura é preciso coar e está pronto a ser bebido.</a:t>
            </a:r>
          </a:p>
          <a:p>
            <a:pPr lvl="0"/>
            <a:r>
              <a:rPr lang="pt-PT" sz="2800" b="1" dirty="0"/>
              <a:t>Sumo: </a:t>
            </a:r>
            <a:r>
              <a:rPr lang="pt-PT" sz="2800" dirty="0"/>
              <a:t>os sumos são obtidos a partir de plantas frescas espremendo os frutos, folhas ou raízes, devendo ser consumidos de imediato.</a:t>
            </a:r>
          </a:p>
          <a:p>
            <a:pPr lvl="0"/>
            <a:r>
              <a:rPr lang="pt-PT" sz="2800" b="1" dirty="0"/>
              <a:t>Cozimento e banhos ou lavagens:</a:t>
            </a:r>
            <a:r>
              <a:rPr lang="pt-PT" sz="2800" dirty="0"/>
              <a:t> faz-se um cozimento prolongado do material vegetal (durante largos minutos, bastante mais prolongado do que a fervura rápida do chá) e depois com essa água fazem-se lavagens na zona afetada ou deixa-se arrefecer um pouco essa água e depois vai-se mergulhando a zona afetada nessa água ainda quente</a:t>
            </a:r>
            <a:r>
              <a:rPr lang="pt-PT" sz="2800" dirty="0" smtClean="0"/>
              <a:t>.</a:t>
            </a:r>
            <a:endParaRPr lang="pt-PT" sz="2800"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34351"/>
            <a:ext cx="4654251" cy="4850833"/>
          </a:xfrm>
        </p:spPr>
        <p:txBody>
          <a:bodyPr rtlCol="0">
            <a:normAutofit/>
          </a:bodyPr>
          <a:lstStyle/>
          <a:p>
            <a:pPr fontAlgn="auto">
              <a:spcAft>
                <a:spcPts val="0"/>
              </a:spcAft>
              <a:defRPr/>
            </a:pPr>
            <a:r>
              <a:rPr lang="pt-PT" sz="3200" dirty="0" smtClean="0">
                <a:effectLst/>
              </a:rPr>
              <a:t>Formas </a:t>
            </a:r>
            <a:r>
              <a:rPr lang="pt-PT" sz="3200" dirty="0">
                <a:effectLst/>
              </a:rPr>
              <a:t>de preparação </a:t>
            </a:r>
            <a:r>
              <a:rPr lang="pt-PT" sz="3200" dirty="0" smtClean="0">
                <a:effectLst/>
              </a:rPr>
              <a:t>:</a:t>
            </a:r>
            <a:r>
              <a:rPr lang="pt-PT" sz="3200" dirty="0">
                <a:effectLst/>
              </a:rPr>
              <a:t/>
            </a:r>
            <a:br>
              <a:rPr lang="pt-PT" sz="3200" dirty="0">
                <a:effectLst/>
              </a:rPr>
            </a:br>
            <a:endParaRPr lang="pt-PT" sz="3200" dirty="0"/>
          </a:p>
        </p:txBody>
      </p:sp>
      <p:sp>
        <p:nvSpPr>
          <p:cNvPr id="26627" name="Marcador de Posição de Conteúdo 3"/>
          <p:cNvSpPr>
            <a:spLocks noGrp="1"/>
          </p:cNvSpPr>
          <p:nvPr>
            <p:ph idx="1"/>
          </p:nvPr>
        </p:nvSpPr>
        <p:spPr/>
        <p:txBody>
          <a:bodyPr>
            <a:normAutofit fontScale="85000" lnSpcReduction="20000"/>
          </a:bodyPr>
          <a:lstStyle/>
          <a:p>
            <a:pPr lvl="0"/>
            <a:r>
              <a:rPr lang="pt-PT" sz="2800" b="1" dirty="0"/>
              <a:t>Gargarejos:</a:t>
            </a:r>
            <a:r>
              <a:rPr lang="pt-PT" sz="2800" dirty="0"/>
              <a:t> faz-se um cozimento prolongado do material vegetal (como acima), deixa-se arrefecer um pouco e depois fazem-se gargarejos na garganta com essa água. </a:t>
            </a:r>
          </a:p>
          <a:p>
            <a:pPr lvl="0"/>
            <a:r>
              <a:rPr lang="pt-PT" sz="2800" b="1" dirty="0"/>
              <a:t>Aplicação de panos encharcados:</a:t>
            </a:r>
            <a:r>
              <a:rPr lang="pt-PT" sz="2800" dirty="0"/>
              <a:t> faz-se um cozimento prolongado do material vegetal (como acima), depois encharcam-se panos/lenços (algumas pessoas referem panos de linho) nessa água ainda quente e aplicam-se esses panos em cima da zona afetada e vai-se voltando a encharcar os panos na água quente quando estes ficam frios. </a:t>
            </a:r>
          </a:p>
          <a:p>
            <a:r>
              <a:rPr lang="pt-PT" sz="2800" b="1" dirty="0"/>
              <a:t>Vapores:</a:t>
            </a:r>
            <a:r>
              <a:rPr lang="pt-PT" sz="2800" dirty="0"/>
              <a:t> faz-se um cozimento prolongado do material vegetal (como acima), depois essa água é colocada num recipiente (bacia, balde, alguidar), e a pessoa coloca por cima a zona afetada e recebe os vapores libertados por essa água quente. </a:t>
            </a:r>
            <a:endParaRPr lang="pt-PT" sz="2800" b="1" dirty="0"/>
          </a:p>
          <a:p>
            <a:pPr marL="0" indent="0">
              <a:buNone/>
            </a:pPr>
            <a:endParaRPr lang="pt-PT" sz="2800" b="1" dirty="0" smtClean="0"/>
          </a:p>
        </p:txBody>
      </p:sp>
    </p:spTree>
    <p:extLst>
      <p:ext uri="{BB962C8B-B14F-4D97-AF65-F5344CB8AC3E}">
        <p14:creationId xmlns:p14="http://schemas.microsoft.com/office/powerpoint/2010/main" val="2135152103"/>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34351"/>
            <a:ext cx="4654251" cy="5282881"/>
          </a:xfrm>
        </p:spPr>
        <p:txBody>
          <a:bodyPr rtlCol="0">
            <a:normAutofit/>
          </a:bodyPr>
          <a:lstStyle/>
          <a:p>
            <a:pPr fontAlgn="auto">
              <a:spcAft>
                <a:spcPts val="0"/>
              </a:spcAft>
              <a:defRPr/>
            </a:pPr>
            <a:r>
              <a:rPr lang="pt-PT" sz="3200" dirty="0">
                <a:effectLst/>
              </a:rPr>
              <a:t>F</a:t>
            </a:r>
            <a:r>
              <a:rPr lang="pt-PT" sz="3200" dirty="0" smtClean="0">
                <a:effectLst/>
              </a:rPr>
              <a:t>ormas de preparação :</a:t>
            </a:r>
            <a:r>
              <a:rPr lang="pt-PT" sz="3200" dirty="0">
                <a:effectLst/>
              </a:rPr>
              <a:t/>
            </a:r>
            <a:br>
              <a:rPr lang="pt-PT" sz="3200" dirty="0">
                <a:effectLst/>
              </a:rPr>
            </a:br>
            <a:endParaRPr lang="pt-PT" sz="3200" dirty="0"/>
          </a:p>
        </p:txBody>
      </p:sp>
      <p:sp>
        <p:nvSpPr>
          <p:cNvPr id="26627" name="Marcador de Posição de Conteúdo 3"/>
          <p:cNvSpPr>
            <a:spLocks noGrp="1"/>
          </p:cNvSpPr>
          <p:nvPr>
            <p:ph idx="1"/>
          </p:nvPr>
        </p:nvSpPr>
        <p:spPr>
          <a:xfrm>
            <a:off x="4726260" y="332656"/>
            <a:ext cx="7005493" cy="5616623"/>
          </a:xfrm>
        </p:spPr>
        <p:txBody>
          <a:bodyPr>
            <a:normAutofit fontScale="62500" lnSpcReduction="20000"/>
          </a:bodyPr>
          <a:lstStyle/>
          <a:p>
            <a:pPr lvl="0"/>
            <a:r>
              <a:rPr lang="pt-PT" sz="2800" b="1" dirty="0"/>
              <a:t>Cataplasma ou emplastros:</a:t>
            </a:r>
            <a:r>
              <a:rPr lang="pt-PT" sz="2800" dirty="0"/>
              <a:t> o material vegetal é aplicado diretamente na zona afetada e aí fica a atuar sendo ligado em forma de penso com um pano ou um lenço ou ligadura. </a:t>
            </a:r>
          </a:p>
          <a:p>
            <a:pPr lvl="0"/>
            <a:r>
              <a:rPr lang="pt-PT" sz="2800" b="1" dirty="0"/>
              <a:t>Aplicação direta:</a:t>
            </a:r>
            <a:r>
              <a:rPr lang="pt-PT" sz="2800" dirty="0"/>
              <a:t> o material vegetal é aplicado diretamente na zona afetada mas, ao contrário do acima descrito, a aplicação não é muito prolongada e não se liga em forma de penso com um pano ou lenço. </a:t>
            </a:r>
          </a:p>
          <a:p>
            <a:pPr lvl="0"/>
            <a:r>
              <a:rPr lang="pt-PT" sz="2800" b="1" dirty="0"/>
              <a:t>Xarope: </a:t>
            </a:r>
            <a:r>
              <a:rPr lang="pt-PT" sz="2800" dirty="0"/>
              <a:t>o material vegetal em geral é fervido juntamente com mel ou açúcar resultando num líquido espesso que é tomado geralmente às colheradas (de sopa ou de chá, uma ou algumas colheradas por dia, muitas vezes em jejum) durante um tempo, podendo ser guardado num recipiente para se ir tomando até acabar. </a:t>
            </a:r>
          </a:p>
          <a:p>
            <a:pPr lvl="0"/>
            <a:r>
              <a:rPr lang="pt-PT" sz="2800" b="1" dirty="0"/>
              <a:t>Maceração:</a:t>
            </a:r>
            <a:r>
              <a:rPr lang="pt-PT" sz="2800" dirty="0"/>
              <a:t> o material vegetal é colocado num líquido (água, álcool, aguardente) em que fica a repousar durante um tempo; nalguns casos em que se usa álcool ou aguardente a solução é guardada num recipiente (frasco) durante largos meses ou mesmo anos; muitas vezes o líquido resultante da maceração é então usado para fazer fricções em que esse líquido é colocado e esfregado na zona afetada. </a:t>
            </a:r>
          </a:p>
          <a:p>
            <a:pPr lvl="0"/>
            <a:r>
              <a:rPr lang="pt-PT" sz="2800" b="1" dirty="0"/>
              <a:t>Defumadouro: </a:t>
            </a:r>
            <a:r>
              <a:rPr lang="pt-PT" sz="2800" dirty="0"/>
              <a:t>o material vegetal é queimado (ao lume ou na brasa), deixam-se os vapores dessa queima espalharem-se pela casa, ou coloca-se a pessoa ou a sua roupa a receber esses vapores</a:t>
            </a:r>
          </a:p>
          <a:p>
            <a:pPr marL="0" indent="0">
              <a:buNone/>
            </a:pPr>
            <a:endParaRPr lang="pt-PT" sz="2800" b="1" dirty="0" smtClean="0"/>
          </a:p>
        </p:txBody>
      </p:sp>
    </p:spTree>
    <p:extLst>
      <p:ext uri="{BB962C8B-B14F-4D97-AF65-F5344CB8AC3E}">
        <p14:creationId xmlns:p14="http://schemas.microsoft.com/office/powerpoint/2010/main" val="877035857"/>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93813" y="563563"/>
            <a:ext cx="9601200" cy="921221"/>
          </a:xfrm>
          <a:solidFill>
            <a:schemeClr val="accent1">
              <a:lumMod val="75000"/>
            </a:schemeClr>
          </a:solidFill>
        </p:spPr>
        <p:txBody>
          <a:bodyPr/>
          <a:lstStyle/>
          <a:p>
            <a:r>
              <a:rPr lang="pt-PT" dirty="0">
                <a:solidFill>
                  <a:schemeClr val="bg1"/>
                </a:solidFill>
              </a:rPr>
              <a:t> </a:t>
            </a:r>
            <a:r>
              <a:rPr lang="pt-PT" dirty="0" smtClean="0">
                <a:solidFill>
                  <a:schemeClr val="bg1"/>
                </a:solidFill>
              </a:rPr>
              <a:t>Receitas</a:t>
            </a:r>
            <a:endParaRPr lang="pt-PT" dirty="0">
              <a:solidFill>
                <a:schemeClr val="bg1"/>
              </a:solidFill>
            </a:endParaRPr>
          </a:p>
        </p:txBody>
      </p:sp>
      <p:sp>
        <p:nvSpPr>
          <p:cNvPr id="6" name="Marcador de Posição de Conteúdo 5"/>
          <p:cNvSpPr>
            <a:spLocks noGrp="1"/>
          </p:cNvSpPr>
          <p:nvPr>
            <p:ph idx="1"/>
          </p:nvPr>
        </p:nvSpPr>
        <p:spPr>
          <a:xfrm>
            <a:off x="333772" y="1628800"/>
            <a:ext cx="11305256" cy="4543400"/>
          </a:xfrm>
        </p:spPr>
        <p:style>
          <a:lnRef idx="2">
            <a:schemeClr val="accent1">
              <a:shade val="50000"/>
            </a:schemeClr>
          </a:lnRef>
          <a:fillRef idx="1">
            <a:schemeClr val="accent1"/>
          </a:fillRef>
          <a:effectRef idx="0">
            <a:schemeClr val="accent1"/>
          </a:effectRef>
          <a:fontRef idx="minor">
            <a:schemeClr val="lt1"/>
          </a:fontRef>
        </p:style>
        <p:txBody>
          <a:bodyPr/>
          <a:lstStyle/>
          <a:p>
            <a:r>
              <a:rPr lang="pt-PT" b="1" u="sng" dirty="0" smtClean="0"/>
              <a:t>Constipações </a:t>
            </a:r>
          </a:p>
          <a:p>
            <a:pPr lvl="0"/>
            <a:r>
              <a:rPr lang="pt-PT" sz="2000" dirty="0"/>
              <a:t>Xarope de </a:t>
            </a:r>
            <a:r>
              <a:rPr lang="pt-PT" sz="2000" dirty="0" smtClean="0"/>
              <a:t>cenoura</a:t>
            </a:r>
            <a:r>
              <a:rPr lang="pt-PT" sz="2000" dirty="0"/>
              <a:t> </a:t>
            </a:r>
            <a:r>
              <a:rPr lang="pt-PT" dirty="0" smtClean="0"/>
              <a:t>- </a:t>
            </a:r>
            <a:r>
              <a:rPr lang="pt-PT" sz="1800" dirty="0" smtClean="0"/>
              <a:t>Comece </a:t>
            </a:r>
            <a:r>
              <a:rPr lang="pt-PT" sz="1800" dirty="0"/>
              <a:t>por descascar </a:t>
            </a:r>
            <a:r>
              <a:rPr lang="pt-PT" sz="1800" dirty="0" smtClean="0"/>
              <a:t>duas</a:t>
            </a:r>
            <a:r>
              <a:rPr lang="pt-PT" sz="1800" dirty="0" smtClean="0"/>
              <a:t> </a:t>
            </a:r>
            <a:r>
              <a:rPr lang="pt-PT" sz="1800" dirty="0"/>
              <a:t>cenouras. Numa tigela ou taça, corte as cenouras às rodelas muito finas e cubra o fundo, depois </a:t>
            </a:r>
            <a:r>
              <a:rPr lang="pt-PT" sz="1800" dirty="0" smtClean="0"/>
              <a:t>polvilhe </a:t>
            </a:r>
            <a:r>
              <a:rPr lang="pt-PT" sz="1800" dirty="0"/>
              <a:t>uma colher de açúcar </a:t>
            </a:r>
            <a:r>
              <a:rPr lang="pt-PT" sz="1800" dirty="0" smtClean="0"/>
              <a:t>amarelo e </a:t>
            </a:r>
            <a:r>
              <a:rPr lang="pt-PT" sz="1800" dirty="0"/>
              <a:t>continue o processo alternando as rodelas de cenoura e o açúcar até terminarem as cenouras</a:t>
            </a:r>
            <a:r>
              <a:rPr lang="pt-PT" sz="1800" dirty="0" smtClean="0"/>
              <a:t>. Aguarde </a:t>
            </a:r>
            <a:r>
              <a:rPr lang="pt-PT" sz="1800" dirty="0"/>
              <a:t>algumas horas, até que as cenouras comecem a deitar o seu </a:t>
            </a:r>
            <a:r>
              <a:rPr lang="pt-PT" sz="1800" dirty="0" smtClean="0"/>
              <a:t>sumo. Uma </a:t>
            </a:r>
            <a:r>
              <a:rPr lang="pt-PT" sz="1800" dirty="0"/>
              <a:t>a duas colheres de sopa todos os </a:t>
            </a:r>
            <a:r>
              <a:rPr lang="pt-PT" sz="1800" dirty="0"/>
              <a:t>dias. </a:t>
            </a:r>
            <a:endParaRPr lang="pt-PT" sz="1800" dirty="0" smtClean="0"/>
          </a:p>
          <a:p>
            <a:r>
              <a:rPr lang="pt-PT" sz="2000" b="1" u="sng" dirty="0" smtClean="0"/>
              <a:t>Dores </a:t>
            </a:r>
            <a:r>
              <a:rPr lang="pt-PT" sz="2000" b="1" u="sng" dirty="0"/>
              <a:t>de Cabeça</a:t>
            </a:r>
          </a:p>
          <a:p>
            <a:r>
              <a:rPr lang="pt-PT" sz="1800" dirty="0"/>
              <a:t>Infusão de Erva-cidreira: 20g de folhas para 1 litro de água a ferver. Deixar em infusão 15 minutos. Beber 2 chávenas por dia adoçadas com mel.</a:t>
            </a:r>
          </a:p>
          <a:p>
            <a:endParaRPr lang="pt-PT" sz="1800" dirty="0"/>
          </a:p>
        </p:txBody>
      </p:sp>
    </p:spTree>
    <p:extLst>
      <p:ext uri="{BB962C8B-B14F-4D97-AF65-F5344CB8AC3E}">
        <p14:creationId xmlns:p14="http://schemas.microsoft.com/office/powerpoint/2010/main" val="2614088984"/>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93813" y="563563"/>
            <a:ext cx="9601200" cy="921221"/>
          </a:xfrm>
          <a:solidFill>
            <a:schemeClr val="accent1">
              <a:lumMod val="75000"/>
            </a:schemeClr>
          </a:solidFill>
        </p:spPr>
        <p:txBody>
          <a:bodyPr/>
          <a:lstStyle/>
          <a:p>
            <a:r>
              <a:rPr lang="pt-PT" dirty="0" smtClean="0">
                <a:solidFill>
                  <a:schemeClr val="bg1"/>
                </a:solidFill>
              </a:rPr>
              <a:t>1. Sistema Respiratório</a:t>
            </a:r>
            <a:endParaRPr lang="pt-PT" dirty="0">
              <a:solidFill>
                <a:schemeClr val="bg1"/>
              </a:solidFill>
            </a:endParaRPr>
          </a:p>
        </p:txBody>
      </p:sp>
      <p:sp>
        <p:nvSpPr>
          <p:cNvPr id="6" name="Marcador de Posição de Conteúdo 5"/>
          <p:cNvSpPr>
            <a:spLocks noGrp="1"/>
          </p:cNvSpPr>
          <p:nvPr>
            <p:ph idx="1"/>
          </p:nvPr>
        </p:nvSpPr>
        <p:spPr>
          <a:xfrm>
            <a:off x="333772" y="1628800"/>
            <a:ext cx="11305256" cy="4752528"/>
          </a:xfrm>
        </p:spPr>
        <p:style>
          <a:lnRef idx="2">
            <a:schemeClr val="accent1">
              <a:shade val="50000"/>
            </a:schemeClr>
          </a:lnRef>
          <a:fillRef idx="1">
            <a:schemeClr val="accent1"/>
          </a:fillRef>
          <a:effectRef idx="0">
            <a:schemeClr val="accent1"/>
          </a:effectRef>
          <a:fontRef idx="minor">
            <a:schemeClr val="lt1"/>
          </a:fontRef>
        </p:style>
        <p:txBody>
          <a:bodyPr/>
          <a:lstStyle/>
          <a:p>
            <a:pPr lvl="0"/>
            <a:r>
              <a:rPr lang="pt-PT" sz="1800" b="1" dirty="0"/>
              <a:t>Bronquite</a:t>
            </a:r>
            <a:endParaRPr lang="pt-PT" sz="1800" dirty="0"/>
          </a:p>
          <a:p>
            <a:r>
              <a:rPr lang="pt-PT" sz="1800" dirty="0"/>
              <a:t>Infusão de Eucalipto: 10g de folhas secas para 1 litro de água. Deixar em infusão durante 10 minutos. Tomar 3 chávenas por dia.</a:t>
            </a:r>
          </a:p>
          <a:p>
            <a:pPr lvl="0"/>
            <a:r>
              <a:rPr lang="pt-PT" sz="1800" b="1" dirty="0" smtClean="0"/>
              <a:t>Asma</a:t>
            </a:r>
            <a:endParaRPr lang="pt-PT" sz="1800" dirty="0"/>
          </a:p>
          <a:p>
            <a:r>
              <a:rPr lang="pt-PT" sz="1800" dirty="0"/>
              <a:t>Infusão de flores de Tussilagem: 10g de flores para 1 litro de água a ferver. Deixar em infusão durante 15 minutos. Filtrar e tomar 4 chávenas por dia</a:t>
            </a:r>
            <a:r>
              <a:rPr lang="pt-PT" sz="1800" dirty="0"/>
              <a:t>. </a:t>
            </a:r>
            <a:endParaRPr lang="pt-PT" sz="1800" dirty="0" smtClean="0"/>
          </a:p>
          <a:p>
            <a:r>
              <a:rPr lang="pt-PT" sz="1800" b="1" dirty="0" smtClean="0"/>
              <a:t>Laringite</a:t>
            </a:r>
            <a:endParaRPr lang="pt-PT" sz="1800" b="1" dirty="0"/>
          </a:p>
          <a:p>
            <a:r>
              <a:rPr lang="pt-PT" sz="1800" dirty="0"/>
              <a:t>Gargarejos da infusão de Malva – grande (flores e folhas): 20 g para 1 litro de água fria. Ferver apenas 1 minuto. Deixar em infusão durante 10 minutos. Fazer gargarejos 5 vezes ao dia.</a:t>
            </a:r>
            <a:endParaRPr lang="pt-PT" sz="1800" dirty="0"/>
          </a:p>
        </p:txBody>
      </p:sp>
    </p:spTree>
    <p:extLst>
      <p:ext uri="{BB962C8B-B14F-4D97-AF65-F5344CB8AC3E}">
        <p14:creationId xmlns:p14="http://schemas.microsoft.com/office/powerpoint/2010/main" val="231338591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93813" y="563563"/>
            <a:ext cx="9601200" cy="921221"/>
          </a:xfrm>
          <a:solidFill>
            <a:schemeClr val="accent2">
              <a:lumMod val="75000"/>
            </a:schemeClr>
          </a:solidFill>
        </p:spPr>
        <p:txBody>
          <a:bodyPr/>
          <a:lstStyle/>
          <a:p>
            <a:r>
              <a:rPr lang="pt-PT" dirty="0">
                <a:solidFill>
                  <a:schemeClr val="bg1"/>
                </a:solidFill>
              </a:rPr>
              <a:t>2</a:t>
            </a:r>
            <a:r>
              <a:rPr lang="pt-PT" dirty="0" smtClean="0">
                <a:solidFill>
                  <a:schemeClr val="bg1"/>
                </a:solidFill>
              </a:rPr>
              <a:t>. Sistema Circulatório</a:t>
            </a:r>
            <a:endParaRPr lang="pt-PT" dirty="0">
              <a:solidFill>
                <a:schemeClr val="bg1"/>
              </a:solidFill>
            </a:endParaRPr>
          </a:p>
        </p:txBody>
      </p:sp>
      <p:sp>
        <p:nvSpPr>
          <p:cNvPr id="6" name="Marcador de Posição de Conteúdo 5"/>
          <p:cNvSpPr>
            <a:spLocks noGrp="1"/>
          </p:cNvSpPr>
          <p:nvPr>
            <p:ph idx="1"/>
          </p:nvPr>
        </p:nvSpPr>
        <p:spPr>
          <a:xfrm>
            <a:off x="333772" y="1628800"/>
            <a:ext cx="11305256" cy="4543400"/>
          </a:xfr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marL="0" indent="0">
              <a:buNone/>
            </a:pPr>
            <a:endParaRPr lang="pt-PT" dirty="0"/>
          </a:p>
          <a:p>
            <a:r>
              <a:rPr lang="pt-PT" b="1" dirty="0"/>
              <a:t> </a:t>
            </a:r>
            <a:r>
              <a:rPr lang="pt-PT" sz="2800" b="1" u="sng" dirty="0"/>
              <a:t>Regulação da tensão arterial  </a:t>
            </a:r>
            <a:endParaRPr lang="pt-PT" sz="2800" b="1" dirty="0"/>
          </a:p>
          <a:p>
            <a:pPr lvl="0"/>
            <a:r>
              <a:rPr lang="pt-PT" sz="2800" dirty="0"/>
              <a:t>Consumir 3 a 5 alhos crus por dia parece ter um efeito regulador da tensão arterial.</a:t>
            </a:r>
          </a:p>
          <a:p>
            <a:pPr lvl="0"/>
            <a:r>
              <a:rPr lang="pt-PT" sz="2800" dirty="0"/>
              <a:t>Infusão de folhas de Oliveira: Coloque as folhas de oliveira numa chávena e cubra com água a ferver. Deixe arrefecer devidamente tapado, coe e beba logo a seguir, para garantir uma maior concentração do princípio ativo. Recomenda-se tomar de 3 a 4 chávenas deste chá por dia</a:t>
            </a:r>
            <a:r>
              <a:rPr lang="pt-PT" sz="2800" dirty="0" smtClean="0"/>
              <a:t>.</a:t>
            </a:r>
          </a:p>
          <a:p>
            <a:pPr lvl="0"/>
            <a:endParaRPr lang="pt-PT" sz="2800" dirty="0"/>
          </a:p>
          <a:p>
            <a:pPr lvl="0"/>
            <a:endParaRPr lang="pt-PT" dirty="0"/>
          </a:p>
        </p:txBody>
      </p:sp>
    </p:spTree>
    <p:extLst>
      <p:ext uri="{BB962C8B-B14F-4D97-AF65-F5344CB8AC3E}">
        <p14:creationId xmlns:p14="http://schemas.microsoft.com/office/powerpoint/2010/main" val="219034118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93813" y="563563"/>
            <a:ext cx="9601200" cy="921221"/>
          </a:xfrm>
          <a:solidFill>
            <a:schemeClr val="accent3">
              <a:lumMod val="75000"/>
            </a:schemeClr>
          </a:solidFill>
        </p:spPr>
        <p:txBody>
          <a:bodyPr/>
          <a:lstStyle/>
          <a:p>
            <a:r>
              <a:rPr lang="pt-PT" dirty="0">
                <a:solidFill>
                  <a:schemeClr val="bg1"/>
                </a:solidFill>
              </a:rPr>
              <a:t>3</a:t>
            </a:r>
            <a:r>
              <a:rPr lang="pt-PT" dirty="0" smtClean="0">
                <a:solidFill>
                  <a:schemeClr val="bg1"/>
                </a:solidFill>
              </a:rPr>
              <a:t>. Sistema Digestivo e Fígado</a:t>
            </a:r>
            <a:endParaRPr lang="pt-PT" dirty="0">
              <a:solidFill>
                <a:schemeClr val="bg1"/>
              </a:solidFill>
            </a:endParaRPr>
          </a:p>
        </p:txBody>
      </p:sp>
      <p:sp>
        <p:nvSpPr>
          <p:cNvPr id="6" name="Marcador de Posição de Conteúdo 5"/>
          <p:cNvSpPr>
            <a:spLocks noGrp="1"/>
          </p:cNvSpPr>
          <p:nvPr>
            <p:ph idx="1"/>
          </p:nvPr>
        </p:nvSpPr>
        <p:spPr>
          <a:xfrm>
            <a:off x="333772" y="1484784"/>
            <a:ext cx="11305256" cy="5373216"/>
          </a:xfr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pt-PT" sz="3200" b="1" u="sng" dirty="0">
                <a:solidFill>
                  <a:schemeClr val="tx2"/>
                </a:solidFill>
              </a:rPr>
              <a:t>Diarreia</a:t>
            </a:r>
            <a:endParaRPr lang="pt-PT" sz="3200" b="1" dirty="0">
              <a:solidFill>
                <a:schemeClr val="tx2"/>
              </a:solidFill>
            </a:endParaRPr>
          </a:p>
          <a:p>
            <a:pPr lvl="0"/>
            <a:r>
              <a:rPr lang="pt-PT" sz="3200" dirty="0" smtClean="0">
                <a:solidFill>
                  <a:schemeClr val="tx2"/>
                </a:solidFill>
              </a:rPr>
              <a:t>Infusão </a:t>
            </a:r>
            <a:r>
              <a:rPr lang="pt-PT" sz="3200" dirty="0">
                <a:solidFill>
                  <a:schemeClr val="tx2"/>
                </a:solidFill>
              </a:rPr>
              <a:t>de Orégãos: Deite uma chávena de água a ferver sobre 3 colheres de orégãos secos. Deixe em infusão cerca de 15 minutos e de seguida coe. Tomar 2 a 3 chávenas por dia.</a:t>
            </a:r>
          </a:p>
          <a:p>
            <a:pPr lvl="0"/>
            <a:r>
              <a:rPr lang="pt-PT" sz="3200" dirty="0" smtClean="0">
                <a:solidFill>
                  <a:schemeClr val="tx2"/>
                </a:solidFill>
              </a:rPr>
              <a:t>Usar </a:t>
            </a:r>
            <a:r>
              <a:rPr lang="pt-PT" sz="3200" dirty="0">
                <a:solidFill>
                  <a:schemeClr val="tx2"/>
                </a:solidFill>
              </a:rPr>
              <a:t>meia colher de café de sementes de Alfarroba esmagadas e reduzidas a farinha salpicadas nos alimentos tal como as especiarias</a:t>
            </a:r>
            <a:r>
              <a:rPr lang="pt-PT" sz="3200" dirty="0" smtClean="0">
                <a:solidFill>
                  <a:schemeClr val="tx2"/>
                </a:solidFill>
              </a:rPr>
              <a:t>.</a:t>
            </a:r>
            <a:endParaRPr lang="pt-PT" sz="3200" dirty="0">
              <a:solidFill>
                <a:schemeClr val="tx2"/>
              </a:solidFill>
            </a:endParaRPr>
          </a:p>
        </p:txBody>
      </p:sp>
    </p:spTree>
    <p:extLst>
      <p:ext uri="{BB962C8B-B14F-4D97-AF65-F5344CB8AC3E}">
        <p14:creationId xmlns:p14="http://schemas.microsoft.com/office/powerpoint/2010/main" val="3728661540"/>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93813" y="563563"/>
            <a:ext cx="9601200" cy="921221"/>
          </a:xfrm>
          <a:solidFill>
            <a:schemeClr val="accent3">
              <a:lumMod val="75000"/>
            </a:schemeClr>
          </a:solidFill>
        </p:spPr>
        <p:txBody>
          <a:bodyPr/>
          <a:lstStyle/>
          <a:p>
            <a:r>
              <a:rPr lang="pt-PT" dirty="0">
                <a:solidFill>
                  <a:schemeClr val="bg1"/>
                </a:solidFill>
              </a:rPr>
              <a:t>3</a:t>
            </a:r>
            <a:r>
              <a:rPr lang="pt-PT" dirty="0" smtClean="0">
                <a:solidFill>
                  <a:schemeClr val="bg1"/>
                </a:solidFill>
              </a:rPr>
              <a:t>. Sistema Digestivo e Fígado</a:t>
            </a:r>
            <a:endParaRPr lang="pt-PT" dirty="0">
              <a:solidFill>
                <a:schemeClr val="bg1"/>
              </a:solidFill>
            </a:endParaRPr>
          </a:p>
        </p:txBody>
      </p:sp>
      <p:sp>
        <p:nvSpPr>
          <p:cNvPr id="6" name="Marcador de Posição de Conteúdo 5"/>
          <p:cNvSpPr>
            <a:spLocks noGrp="1"/>
          </p:cNvSpPr>
          <p:nvPr>
            <p:ph idx="1"/>
          </p:nvPr>
        </p:nvSpPr>
        <p:spPr>
          <a:xfrm>
            <a:off x="333772" y="1628800"/>
            <a:ext cx="11305256" cy="4543400"/>
          </a:xfr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pt-PT" sz="3200" b="1" u="sng" dirty="0">
                <a:solidFill>
                  <a:schemeClr val="tx2"/>
                </a:solidFill>
              </a:rPr>
              <a:t>Protetor hepático </a:t>
            </a:r>
            <a:endParaRPr lang="pt-PT" sz="3200" b="1" dirty="0">
              <a:solidFill>
                <a:schemeClr val="tx2"/>
              </a:solidFill>
            </a:endParaRPr>
          </a:p>
          <a:p>
            <a:pPr lvl="0"/>
            <a:r>
              <a:rPr lang="pt-PT" dirty="0">
                <a:solidFill>
                  <a:schemeClr val="tx2"/>
                </a:solidFill>
              </a:rPr>
              <a:t>Despeje 1 xícara de água fervente sobre 1 colher de chá de frutas de Cardo-leiteiro e coe após 15 minutos. Beba 3 xícaras desta infusão durante o dia, com o estômago vazio, pela manhã, antes do almoço e na hora de dormir. </a:t>
            </a:r>
          </a:p>
          <a:p>
            <a:pPr marL="0" indent="0">
              <a:buNone/>
            </a:pPr>
            <a:endParaRPr lang="pt-PT" dirty="0">
              <a:solidFill>
                <a:schemeClr val="tx2"/>
              </a:solidFill>
            </a:endParaRPr>
          </a:p>
          <a:p>
            <a:r>
              <a:rPr lang="pt-PT" sz="3200" b="1" u="sng" dirty="0">
                <a:solidFill>
                  <a:schemeClr val="tx2"/>
                </a:solidFill>
              </a:rPr>
              <a:t>Desarranjos da vesícula </a:t>
            </a:r>
            <a:endParaRPr lang="pt-PT" sz="3200" b="1" dirty="0">
              <a:solidFill>
                <a:schemeClr val="tx2"/>
              </a:solidFill>
            </a:endParaRPr>
          </a:p>
          <a:p>
            <a:pPr lvl="0"/>
            <a:r>
              <a:rPr lang="pt-PT" dirty="0">
                <a:solidFill>
                  <a:schemeClr val="tx2"/>
                </a:solidFill>
              </a:rPr>
              <a:t>Despeje 1 xícara de água fervente sobre 1 colher de chá de frutas de folhas de Alecrim. Deixe esta infusão tapada durante 10 minutos e de seguida coe. Beba 3 xícaras desta infusão durante o dia.</a:t>
            </a:r>
          </a:p>
          <a:p>
            <a:r>
              <a:rPr lang="pt-PT" b="1" dirty="0">
                <a:solidFill>
                  <a:schemeClr val="tx2"/>
                </a:solidFill>
              </a:rPr>
              <a:t> </a:t>
            </a:r>
          </a:p>
        </p:txBody>
      </p:sp>
    </p:spTree>
    <p:extLst>
      <p:ext uri="{BB962C8B-B14F-4D97-AF65-F5344CB8AC3E}">
        <p14:creationId xmlns:p14="http://schemas.microsoft.com/office/powerpoint/2010/main" val="326137052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type="subTitle" idx="1"/>
          </p:nvPr>
        </p:nvSpPr>
        <p:spPr>
          <a:xfrm>
            <a:off x="7085014" y="476672"/>
            <a:ext cx="4914054" cy="5184576"/>
          </a:xfrm>
        </p:spPr>
        <p:txBody>
          <a:bodyPr/>
          <a:lstStyle/>
          <a:p>
            <a:r>
              <a:rPr lang="pt-PT" dirty="0"/>
              <a:t>Os remédios </a:t>
            </a:r>
            <a:r>
              <a:rPr lang="pt-PT" dirty="0" smtClean="0"/>
              <a:t>caseiros</a:t>
            </a:r>
          </a:p>
          <a:p>
            <a:r>
              <a:rPr lang="pt-PT" dirty="0" smtClean="0"/>
              <a:t>estão </a:t>
            </a:r>
            <a:r>
              <a:rPr lang="pt-PT" dirty="0"/>
              <a:t>a ser cada vez mais usados devido a vários </a:t>
            </a:r>
            <a:r>
              <a:rPr lang="pt-PT" dirty="0" smtClean="0"/>
              <a:t>fatores:</a:t>
            </a:r>
          </a:p>
          <a:p>
            <a:r>
              <a:rPr lang="pt-PT" dirty="0" smtClean="0"/>
              <a:t>efeitos </a:t>
            </a:r>
            <a:r>
              <a:rPr lang="pt-PT" dirty="0"/>
              <a:t>secundários da medicina convencional</a:t>
            </a:r>
            <a:r>
              <a:rPr lang="pt-PT" dirty="0" smtClean="0"/>
              <a:t>,</a:t>
            </a:r>
          </a:p>
          <a:p>
            <a:r>
              <a:rPr lang="pt-PT" dirty="0" smtClean="0"/>
              <a:t> </a:t>
            </a:r>
            <a:r>
              <a:rPr lang="pt-PT" dirty="0"/>
              <a:t>e o desenvolvimento de resistências dos microrganismos a medicamentos convencionais</a:t>
            </a:r>
            <a:r>
              <a:rPr lang="pt-PT" dirty="0" smtClean="0"/>
              <a:t>.</a:t>
            </a:r>
          </a:p>
          <a:p>
            <a:r>
              <a:rPr lang="pt-PT" dirty="0" smtClean="0"/>
              <a:t>A </a:t>
            </a:r>
            <a:r>
              <a:rPr lang="pt-PT" dirty="0"/>
              <a:t>ciência contemporânea </a:t>
            </a:r>
            <a:r>
              <a:rPr lang="pt-PT" dirty="0" smtClean="0"/>
              <a:t>está </a:t>
            </a:r>
            <a:r>
              <a:rPr lang="pt-PT" dirty="0"/>
              <a:t>a incluir na farmacoterapia moderna uma gama de medicamentos de origem vegetal, </a:t>
            </a:r>
            <a:r>
              <a:rPr lang="pt-PT" dirty="0" smtClean="0"/>
              <a:t>conhecidos e </a:t>
            </a:r>
            <a:r>
              <a:rPr lang="pt-PT" dirty="0"/>
              <a:t>utilizados ao longo dos milénios. </a:t>
            </a:r>
          </a:p>
        </p:txBody>
      </p:sp>
      <p:pic>
        <p:nvPicPr>
          <p:cNvPr id="1026" name="Picture 2" descr="http://www.organicsnet.com.br/wp-content/uploads/planta_ca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1924" y="476672"/>
            <a:ext cx="3105150" cy="4464496"/>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4"/>
          <p:cNvSpPr>
            <a:spLocks noGrp="1"/>
          </p:cNvSpPr>
          <p:nvPr>
            <p:ph type="ctrTitle"/>
          </p:nvPr>
        </p:nvSpPr>
        <p:spPr>
          <a:xfrm>
            <a:off x="608013" y="5239172"/>
            <a:ext cx="5791200" cy="782116"/>
          </a:xfrm>
        </p:spPr>
        <p:txBody>
          <a:bodyPr>
            <a:noAutofit/>
          </a:bodyPr>
          <a:lstStyle/>
          <a:p>
            <a:r>
              <a:rPr lang="pt-PT" sz="2000" b="1" i="1" dirty="0">
                <a:effectLst/>
              </a:rPr>
              <a:t>“A medicina natural e os cuidados médicos modernos não se excluem mutuamente”</a:t>
            </a:r>
            <a:r>
              <a:rPr lang="pt-PT" sz="2000" dirty="0">
                <a:effectLst/>
              </a:rPr>
              <a:t/>
            </a:r>
            <a:br>
              <a:rPr lang="pt-PT" sz="2000" dirty="0">
                <a:effectLst/>
              </a:rPr>
            </a:br>
            <a:endParaRPr lang="pt-PT" sz="2000" dirty="0"/>
          </a:p>
        </p:txBody>
      </p:sp>
    </p:spTree>
    <p:extLst>
      <p:ext uri="{BB962C8B-B14F-4D97-AF65-F5344CB8AC3E}">
        <p14:creationId xmlns:p14="http://schemas.microsoft.com/office/powerpoint/2010/main" val="524108654"/>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93813" y="563563"/>
            <a:ext cx="9601200" cy="921221"/>
          </a:xfrm>
          <a:solidFill>
            <a:schemeClr val="accent3">
              <a:lumMod val="75000"/>
            </a:schemeClr>
          </a:solidFill>
        </p:spPr>
        <p:txBody>
          <a:bodyPr/>
          <a:lstStyle/>
          <a:p>
            <a:r>
              <a:rPr lang="pt-PT" dirty="0">
                <a:solidFill>
                  <a:schemeClr val="bg1"/>
                </a:solidFill>
              </a:rPr>
              <a:t>3</a:t>
            </a:r>
            <a:r>
              <a:rPr lang="pt-PT" dirty="0" smtClean="0">
                <a:solidFill>
                  <a:schemeClr val="bg1"/>
                </a:solidFill>
              </a:rPr>
              <a:t>. Sistema Digestivo e Fígado</a:t>
            </a:r>
            <a:endParaRPr lang="pt-PT" dirty="0">
              <a:solidFill>
                <a:schemeClr val="bg1"/>
              </a:solidFill>
            </a:endParaRPr>
          </a:p>
        </p:txBody>
      </p:sp>
      <p:sp>
        <p:nvSpPr>
          <p:cNvPr id="6" name="Marcador de Posição de Conteúdo 5"/>
          <p:cNvSpPr>
            <a:spLocks noGrp="1"/>
          </p:cNvSpPr>
          <p:nvPr>
            <p:ph idx="1"/>
          </p:nvPr>
        </p:nvSpPr>
        <p:spPr>
          <a:xfrm>
            <a:off x="333772" y="2276872"/>
            <a:ext cx="11305256" cy="3895328"/>
          </a:xfr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pt-PT" sz="3600" b="1" u="sng" dirty="0" smtClean="0">
                <a:solidFill>
                  <a:schemeClr val="tx2"/>
                </a:solidFill>
              </a:rPr>
              <a:t>Estimulador </a:t>
            </a:r>
            <a:r>
              <a:rPr lang="pt-PT" sz="3600" b="1" u="sng" dirty="0">
                <a:solidFill>
                  <a:schemeClr val="tx2"/>
                </a:solidFill>
              </a:rPr>
              <a:t>de apetite </a:t>
            </a:r>
            <a:endParaRPr lang="pt-PT" sz="3600" b="1" u="sng" dirty="0" smtClean="0">
              <a:solidFill>
                <a:schemeClr val="tx2"/>
              </a:solidFill>
            </a:endParaRPr>
          </a:p>
          <a:p>
            <a:pPr marL="0" indent="0">
              <a:buNone/>
            </a:pPr>
            <a:endParaRPr lang="pt-PT" sz="3600" b="1" dirty="0">
              <a:solidFill>
                <a:schemeClr val="tx2"/>
              </a:solidFill>
            </a:endParaRPr>
          </a:p>
          <a:p>
            <a:pPr lvl="0"/>
            <a:r>
              <a:rPr lang="pt-PT" sz="3200" dirty="0">
                <a:solidFill>
                  <a:schemeClr val="tx2"/>
                </a:solidFill>
              </a:rPr>
              <a:t>Esmague 1 colher de chá de sementes de coentros num almofariz. Deite uma chávena de água a ferver sobre os coentros moídos, deixe em infusão por dez minutos e de seguida coe. </a:t>
            </a:r>
            <a:r>
              <a:rPr lang="pt-PT" sz="3600" dirty="0">
                <a:solidFill>
                  <a:schemeClr val="tx2"/>
                </a:solidFill>
              </a:rPr>
              <a:t>Beba uma chávena antes das refeições. </a:t>
            </a:r>
          </a:p>
          <a:p>
            <a:endParaRPr lang="pt-PT" dirty="0">
              <a:solidFill>
                <a:schemeClr val="tx2"/>
              </a:solidFill>
            </a:endParaRPr>
          </a:p>
        </p:txBody>
      </p:sp>
    </p:spTree>
    <p:extLst>
      <p:ext uri="{BB962C8B-B14F-4D97-AF65-F5344CB8AC3E}">
        <p14:creationId xmlns:p14="http://schemas.microsoft.com/office/powerpoint/2010/main" val="3459790860"/>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93813" y="563563"/>
            <a:ext cx="9601200" cy="921221"/>
          </a:xfrm>
          <a:solidFill>
            <a:srgbClr val="C00000"/>
          </a:solidFill>
        </p:spPr>
        <p:txBody>
          <a:bodyPr/>
          <a:lstStyle/>
          <a:p>
            <a:r>
              <a:rPr lang="pt-PT" dirty="0" smtClean="0">
                <a:solidFill>
                  <a:schemeClr val="bg1"/>
                </a:solidFill>
              </a:rPr>
              <a:t>4. Sistema Urinário</a:t>
            </a:r>
            <a:endParaRPr lang="pt-PT" dirty="0">
              <a:solidFill>
                <a:schemeClr val="bg1"/>
              </a:solidFill>
            </a:endParaRPr>
          </a:p>
        </p:txBody>
      </p:sp>
      <p:sp>
        <p:nvSpPr>
          <p:cNvPr id="6" name="Marcador de Posição de Conteúdo 5"/>
          <p:cNvSpPr>
            <a:spLocks noGrp="1"/>
          </p:cNvSpPr>
          <p:nvPr>
            <p:ph idx="1"/>
          </p:nvPr>
        </p:nvSpPr>
        <p:spPr>
          <a:xfrm>
            <a:off x="333772" y="1916832"/>
            <a:ext cx="11305256" cy="4255368"/>
          </a:xfrm>
          <a:solidFill>
            <a:srgbClr val="F4684C"/>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pt-PT" sz="3200" b="1" dirty="0"/>
              <a:t>Prevenção de Cálculos Renais </a:t>
            </a:r>
          </a:p>
          <a:p>
            <a:pPr lvl="0"/>
            <a:r>
              <a:rPr lang="pt-PT" sz="3200" dirty="0"/>
              <a:t>Deite 1 chávena de água a ferver sobre 2 colheres de chá de folhas de salsa picadas. Deixe em infusão durante cerca de 15 minutos tapado e coe. Beba três vezes ao dia antes das refeições.</a:t>
            </a:r>
          </a:p>
        </p:txBody>
      </p:sp>
    </p:spTree>
    <p:extLst>
      <p:ext uri="{BB962C8B-B14F-4D97-AF65-F5344CB8AC3E}">
        <p14:creationId xmlns:p14="http://schemas.microsoft.com/office/powerpoint/2010/main" val="922171141"/>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93813" y="563563"/>
            <a:ext cx="9601200" cy="705197"/>
          </a:xfrm>
          <a:solidFill>
            <a:srgbClr val="468A48"/>
          </a:solidFill>
        </p:spPr>
        <p:txBody>
          <a:bodyPr/>
          <a:lstStyle/>
          <a:p>
            <a:r>
              <a:rPr lang="pt-PT" dirty="0" smtClean="0">
                <a:solidFill>
                  <a:schemeClr val="bg1"/>
                </a:solidFill>
              </a:rPr>
              <a:t>5. Pele</a:t>
            </a:r>
            <a:endParaRPr lang="pt-PT" dirty="0">
              <a:solidFill>
                <a:schemeClr val="bg1"/>
              </a:solidFill>
            </a:endParaRPr>
          </a:p>
        </p:txBody>
      </p:sp>
      <p:sp>
        <p:nvSpPr>
          <p:cNvPr id="6" name="Marcador de Posição de Conteúdo 5"/>
          <p:cNvSpPr>
            <a:spLocks noGrp="1"/>
          </p:cNvSpPr>
          <p:nvPr>
            <p:ph idx="1"/>
          </p:nvPr>
        </p:nvSpPr>
        <p:spPr>
          <a:xfrm>
            <a:off x="333772" y="1412776"/>
            <a:ext cx="11305256" cy="5256584"/>
          </a:xfrm>
          <a:solidFill>
            <a:srgbClr val="496B4F"/>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pt-PT" sz="2800" b="1" u="sng" dirty="0"/>
              <a:t>Eczema</a:t>
            </a:r>
            <a:endParaRPr lang="pt-PT" sz="2800" b="1" dirty="0"/>
          </a:p>
          <a:p>
            <a:pPr lvl="0"/>
            <a:r>
              <a:rPr lang="pt-PT" b="1" dirty="0" smtClean="0"/>
              <a:t>Infusão </a:t>
            </a:r>
            <a:r>
              <a:rPr lang="pt-PT" b="1" dirty="0"/>
              <a:t>de Nogueira</a:t>
            </a:r>
            <a:r>
              <a:rPr lang="pt-PT" dirty="0"/>
              <a:t>: Fazer uma infusão 20g de folhas secas para 1 litro de água fria. Ferver e deixar repousar 10 minutos. Tomar 2 chávenas por dia. Pode também aplicar em compressas 1 ou 2 vezes ao dia e conservar durante cerca de 10 a 20 </a:t>
            </a:r>
            <a:r>
              <a:rPr lang="pt-PT" dirty="0" smtClean="0"/>
              <a:t>minutos</a:t>
            </a:r>
          </a:p>
          <a:p>
            <a:pPr lvl="0"/>
            <a:endParaRPr lang="pt-PT" dirty="0"/>
          </a:p>
          <a:p>
            <a:pPr lvl="0"/>
            <a:r>
              <a:rPr lang="pt-PT" sz="2600" b="1" u="sng" dirty="0"/>
              <a:t>Verrugas</a:t>
            </a:r>
          </a:p>
          <a:p>
            <a:pPr lvl="0"/>
            <a:r>
              <a:rPr lang="pt-PT" dirty="0"/>
              <a:t>Aplicar diariamente o sumo de alho fresco sobre as verrugas.</a:t>
            </a:r>
          </a:p>
          <a:p>
            <a:pPr lvl="0"/>
            <a:endParaRPr lang="pt-PT" dirty="0"/>
          </a:p>
        </p:txBody>
      </p:sp>
    </p:spTree>
    <p:extLst>
      <p:ext uri="{BB962C8B-B14F-4D97-AF65-F5344CB8AC3E}">
        <p14:creationId xmlns:p14="http://schemas.microsoft.com/office/powerpoint/2010/main" val="2437237623"/>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1293813" y="563563"/>
            <a:ext cx="9601200" cy="705197"/>
          </a:xfrm>
          <a:solidFill>
            <a:srgbClr val="468A48"/>
          </a:solidFill>
        </p:spPr>
        <p:txBody>
          <a:bodyPr/>
          <a:lstStyle/>
          <a:p>
            <a:r>
              <a:rPr lang="pt-PT" dirty="0" smtClean="0">
                <a:solidFill>
                  <a:schemeClr val="bg1"/>
                </a:solidFill>
              </a:rPr>
              <a:t>5. Pele</a:t>
            </a:r>
            <a:endParaRPr lang="pt-PT" dirty="0">
              <a:solidFill>
                <a:schemeClr val="bg1"/>
              </a:solidFill>
            </a:endParaRPr>
          </a:p>
        </p:txBody>
      </p:sp>
      <p:sp>
        <p:nvSpPr>
          <p:cNvPr id="6" name="Marcador de Posição de Conteúdo 5"/>
          <p:cNvSpPr>
            <a:spLocks noGrp="1"/>
          </p:cNvSpPr>
          <p:nvPr>
            <p:ph idx="1"/>
          </p:nvPr>
        </p:nvSpPr>
        <p:spPr>
          <a:xfrm>
            <a:off x="333772" y="1412776"/>
            <a:ext cx="11305256" cy="5256584"/>
          </a:xfrm>
          <a:solidFill>
            <a:srgbClr val="496B4F"/>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pt-PT" b="1" u="sng" dirty="0"/>
              <a:t>Úlceras varicosas nas pernas </a:t>
            </a:r>
            <a:endParaRPr lang="pt-PT" b="1" dirty="0"/>
          </a:p>
          <a:p>
            <a:pPr lvl="0"/>
            <a:r>
              <a:rPr lang="pt-PT" dirty="0"/>
              <a:t>Usar em cataplasmas: deite 1 chávena de água fervente sobre 2 colheres de sopa de frutos do cardo-leiteiro e deixe em infusão 10 minutos. Mergulhe um pano de linho nesta decocção e amarre ao redor da parte inferior da perna. Deixe coberto com uma toalha até arrefecer o pano. Repetir várias vezes ao dia.</a:t>
            </a:r>
          </a:p>
          <a:p>
            <a:endParaRPr lang="pt-PT" b="1" dirty="0"/>
          </a:p>
          <a:p>
            <a:r>
              <a:rPr lang="pt-PT" b="1" u="sng" dirty="0"/>
              <a:t>Tratamento de Feridas de difícil cicatrização</a:t>
            </a:r>
            <a:endParaRPr lang="pt-PT" b="1" dirty="0"/>
          </a:p>
          <a:p>
            <a:pPr lvl="0"/>
            <a:r>
              <a:rPr lang="pt-PT" dirty="0"/>
              <a:t>Aplicação de penso de gaze de tecido não-tecido impregnados com mel esterilizado diretamente na ferida e sua substituição 2 em 2 dias.</a:t>
            </a:r>
          </a:p>
          <a:p>
            <a:endParaRPr lang="pt-PT" dirty="0"/>
          </a:p>
        </p:txBody>
      </p:sp>
    </p:spTree>
    <p:extLst>
      <p:ext uri="{BB962C8B-B14F-4D97-AF65-F5344CB8AC3E}">
        <p14:creationId xmlns:p14="http://schemas.microsoft.com/office/powerpoint/2010/main" val="816932053"/>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Posição do Texto 10"/>
          <p:cNvSpPr>
            <a:spLocks noGrp="1"/>
          </p:cNvSpPr>
          <p:nvPr>
            <p:ph type="body" sz="half" idx="2"/>
          </p:nvPr>
        </p:nvSpPr>
        <p:spPr/>
        <p:txBody>
          <a:bodyPr/>
          <a:lstStyle/>
          <a:p>
            <a:endParaRPr lang="pt-PT"/>
          </a:p>
        </p:txBody>
      </p:sp>
      <p:sp>
        <p:nvSpPr>
          <p:cNvPr id="10" name="Marcador de Posição da Imagem 9"/>
          <p:cNvSpPr>
            <a:spLocks noGrp="1"/>
          </p:cNvSpPr>
          <p:nvPr>
            <p:ph type="pic" idx="1"/>
          </p:nvPr>
        </p:nvSpPr>
        <p:spPr/>
      </p:sp>
      <p:sp>
        <p:nvSpPr>
          <p:cNvPr id="12" name="Título 11"/>
          <p:cNvSpPr>
            <a:spLocks noGrp="1"/>
          </p:cNvSpPr>
          <p:nvPr>
            <p:ph type="title"/>
          </p:nvPr>
        </p:nvSpPr>
        <p:spPr/>
        <p:txBody>
          <a:bodyPr/>
          <a:lstStyle/>
          <a:p>
            <a:r>
              <a:rPr lang="pt-PT" dirty="0" smtClean="0"/>
              <a:t>Muito Obrigada</a:t>
            </a:r>
            <a:endParaRPr lang="pt-PT" dirty="0"/>
          </a:p>
        </p:txBody>
      </p:sp>
      <p:pic>
        <p:nvPicPr>
          <p:cNvPr id="13" name="Imagem 12"/>
          <p:cNvPicPr>
            <a:picLocks noChangeAspect="1"/>
          </p:cNvPicPr>
          <p:nvPr/>
        </p:nvPicPr>
        <p:blipFill>
          <a:blip r:embed="rId2"/>
          <a:stretch>
            <a:fillRect/>
          </a:stretch>
        </p:blipFill>
        <p:spPr>
          <a:xfrm>
            <a:off x="549796" y="696582"/>
            <a:ext cx="6671844" cy="4892658"/>
          </a:xfrm>
          <a:prstGeom prst="rect">
            <a:avLst/>
          </a:prstGeom>
        </p:spPr>
      </p:pic>
    </p:spTree>
    <p:extLst>
      <p:ext uri="{BB962C8B-B14F-4D97-AF65-F5344CB8AC3E}">
        <p14:creationId xmlns:p14="http://schemas.microsoft.com/office/powerpoint/2010/main" val="413051079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77789" y="5013175"/>
            <a:ext cx="5109978" cy="1080121"/>
          </a:xfrm>
        </p:spPr>
        <p:txBody>
          <a:bodyPr>
            <a:normAutofit/>
          </a:bodyPr>
          <a:lstStyle/>
          <a:p>
            <a:endParaRPr lang="pt-PT" sz="2200" dirty="0"/>
          </a:p>
        </p:txBody>
      </p:sp>
      <p:sp>
        <p:nvSpPr>
          <p:cNvPr id="3" name="Subtítulo 2"/>
          <p:cNvSpPr>
            <a:spLocks noGrp="1"/>
          </p:cNvSpPr>
          <p:nvPr>
            <p:ph type="subTitle" idx="1"/>
          </p:nvPr>
        </p:nvSpPr>
        <p:spPr>
          <a:xfrm>
            <a:off x="7085014" y="1196752"/>
            <a:ext cx="4572000" cy="3456384"/>
          </a:xfrm>
        </p:spPr>
        <p:txBody>
          <a:bodyPr/>
          <a:lstStyle/>
          <a:p>
            <a:pPr marL="342900" indent="-342900">
              <a:buFont typeface="Arial" panose="020B0604020202020204" pitchFamily="34" charset="0"/>
              <a:buChar char="•"/>
            </a:pPr>
            <a:r>
              <a:rPr lang="pt-PT" sz="2000" dirty="0" smtClean="0"/>
              <a:t>O </a:t>
            </a:r>
            <a:r>
              <a:rPr lang="pt-PT" sz="2000" dirty="0"/>
              <a:t>desenvolvimento do conhecimento </a:t>
            </a:r>
            <a:r>
              <a:rPr lang="pt-PT" sz="2000" dirty="0" smtClean="0"/>
              <a:t>no </a:t>
            </a:r>
            <a:r>
              <a:rPr lang="pt-PT" sz="2000" dirty="0"/>
              <a:t>uso de plantas </a:t>
            </a:r>
            <a:r>
              <a:rPr lang="pt-PT" sz="2000" dirty="0" smtClean="0"/>
              <a:t>medicinais</a:t>
            </a:r>
          </a:p>
          <a:p>
            <a:pPr marL="342900" indent="-342900">
              <a:buFont typeface="Arial" panose="020B0604020202020204" pitchFamily="34" charset="0"/>
              <a:buChar char="•"/>
            </a:pPr>
            <a:r>
              <a:rPr lang="pt-PT" sz="2000" dirty="0" smtClean="0"/>
              <a:t>desafios que </a:t>
            </a:r>
            <a:r>
              <a:rPr lang="pt-PT" sz="2000" dirty="0"/>
              <a:t>não conseguem ser respondidos adequadamente pelos fármacos de síntese.</a:t>
            </a:r>
          </a:p>
          <a:p>
            <a:pPr marL="342900" indent="-342900">
              <a:buFont typeface="Arial" panose="020B0604020202020204" pitchFamily="34" charset="0"/>
              <a:buChar char="•"/>
            </a:pPr>
            <a:r>
              <a:rPr lang="pt-PT" sz="2000" dirty="0" smtClean="0"/>
              <a:t>atualmente uma </a:t>
            </a:r>
            <a:r>
              <a:rPr lang="pt-PT" sz="2000" dirty="0"/>
              <a:t>moda com um aspeto mais moderno e sofisticado na sua transformação e uso. </a:t>
            </a:r>
            <a:endParaRPr lang="pt-PT" sz="2000" dirty="0"/>
          </a:p>
        </p:txBody>
      </p:sp>
      <p:pic>
        <p:nvPicPr>
          <p:cNvPr id="2050" name="Picture 2" descr="http://natural.enternauta.com.br/wp-content/uploads/2011/12/plantas-medicina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88" y="548680"/>
            <a:ext cx="5644611"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1725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Propriedades Nutritivas e Funcionais das Ervas </a:t>
            </a:r>
            <a:r>
              <a:rPr lang="pt-PT" b="1" dirty="0" smtClean="0"/>
              <a:t>Medicinais</a:t>
            </a:r>
            <a:endParaRPr lang="pt-PT" b="1" dirty="0"/>
          </a:p>
        </p:txBody>
      </p:sp>
      <p:sp>
        <p:nvSpPr>
          <p:cNvPr id="3" name="Marcador de Posição de Conteúdo 2"/>
          <p:cNvSpPr>
            <a:spLocks noGrp="1"/>
          </p:cNvSpPr>
          <p:nvPr>
            <p:ph idx="1"/>
          </p:nvPr>
        </p:nvSpPr>
        <p:spPr/>
        <p:txBody>
          <a:bodyPr/>
          <a:lstStyle/>
          <a:p>
            <a:endParaRPr lang="pt-PT" sz="3200" dirty="0" smtClean="0"/>
          </a:p>
          <a:p>
            <a:pPr marL="0" indent="0">
              <a:buNone/>
            </a:pPr>
            <a:r>
              <a:rPr lang="pt-PT" sz="3200" dirty="0" smtClean="0"/>
              <a:t>“ Que o teu alimento seja o teu remédio e que o teu remédio seja o teu alimento”</a:t>
            </a:r>
          </a:p>
          <a:p>
            <a:pPr marL="0" indent="0">
              <a:buNone/>
            </a:pPr>
            <a:endParaRPr lang="pt-PT" sz="3200" dirty="0" smtClean="0"/>
          </a:p>
          <a:p>
            <a:pPr marL="0" indent="0">
              <a:buNone/>
            </a:pPr>
            <a:r>
              <a:rPr lang="pt-PT" sz="2000" dirty="0" smtClean="0"/>
              <a:t> 	</a:t>
            </a:r>
            <a:r>
              <a:rPr lang="pt-PT" sz="2000" dirty="0" smtClean="0"/>
              <a:t>					Hipócrates </a:t>
            </a:r>
            <a:r>
              <a:rPr lang="pt-PT" sz="2000" smtClean="0"/>
              <a:t>( 470-360 </a:t>
            </a:r>
            <a:r>
              <a:rPr lang="pt-PT" sz="2000" dirty="0" smtClean="0"/>
              <a:t>A.C.)</a:t>
            </a:r>
            <a:endParaRPr lang="pt-PT" sz="2000" dirty="0"/>
          </a:p>
        </p:txBody>
      </p:sp>
    </p:spTree>
    <p:extLst>
      <p:ext uri="{BB962C8B-B14F-4D97-AF65-F5344CB8AC3E}">
        <p14:creationId xmlns:p14="http://schemas.microsoft.com/office/powerpoint/2010/main" val="72347160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788" y="563563"/>
            <a:ext cx="10729192" cy="633189"/>
          </a:xfrm>
        </p:spPr>
        <p:txBody>
          <a:bodyPr/>
          <a:lstStyle/>
          <a:p>
            <a:r>
              <a:rPr lang="pt-PT" sz="3800" b="1" i="1" dirty="0"/>
              <a:t>A dieta mediterrânica e a manutenção da saúde </a:t>
            </a:r>
            <a:endParaRPr lang="pt-PT" sz="3800" dirty="0"/>
          </a:p>
        </p:txBody>
      </p:sp>
      <p:sp>
        <p:nvSpPr>
          <p:cNvPr id="3" name="Marcador de Posição de Conteúdo 2"/>
          <p:cNvSpPr>
            <a:spLocks noGrp="1"/>
          </p:cNvSpPr>
          <p:nvPr>
            <p:ph idx="1"/>
          </p:nvPr>
        </p:nvSpPr>
        <p:spPr>
          <a:xfrm>
            <a:off x="333772" y="1844824"/>
            <a:ext cx="10561241" cy="4327376"/>
          </a:xfrm>
        </p:spPr>
        <p:txBody>
          <a:bodyPr/>
          <a:lstStyle/>
          <a:p>
            <a:r>
              <a:rPr lang="pt-PT" dirty="0"/>
              <a:t>A dieta mediterrânica é </a:t>
            </a:r>
            <a:r>
              <a:rPr lang="pt-PT" dirty="0" smtClean="0"/>
              <a:t>reconhecida pela UNESCO </a:t>
            </a:r>
            <a:r>
              <a:rPr lang="pt-PT" dirty="0"/>
              <a:t>como Património Imaterial da </a:t>
            </a:r>
            <a:r>
              <a:rPr lang="pt-PT" dirty="0" smtClean="0"/>
              <a:t>Humanidade, </a:t>
            </a:r>
            <a:r>
              <a:rPr lang="pt-PT" dirty="0"/>
              <a:t>p</a:t>
            </a:r>
            <a:r>
              <a:rPr lang="pt-PT" dirty="0" smtClean="0"/>
              <a:t>ela</a:t>
            </a:r>
            <a:r>
              <a:rPr lang="pt-PT" dirty="0" smtClean="0"/>
              <a:t> </a:t>
            </a:r>
            <a:r>
              <a:rPr lang="pt-PT" dirty="0"/>
              <a:t>sua importância na alimentação saudável, </a:t>
            </a:r>
            <a:r>
              <a:rPr lang="pt-PT" dirty="0" smtClean="0"/>
              <a:t>e também enquanto tradição </a:t>
            </a:r>
            <a:r>
              <a:rPr lang="pt-PT" dirty="0"/>
              <a:t>oral dos povos. </a:t>
            </a:r>
          </a:p>
          <a:p>
            <a:r>
              <a:rPr lang="pt-PT" dirty="0" smtClean="0"/>
              <a:t>A </a:t>
            </a:r>
            <a:r>
              <a:rPr lang="pt-PT" dirty="0"/>
              <a:t>farmacopeia tradicional, </a:t>
            </a:r>
            <a:r>
              <a:rPr lang="pt-PT" dirty="0" smtClean="0"/>
              <a:t>reflete os </a:t>
            </a:r>
            <a:r>
              <a:rPr lang="pt-PT" dirty="0"/>
              <a:t>princípios da dieta mediterrânica </a:t>
            </a:r>
            <a:endParaRPr lang="pt-PT" dirty="0" smtClean="0"/>
          </a:p>
          <a:p>
            <a:r>
              <a:rPr lang="pt-PT" dirty="0" smtClean="0"/>
              <a:t>Estudos demonstram </a:t>
            </a:r>
            <a:r>
              <a:rPr lang="pt-PT" dirty="0"/>
              <a:t>que os povos que mantém a dieta mediterrânica encontram-se entre aqueles </a:t>
            </a:r>
            <a:r>
              <a:rPr lang="pt-PT" dirty="0" smtClean="0"/>
              <a:t>onde:</a:t>
            </a:r>
          </a:p>
          <a:p>
            <a:pPr lvl="2"/>
            <a:r>
              <a:rPr lang="pt-PT" dirty="0" smtClean="0"/>
              <a:t>A </a:t>
            </a:r>
            <a:r>
              <a:rPr lang="pt-PT" dirty="0"/>
              <a:t>esperança média de vida é das mais elevadas, </a:t>
            </a:r>
            <a:endParaRPr lang="pt-PT" dirty="0" smtClean="0"/>
          </a:p>
          <a:p>
            <a:pPr lvl="2"/>
            <a:r>
              <a:rPr lang="pt-PT" dirty="0" smtClean="0"/>
              <a:t>Tem menores </a:t>
            </a:r>
            <a:r>
              <a:rPr lang="pt-PT" dirty="0"/>
              <a:t>taxas de doenças </a:t>
            </a:r>
            <a:r>
              <a:rPr lang="pt-PT" dirty="0" smtClean="0"/>
              <a:t>coronárias</a:t>
            </a:r>
          </a:p>
          <a:p>
            <a:pPr lvl="2"/>
            <a:r>
              <a:rPr lang="pt-PT" dirty="0" smtClean="0"/>
              <a:t>Menores taxas de determinados </a:t>
            </a:r>
            <a:r>
              <a:rPr lang="pt-PT" dirty="0"/>
              <a:t>tipos de cancro</a:t>
            </a:r>
            <a:r>
              <a:rPr lang="pt-PT" dirty="0" smtClean="0"/>
              <a:t>.</a:t>
            </a:r>
            <a:endParaRPr lang="pt-PT" dirty="0"/>
          </a:p>
        </p:txBody>
      </p:sp>
    </p:spTree>
    <p:extLst>
      <p:ext uri="{BB962C8B-B14F-4D97-AF65-F5344CB8AC3E}">
        <p14:creationId xmlns:p14="http://schemas.microsoft.com/office/powerpoint/2010/main" val="201786486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3772" y="563563"/>
            <a:ext cx="11161240" cy="921221"/>
          </a:xfrm>
        </p:spPr>
        <p:txBody>
          <a:bodyPr/>
          <a:lstStyle/>
          <a:p>
            <a:r>
              <a:rPr lang="pt-PT" b="1" i="1" dirty="0"/>
              <a:t>A dieta mediterrânica e a manutenção da saúde </a:t>
            </a:r>
            <a:endParaRPr lang="pt-PT" dirty="0"/>
          </a:p>
        </p:txBody>
      </p:sp>
      <p:sp>
        <p:nvSpPr>
          <p:cNvPr id="3" name="Marcador de Posição de Conteúdo 2"/>
          <p:cNvSpPr>
            <a:spLocks noGrp="1"/>
          </p:cNvSpPr>
          <p:nvPr>
            <p:ph idx="1"/>
          </p:nvPr>
        </p:nvSpPr>
        <p:spPr>
          <a:xfrm>
            <a:off x="333772" y="1772816"/>
            <a:ext cx="10561241" cy="4399384"/>
          </a:xfrm>
        </p:spPr>
        <p:txBody>
          <a:bodyPr/>
          <a:lstStyle/>
          <a:p>
            <a:endParaRPr lang="pt-PT" dirty="0" smtClean="0"/>
          </a:p>
          <a:p>
            <a:r>
              <a:rPr lang="pt-PT" dirty="0" smtClean="0"/>
              <a:t>Rica </a:t>
            </a:r>
            <a:r>
              <a:rPr lang="pt-PT" dirty="0"/>
              <a:t>em alimentos com elevadas concentrações de hidratos de carbono complexos, fibras, vitaminas e minerais e numerosos antioxidantes que protegem a saúde</a:t>
            </a:r>
            <a:r>
              <a:rPr lang="pt-PT" dirty="0" smtClean="0"/>
              <a:t>,</a:t>
            </a:r>
          </a:p>
          <a:p>
            <a:r>
              <a:rPr lang="pt-PT" dirty="0" smtClean="0"/>
              <a:t>Baixo </a:t>
            </a:r>
            <a:r>
              <a:rPr lang="pt-PT" dirty="0"/>
              <a:t>consumo de alimentos ricos em gordura saturada e de grande valor calórico, </a:t>
            </a:r>
            <a:r>
              <a:rPr lang="pt-PT" dirty="0" smtClean="0"/>
              <a:t>fundamental </a:t>
            </a:r>
            <a:r>
              <a:rPr lang="pt-PT" dirty="0"/>
              <a:t>para </a:t>
            </a:r>
            <a:r>
              <a:rPr lang="pt-PT" dirty="0" smtClean="0"/>
              <a:t>a </a:t>
            </a:r>
            <a:r>
              <a:rPr lang="pt-PT" dirty="0"/>
              <a:t>prevenção de doenças.</a:t>
            </a:r>
          </a:p>
          <a:p>
            <a:r>
              <a:rPr lang="pt-PT" dirty="0"/>
              <a:t>Os remédios caseiros para constipações, tosse, inflamações da garganta, indisposições do estômago ou diarreia eram normalmente trocados entre os membros da </a:t>
            </a:r>
            <a:r>
              <a:rPr lang="pt-PT" dirty="0" smtClean="0"/>
              <a:t>família.</a:t>
            </a:r>
            <a:endParaRPr lang="pt-PT" dirty="0"/>
          </a:p>
        </p:txBody>
      </p:sp>
    </p:spTree>
    <p:extLst>
      <p:ext uri="{BB962C8B-B14F-4D97-AF65-F5344CB8AC3E}">
        <p14:creationId xmlns:p14="http://schemas.microsoft.com/office/powerpoint/2010/main" val="324788960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89757" y="3645023"/>
            <a:ext cx="4176304" cy="1872209"/>
          </a:xfrm>
        </p:spPr>
        <p:txBody>
          <a:bodyPr>
            <a:normAutofit/>
          </a:bodyPr>
          <a:lstStyle/>
          <a:p>
            <a:r>
              <a:rPr lang="pt-PT" sz="4000" b="1" i="1" dirty="0">
                <a:effectLst/>
              </a:rPr>
              <a:t>Os diversos usos das plantas </a:t>
            </a:r>
            <a:r>
              <a:rPr lang="pt-PT" b="1" i="1" dirty="0">
                <a:effectLst/>
              </a:rPr>
              <a:t/>
            </a:r>
            <a:br>
              <a:rPr lang="pt-PT" b="1" i="1" dirty="0">
                <a:effectLst/>
              </a:rPr>
            </a:br>
            <a:endParaRPr lang="pt-PT" dirty="0"/>
          </a:p>
        </p:txBody>
      </p:sp>
      <p:sp>
        <p:nvSpPr>
          <p:cNvPr id="5" name="Marcador de Posição de Conteúdo 4"/>
          <p:cNvSpPr>
            <a:spLocks noGrp="1"/>
          </p:cNvSpPr>
          <p:nvPr>
            <p:ph idx="1"/>
          </p:nvPr>
        </p:nvSpPr>
        <p:spPr/>
        <p:txBody>
          <a:bodyPr>
            <a:normAutofit lnSpcReduction="10000"/>
          </a:bodyPr>
          <a:lstStyle/>
          <a:p>
            <a:r>
              <a:rPr lang="pt-PT" dirty="0" smtClean="0"/>
              <a:t>O </a:t>
            </a:r>
            <a:r>
              <a:rPr lang="pt-PT" dirty="0"/>
              <a:t>termo Nutracêutico </a:t>
            </a:r>
            <a:r>
              <a:rPr lang="pt-PT" dirty="0" smtClean="0"/>
              <a:t>(combinação das </a:t>
            </a:r>
            <a:r>
              <a:rPr lang="pt-PT" dirty="0"/>
              <a:t>palavras "nutrição" e "farmacêutica") é qualquer substância considerada como alimento ou parte de um alimento que </a:t>
            </a:r>
            <a:r>
              <a:rPr lang="pt-PT" dirty="0" smtClean="0"/>
              <a:t>tem</a:t>
            </a:r>
            <a:r>
              <a:rPr lang="pt-PT" dirty="0" smtClean="0"/>
              <a:t> </a:t>
            </a:r>
            <a:r>
              <a:rPr lang="pt-PT" dirty="0"/>
              <a:t>benefícios para a </a:t>
            </a:r>
            <a:r>
              <a:rPr lang="pt-PT" dirty="0" smtClean="0"/>
              <a:t>saúde para além </a:t>
            </a:r>
            <a:r>
              <a:rPr lang="pt-PT" dirty="0"/>
              <a:t>do valor nutricional básico encontrado nesse alimento</a:t>
            </a:r>
            <a:r>
              <a:rPr lang="pt-PT" dirty="0" smtClean="0"/>
              <a:t>.</a:t>
            </a:r>
          </a:p>
          <a:p>
            <a:r>
              <a:rPr lang="pt-PT" dirty="0" smtClean="0"/>
              <a:t>D</a:t>
            </a:r>
            <a:r>
              <a:rPr lang="pt-PT" dirty="0" smtClean="0"/>
              <a:t>urante </a:t>
            </a:r>
            <a:r>
              <a:rPr lang="pt-PT" dirty="0"/>
              <a:t>a última década, um número elevado </a:t>
            </a:r>
            <a:r>
              <a:rPr lang="pt-PT" dirty="0" smtClean="0"/>
              <a:t>foram identificados, </a:t>
            </a:r>
            <a:r>
              <a:rPr lang="pt-PT" dirty="0"/>
              <a:t>alguns dos </a:t>
            </a:r>
            <a:r>
              <a:rPr lang="pt-PT" dirty="0" smtClean="0"/>
              <a:t>quais </a:t>
            </a:r>
            <a:r>
              <a:rPr lang="pt-PT" dirty="0"/>
              <a:t>presentes na dieta mediterrânica. </a:t>
            </a:r>
            <a:endParaRPr lang="pt-PT" dirty="0" smtClean="0"/>
          </a:p>
          <a:p>
            <a:r>
              <a:rPr lang="pt-PT" dirty="0" smtClean="0"/>
              <a:t>Estes </a:t>
            </a:r>
            <a:r>
              <a:rPr lang="pt-PT" dirty="0"/>
              <a:t>podem prevenir </a:t>
            </a:r>
            <a:r>
              <a:rPr lang="pt-PT" dirty="0" smtClean="0"/>
              <a:t>	</a:t>
            </a:r>
          </a:p>
          <a:p>
            <a:pPr lvl="3"/>
            <a:r>
              <a:rPr lang="pt-PT" dirty="0" smtClean="0"/>
              <a:t>doenças </a:t>
            </a:r>
            <a:r>
              <a:rPr lang="pt-PT" dirty="0"/>
              <a:t>crónicas, </a:t>
            </a:r>
            <a:endParaRPr lang="pt-PT" dirty="0" smtClean="0"/>
          </a:p>
          <a:p>
            <a:pPr lvl="3"/>
            <a:r>
              <a:rPr lang="pt-PT" dirty="0" smtClean="0"/>
              <a:t>melhorar </a:t>
            </a:r>
            <a:r>
              <a:rPr lang="pt-PT" dirty="0"/>
              <a:t>a saúde, </a:t>
            </a:r>
            <a:endParaRPr lang="pt-PT" dirty="0" smtClean="0"/>
          </a:p>
          <a:p>
            <a:pPr lvl="3"/>
            <a:r>
              <a:rPr lang="pt-PT" dirty="0" smtClean="0"/>
              <a:t>atrasar </a:t>
            </a:r>
            <a:r>
              <a:rPr lang="pt-PT" dirty="0"/>
              <a:t>o processo de envelhecimento, </a:t>
            </a:r>
            <a:endParaRPr lang="pt-PT" dirty="0" smtClean="0"/>
          </a:p>
          <a:p>
            <a:pPr lvl="3"/>
            <a:r>
              <a:rPr lang="pt-PT" dirty="0" smtClean="0"/>
              <a:t>aumentar </a:t>
            </a:r>
            <a:r>
              <a:rPr lang="pt-PT" dirty="0"/>
              <a:t>a expectativa de </a:t>
            </a:r>
            <a:r>
              <a:rPr lang="pt-PT" dirty="0" smtClean="0"/>
              <a:t>vida, </a:t>
            </a:r>
          </a:p>
          <a:p>
            <a:pPr lvl="3"/>
            <a:r>
              <a:rPr lang="pt-PT" dirty="0" smtClean="0"/>
              <a:t>melhorar </a:t>
            </a:r>
            <a:r>
              <a:rPr lang="pt-PT" dirty="0"/>
              <a:t>as estruturas ou funções do corpo. </a:t>
            </a:r>
          </a:p>
        </p:txBody>
      </p:sp>
      <p:pic>
        <p:nvPicPr>
          <p:cNvPr id="13314" name="Picture 2" descr="http://www.enaonline.org/images/artikel_en/330/misc/Vegetarisches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742" y="143300"/>
            <a:ext cx="4189319" cy="3213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03845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89757" y="4005063"/>
            <a:ext cx="4176304" cy="1938537"/>
          </a:xfrm>
        </p:spPr>
        <p:txBody>
          <a:bodyPr>
            <a:normAutofit/>
          </a:bodyPr>
          <a:lstStyle/>
          <a:p>
            <a:r>
              <a:rPr lang="pt-PT" sz="4000" b="1" i="1" dirty="0">
                <a:effectLst/>
              </a:rPr>
              <a:t>Os diversos usos das plantas </a:t>
            </a:r>
            <a:r>
              <a:rPr lang="pt-PT" b="1" i="1" dirty="0">
                <a:effectLst/>
              </a:rPr>
              <a:t/>
            </a:r>
            <a:br>
              <a:rPr lang="pt-PT" b="1" i="1" dirty="0">
                <a:effectLst/>
              </a:rPr>
            </a:br>
            <a:endParaRPr lang="pt-PT" dirty="0"/>
          </a:p>
        </p:txBody>
      </p:sp>
      <p:sp>
        <p:nvSpPr>
          <p:cNvPr id="5" name="Marcador de Posição de Conteúdo 4"/>
          <p:cNvSpPr>
            <a:spLocks noGrp="1"/>
          </p:cNvSpPr>
          <p:nvPr>
            <p:ph idx="1"/>
          </p:nvPr>
        </p:nvSpPr>
        <p:spPr/>
        <p:txBody>
          <a:bodyPr>
            <a:normAutofit/>
          </a:bodyPr>
          <a:lstStyle/>
          <a:p>
            <a:r>
              <a:rPr lang="pt-PT" dirty="0"/>
              <a:t>O estilo de vida tem sido associado ao desenvolvimento de doenças neuro </a:t>
            </a:r>
            <a:r>
              <a:rPr lang="pt-PT" dirty="0" smtClean="0"/>
              <a:t>degenerativas: doença de Alzheimer, </a:t>
            </a:r>
            <a:r>
              <a:rPr lang="pt-PT" dirty="0"/>
              <a:t>doença de Parkinson, </a:t>
            </a:r>
            <a:r>
              <a:rPr lang="pt-PT" dirty="0" smtClean="0"/>
              <a:t>Esclerose múltipla</a:t>
            </a:r>
            <a:r>
              <a:rPr lang="pt-PT" dirty="0" smtClean="0"/>
              <a:t>, etc.</a:t>
            </a:r>
            <a:endParaRPr lang="pt-PT" dirty="0" smtClean="0"/>
          </a:p>
          <a:p>
            <a:r>
              <a:rPr lang="pt-PT" dirty="0" smtClean="0"/>
              <a:t>Extensas </a:t>
            </a:r>
            <a:r>
              <a:rPr lang="pt-PT" dirty="0"/>
              <a:t>pesquisas </a:t>
            </a:r>
            <a:r>
              <a:rPr lang="pt-PT" dirty="0" smtClean="0"/>
              <a:t>tem </a:t>
            </a:r>
            <a:r>
              <a:rPr lang="pt-PT" dirty="0"/>
              <a:t>indicado que nutracêuticos derivados de especiarias como o alho e os coentros </a:t>
            </a:r>
            <a:r>
              <a:rPr lang="pt-PT" dirty="0" smtClean="0"/>
              <a:t>tendo </a:t>
            </a:r>
            <a:r>
              <a:rPr lang="pt-PT" dirty="0"/>
              <a:t>como alvo vias inflamatórias, </a:t>
            </a:r>
            <a:r>
              <a:rPr lang="pt-PT" dirty="0" smtClean="0"/>
              <a:t>podem prevenir </a:t>
            </a:r>
            <a:r>
              <a:rPr lang="pt-PT" dirty="0"/>
              <a:t>doenças neuro degenerativas. </a:t>
            </a:r>
          </a:p>
          <a:p>
            <a:r>
              <a:rPr lang="pt-PT" dirty="0"/>
              <a:t>Neste módulo iremos tratar de alguns alimentos e/ou plantas presentes na dieta mediterrânica que podem ser usados como medicamentos naturais ou que o seu consumo/ utilização constitui benefício para a saúde.</a:t>
            </a:r>
          </a:p>
          <a:p>
            <a:endParaRPr lang="pt-PT" dirty="0"/>
          </a:p>
        </p:txBody>
      </p:sp>
      <p:pic>
        <p:nvPicPr>
          <p:cNvPr id="14338" name="Picture 2" descr="https://encrypted-tbn0.gstatic.com/images?q=tbn:ANd9GcQORKU6-jpH6gDDPhiE5K1LLZ9TuVwMW6-YZUwp-z8Z4rHV9qq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48" y="285822"/>
            <a:ext cx="4536503" cy="321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414325"/>
      </p:ext>
    </p:extLst>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oLiving_16x9">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_16x9">
      <a:majorFont>
        <a:latin typeface="Cambria"/>
        <a:ea typeface=""/>
        <a:cs typeface=""/>
      </a:majorFont>
      <a:minorFont>
        <a:latin typeface="Cambria"/>
        <a:ea typeface=""/>
        <a:cs typeface=""/>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0528CEB-21E0-480F-9056-FF75160474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 para estilo de vida natural (ecrã panorâmico)</Template>
  <TotalTime>0</TotalTime>
  <Words>2686</Words>
  <Application>Microsoft Office PowerPoint</Application>
  <PresentationFormat>Personalizados</PresentationFormat>
  <Paragraphs>190</Paragraphs>
  <Slides>34</Slides>
  <Notes>0</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34</vt:i4>
      </vt:variant>
    </vt:vector>
  </HeadingPairs>
  <TitlesOfParts>
    <vt:vector size="39" baseType="lpstr">
      <vt:lpstr>Arial</vt:lpstr>
      <vt:lpstr>Calibri</vt:lpstr>
      <vt:lpstr>Cambria</vt:lpstr>
      <vt:lpstr>Times New Roman</vt:lpstr>
      <vt:lpstr>EcoLiving_16x9</vt:lpstr>
      <vt:lpstr>Como permanecer saudável com os remédios da Avó</vt:lpstr>
      <vt:lpstr>Objetivos</vt:lpstr>
      <vt:lpstr>“A medicina natural e os cuidados médicos modernos não se excluem mutuamente” </vt:lpstr>
      <vt:lpstr>Apresentação do PowerPoint</vt:lpstr>
      <vt:lpstr>Propriedades Nutritivas e Funcionais das Ervas Medicinais</vt:lpstr>
      <vt:lpstr>A dieta mediterrânica e a manutenção da saúde </vt:lpstr>
      <vt:lpstr>A dieta mediterrânica e a manutenção da saúde </vt:lpstr>
      <vt:lpstr>Os diversos usos das plantas  </vt:lpstr>
      <vt:lpstr>Os diversos usos das plantas  </vt:lpstr>
      <vt:lpstr>Propriedades das Ervas Medicinais do Azeite e do Mel</vt:lpstr>
      <vt:lpstr>1. Alho</vt:lpstr>
      <vt:lpstr>1. Alho</vt:lpstr>
      <vt:lpstr>2. Azeite</vt:lpstr>
      <vt:lpstr>2. Azeite</vt:lpstr>
      <vt:lpstr>3. Cardo-Leiteiro</vt:lpstr>
      <vt:lpstr>4. Coentros </vt:lpstr>
      <vt:lpstr>5. Hortelã - Pimenta </vt:lpstr>
      <vt:lpstr>6. Limão</vt:lpstr>
      <vt:lpstr>7. Mel</vt:lpstr>
      <vt:lpstr>8. Óregãos </vt:lpstr>
      <vt:lpstr>9. Salsa</vt:lpstr>
      <vt:lpstr>Existem diferentes formas de preparação que variam consoante o objetivo a que se destinam e também condicionadas pelas características dos próprios produtos: </vt:lpstr>
      <vt:lpstr>Formas de preparação : </vt:lpstr>
      <vt:lpstr>Formas de preparação : </vt:lpstr>
      <vt:lpstr> Receitas</vt:lpstr>
      <vt:lpstr>1. Sistema Respiratório</vt:lpstr>
      <vt:lpstr>2. Sistema Circulatório</vt:lpstr>
      <vt:lpstr>3. Sistema Digestivo e Fígado</vt:lpstr>
      <vt:lpstr>3. Sistema Digestivo e Fígado</vt:lpstr>
      <vt:lpstr>3. Sistema Digestivo e Fígado</vt:lpstr>
      <vt:lpstr>4. Sistema Urinário</vt:lpstr>
      <vt:lpstr>5. Pele</vt:lpstr>
      <vt:lpstr>5. Pele</vt:lpstr>
      <vt:lpstr>Muito Obrigada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2014-11-11T07:20:33Z</dcterms:created>
  <dcterms:modified xsi:type="dcterms:W3CDTF">2016-09-06T16:45:22Z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