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6" r:id="rId2"/>
    <p:sldId id="278" r:id="rId3"/>
    <p:sldId id="280" r:id="rId4"/>
    <p:sldId id="279" r:id="rId5"/>
    <p:sldId id="282" r:id="rId6"/>
    <p:sldId id="283" r:id="rId7"/>
    <p:sldId id="287" r:id="rId8"/>
    <p:sldId id="286" r:id="rId9"/>
    <p:sldId id="285" r:id="rId10"/>
    <p:sldId id="284" r:id="rId11"/>
    <p:sldId id="268" r:id="rId12"/>
    <p:sldId id="299" r:id="rId13"/>
    <p:sldId id="267" r:id="rId14"/>
    <p:sldId id="288" r:id="rId15"/>
    <p:sldId id="289" r:id="rId16"/>
    <p:sldId id="291" r:id="rId17"/>
    <p:sldId id="292" r:id="rId18"/>
    <p:sldId id="293" r:id="rId19"/>
    <p:sldId id="290" r:id="rId20"/>
    <p:sldId id="300" r:id="rId21"/>
    <p:sldId id="256" r:id="rId22"/>
    <p:sldId id="265" r:id="rId23"/>
    <p:sldId id="262" r:id="rId24"/>
    <p:sldId id="261" r:id="rId25"/>
    <p:sldId id="295" r:id="rId26"/>
    <p:sldId id="301" r:id="rId27"/>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8DB1BA-A11C-49C6-85C1-8AB6945D82B4}" type="datetimeFigureOut">
              <a:rPr lang="en-US" smtClean="0"/>
              <a:t>3/8/2016</a:t>
            </a:fld>
            <a:endParaRPr lang="en-US"/>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ADAA79-1B7B-4ED9-8166-F1D5EB000210}" type="slidenum">
              <a:rPr lang="en-US" smtClean="0"/>
              <a:t>‹nº›</a:t>
            </a:fld>
            <a:endParaRPr lang="en-US"/>
          </a:p>
        </p:txBody>
      </p:sp>
    </p:spTree>
    <p:extLst>
      <p:ext uri="{BB962C8B-B14F-4D97-AF65-F5344CB8AC3E}">
        <p14:creationId xmlns:p14="http://schemas.microsoft.com/office/powerpoint/2010/main" val="3109169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188818-AD1E-4D1E-BC2E-787E9CD5537A}" type="slidenum">
              <a:rPr lang="en-US" altLang="en-US" smtClean="0"/>
              <a:pPr eaLnBrk="1" hangingPunct="1"/>
              <a:t>2</a:t>
            </a:fld>
            <a:endParaRPr lang="en-US" alt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en-US" smtClean="0"/>
          </a:p>
        </p:txBody>
      </p:sp>
    </p:spTree>
    <p:extLst>
      <p:ext uri="{BB962C8B-B14F-4D97-AF65-F5344CB8AC3E}">
        <p14:creationId xmlns:p14="http://schemas.microsoft.com/office/powerpoint/2010/main" val="2851708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B63EDF2-8BE1-4B70-BCD6-2D284519856B}" type="slidenum">
              <a:rPr lang="pt-PT" altLang="en-US" smtClean="0">
                <a:latin typeface="Arial" charset="0"/>
              </a:rPr>
              <a:pPr eaLnBrk="1" hangingPunct="1">
                <a:spcBef>
                  <a:spcPct val="0"/>
                </a:spcBef>
              </a:pPr>
              <a:t>3</a:t>
            </a:fld>
            <a:endParaRPr lang="pt-PT" altLang="en-US" smtClean="0">
              <a:latin typeface="Arial"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7032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0AAC02-66EF-40FE-8251-D0FFAA245008}" type="slidenum">
              <a:rPr lang="en-US" altLang="en-US" smtClean="0"/>
              <a:pPr eaLnBrk="1" hangingPunct="1"/>
              <a:t>4</a:t>
            </a:fld>
            <a:endParaRPr lang="en-US" alt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en-US" smtClean="0"/>
          </a:p>
        </p:txBody>
      </p:sp>
    </p:spTree>
    <p:extLst>
      <p:ext uri="{BB962C8B-B14F-4D97-AF65-F5344CB8AC3E}">
        <p14:creationId xmlns:p14="http://schemas.microsoft.com/office/powerpoint/2010/main" val="18872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Marcador de Posição do Número do Diapositivo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D87DF3C-DE45-4923-8C4C-2F9BF3C41077}" type="slidenum">
              <a:rPr lang="pt-PT" altLang="en-US">
                <a:latin typeface="Arial" charset="0"/>
              </a:rPr>
              <a:pPr algn="r" eaLnBrk="1" hangingPunct="1">
                <a:spcBef>
                  <a:spcPct val="0"/>
                </a:spcBef>
              </a:pPr>
              <a:t>6</a:t>
            </a:fld>
            <a:endParaRPr lang="pt-PT" altLang="en-US">
              <a:latin typeface="Arial" charset="0"/>
            </a:endParaRPr>
          </a:p>
        </p:txBody>
      </p:sp>
    </p:spTree>
    <p:extLst>
      <p:ext uri="{BB962C8B-B14F-4D97-AF65-F5344CB8AC3E}">
        <p14:creationId xmlns:p14="http://schemas.microsoft.com/office/powerpoint/2010/main" val="403742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22A68B21-E99D-40DE-BC94-F0DBA24B288D}" type="datetimeFigureOut">
              <a:rPr lang="pt-PT" smtClean="0"/>
              <a:t>08-03-2016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27BA0B6-7E27-4646-B242-8154CBFD3149}" type="slidenum">
              <a:rPr lang="pt-PT" smtClean="0"/>
              <a:t>‹nº›</a:t>
            </a:fld>
            <a:endParaRPr lang="pt-PT"/>
          </a:p>
        </p:txBody>
      </p:sp>
    </p:spTree>
    <p:extLst>
      <p:ext uri="{BB962C8B-B14F-4D97-AF65-F5344CB8AC3E}">
        <p14:creationId xmlns:p14="http://schemas.microsoft.com/office/powerpoint/2010/main" val="121529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22A68B21-E99D-40DE-BC94-F0DBA24B288D}" type="datetimeFigureOut">
              <a:rPr lang="pt-PT" smtClean="0"/>
              <a:t>08-03-2016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27BA0B6-7E27-4646-B242-8154CBFD3149}" type="slidenum">
              <a:rPr lang="pt-PT" smtClean="0"/>
              <a:t>‹nº›</a:t>
            </a:fld>
            <a:endParaRPr lang="pt-PT"/>
          </a:p>
        </p:txBody>
      </p:sp>
    </p:spTree>
    <p:extLst>
      <p:ext uri="{BB962C8B-B14F-4D97-AF65-F5344CB8AC3E}">
        <p14:creationId xmlns:p14="http://schemas.microsoft.com/office/powerpoint/2010/main" val="285765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22A68B21-E99D-40DE-BC94-F0DBA24B288D}" type="datetimeFigureOut">
              <a:rPr lang="pt-PT" smtClean="0"/>
              <a:t>08-03-2016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27BA0B6-7E27-4646-B242-8154CBFD3149}" type="slidenum">
              <a:rPr lang="pt-PT" smtClean="0"/>
              <a:t>‹nº›</a:t>
            </a:fld>
            <a:endParaRPr lang="pt-PT"/>
          </a:p>
        </p:txBody>
      </p:sp>
    </p:spTree>
    <p:extLst>
      <p:ext uri="{BB962C8B-B14F-4D97-AF65-F5344CB8AC3E}">
        <p14:creationId xmlns:p14="http://schemas.microsoft.com/office/powerpoint/2010/main" val="23504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22A68B21-E99D-40DE-BC94-F0DBA24B288D}" type="datetimeFigureOut">
              <a:rPr lang="pt-PT" smtClean="0"/>
              <a:t>08-03-2016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27BA0B6-7E27-4646-B242-8154CBFD3149}" type="slidenum">
              <a:rPr lang="pt-PT" smtClean="0"/>
              <a:t>‹nº›</a:t>
            </a:fld>
            <a:endParaRPr lang="pt-PT"/>
          </a:p>
        </p:txBody>
      </p:sp>
    </p:spTree>
    <p:extLst>
      <p:ext uri="{BB962C8B-B14F-4D97-AF65-F5344CB8AC3E}">
        <p14:creationId xmlns:p14="http://schemas.microsoft.com/office/powerpoint/2010/main" val="360457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22A68B21-E99D-40DE-BC94-F0DBA24B288D}" type="datetimeFigureOut">
              <a:rPr lang="pt-PT" smtClean="0"/>
              <a:t>08-03-2016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27BA0B6-7E27-4646-B242-8154CBFD3149}" type="slidenum">
              <a:rPr lang="pt-PT" smtClean="0"/>
              <a:t>‹nº›</a:t>
            </a:fld>
            <a:endParaRPr lang="pt-PT"/>
          </a:p>
        </p:txBody>
      </p:sp>
    </p:spTree>
    <p:extLst>
      <p:ext uri="{BB962C8B-B14F-4D97-AF65-F5344CB8AC3E}">
        <p14:creationId xmlns:p14="http://schemas.microsoft.com/office/powerpoint/2010/main" val="995550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22A68B21-E99D-40DE-BC94-F0DBA24B288D}" type="datetimeFigureOut">
              <a:rPr lang="pt-PT" smtClean="0"/>
              <a:t>08-03-2016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27BA0B6-7E27-4646-B242-8154CBFD3149}" type="slidenum">
              <a:rPr lang="pt-PT" smtClean="0"/>
              <a:t>‹nº›</a:t>
            </a:fld>
            <a:endParaRPr lang="pt-PT"/>
          </a:p>
        </p:txBody>
      </p:sp>
    </p:spTree>
    <p:extLst>
      <p:ext uri="{BB962C8B-B14F-4D97-AF65-F5344CB8AC3E}">
        <p14:creationId xmlns:p14="http://schemas.microsoft.com/office/powerpoint/2010/main" val="388342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22A68B21-E99D-40DE-BC94-F0DBA24B288D}" type="datetimeFigureOut">
              <a:rPr lang="pt-PT" smtClean="0"/>
              <a:t>08-03-2016</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927BA0B6-7E27-4646-B242-8154CBFD3149}" type="slidenum">
              <a:rPr lang="pt-PT" smtClean="0"/>
              <a:t>‹nº›</a:t>
            </a:fld>
            <a:endParaRPr lang="pt-PT"/>
          </a:p>
        </p:txBody>
      </p:sp>
    </p:spTree>
    <p:extLst>
      <p:ext uri="{BB962C8B-B14F-4D97-AF65-F5344CB8AC3E}">
        <p14:creationId xmlns:p14="http://schemas.microsoft.com/office/powerpoint/2010/main" val="304861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22A68B21-E99D-40DE-BC94-F0DBA24B288D}" type="datetimeFigureOut">
              <a:rPr lang="pt-PT" smtClean="0"/>
              <a:t>08-03-2016</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927BA0B6-7E27-4646-B242-8154CBFD3149}" type="slidenum">
              <a:rPr lang="pt-PT" smtClean="0"/>
              <a:t>‹nº›</a:t>
            </a:fld>
            <a:endParaRPr lang="pt-PT"/>
          </a:p>
        </p:txBody>
      </p:sp>
    </p:spTree>
    <p:extLst>
      <p:ext uri="{BB962C8B-B14F-4D97-AF65-F5344CB8AC3E}">
        <p14:creationId xmlns:p14="http://schemas.microsoft.com/office/powerpoint/2010/main" val="418947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22A68B21-E99D-40DE-BC94-F0DBA24B288D}" type="datetimeFigureOut">
              <a:rPr lang="pt-PT" smtClean="0"/>
              <a:t>08-03-2016</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927BA0B6-7E27-4646-B242-8154CBFD3149}" type="slidenum">
              <a:rPr lang="pt-PT" smtClean="0"/>
              <a:t>‹nº›</a:t>
            </a:fld>
            <a:endParaRPr lang="pt-PT"/>
          </a:p>
        </p:txBody>
      </p:sp>
    </p:spTree>
    <p:extLst>
      <p:ext uri="{BB962C8B-B14F-4D97-AF65-F5344CB8AC3E}">
        <p14:creationId xmlns:p14="http://schemas.microsoft.com/office/powerpoint/2010/main" val="189320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22A68B21-E99D-40DE-BC94-F0DBA24B288D}" type="datetimeFigureOut">
              <a:rPr lang="pt-PT" smtClean="0"/>
              <a:t>08-03-2016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27BA0B6-7E27-4646-B242-8154CBFD3149}" type="slidenum">
              <a:rPr lang="pt-PT" smtClean="0"/>
              <a:t>‹nº›</a:t>
            </a:fld>
            <a:endParaRPr lang="pt-PT"/>
          </a:p>
        </p:txBody>
      </p:sp>
    </p:spTree>
    <p:extLst>
      <p:ext uri="{BB962C8B-B14F-4D97-AF65-F5344CB8AC3E}">
        <p14:creationId xmlns:p14="http://schemas.microsoft.com/office/powerpoint/2010/main" val="1693448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22A68B21-E99D-40DE-BC94-F0DBA24B288D}" type="datetimeFigureOut">
              <a:rPr lang="pt-PT" smtClean="0"/>
              <a:t>08-03-2016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27BA0B6-7E27-4646-B242-8154CBFD3149}" type="slidenum">
              <a:rPr lang="pt-PT" smtClean="0"/>
              <a:t>‹nº›</a:t>
            </a:fld>
            <a:endParaRPr lang="pt-PT"/>
          </a:p>
        </p:txBody>
      </p:sp>
    </p:spTree>
    <p:extLst>
      <p:ext uri="{BB962C8B-B14F-4D97-AF65-F5344CB8AC3E}">
        <p14:creationId xmlns:p14="http://schemas.microsoft.com/office/powerpoint/2010/main" val="282921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68B21-E99D-40DE-BC94-F0DBA24B288D}" type="datetimeFigureOut">
              <a:rPr lang="pt-PT" smtClean="0"/>
              <a:t>08-03-2016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BA0B6-7E27-4646-B242-8154CBFD3149}" type="slidenum">
              <a:rPr lang="pt-PT" smtClean="0"/>
              <a:t>‹nº›</a:t>
            </a:fld>
            <a:endParaRPr lang="pt-PT"/>
          </a:p>
        </p:txBody>
      </p:sp>
    </p:spTree>
    <p:extLst>
      <p:ext uri="{BB962C8B-B14F-4D97-AF65-F5344CB8AC3E}">
        <p14:creationId xmlns:p14="http://schemas.microsoft.com/office/powerpoint/2010/main" val="1589388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7.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44.png"/><Relationship Id="rId5" Type="http://schemas.openxmlformats.org/officeDocument/2006/relationships/image" Target="../media/image51.png"/><Relationship Id="rId15" Type="http://schemas.openxmlformats.org/officeDocument/2006/relationships/image" Target="../media/image59.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0213" t="11507" r="21264" b="74693"/>
          <a:stretch/>
        </p:blipFill>
        <p:spPr bwMode="auto">
          <a:xfrm>
            <a:off x="-23466" y="-27384"/>
            <a:ext cx="9167466" cy="120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exão recta 2"/>
          <p:cNvCxnSpPr/>
          <p:nvPr/>
        </p:nvCxnSpPr>
        <p:spPr>
          <a:xfrm>
            <a:off x="10476656" y="3501008"/>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467544" y="2393057"/>
            <a:ext cx="8652990" cy="1384995"/>
          </a:xfrm>
          <a:prstGeom prst="rect">
            <a:avLst/>
          </a:prstGeom>
          <a:noFill/>
        </p:spPr>
        <p:txBody>
          <a:bodyPr wrap="square" rtlCol="0">
            <a:spAutoFit/>
          </a:bodyPr>
          <a:lstStyle/>
          <a:p>
            <a:pPr algn="ctr"/>
            <a:r>
              <a:rPr lang="en-GB"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Ecological assessment of Mediterranean reservoirs: </a:t>
            </a:r>
            <a:r>
              <a:rPr lang="en-GB"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Alqueva</a:t>
            </a:r>
            <a:r>
              <a:rPr lang="en-GB"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reservoir as a case </a:t>
            </a:r>
            <a:r>
              <a:rPr lang="en-GB"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study</a:t>
            </a:r>
          </a:p>
          <a:p>
            <a:pPr algn="ctr"/>
            <a:r>
              <a:rPr lang="en-GB"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GB"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GB"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Alentejo</a:t>
            </a:r>
            <a:r>
              <a:rPr lang="en-GB"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Southern Portugal)</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CaixaDeTexto 4"/>
          <p:cNvSpPr txBox="1"/>
          <p:nvPr/>
        </p:nvSpPr>
        <p:spPr>
          <a:xfrm>
            <a:off x="1403648" y="4000553"/>
            <a:ext cx="6696744" cy="923330"/>
          </a:xfrm>
          <a:prstGeom prst="rect">
            <a:avLst/>
          </a:prstGeom>
          <a:noFill/>
        </p:spPr>
        <p:txBody>
          <a:bodyPr wrap="square" rtlCol="0">
            <a:spAutoFit/>
          </a:bodyPr>
          <a:lstStyle/>
          <a:p>
            <a:r>
              <a:rPr lang="pt-PT" dirty="0" smtClean="0">
                <a:solidFill>
                  <a:srgbClr val="003366"/>
                </a:solidFill>
              </a:rPr>
              <a:t>Manuela </a:t>
            </a:r>
            <a:r>
              <a:rPr lang="pt-PT" dirty="0">
                <a:solidFill>
                  <a:srgbClr val="003366"/>
                </a:solidFill>
              </a:rPr>
              <a:t>Morais, Maria Helena Novais, Susana Nunes, Joana Rosado, Alexandra Penha, Amely Zavattieri, Miguel </a:t>
            </a:r>
            <a:r>
              <a:rPr lang="pt-PT" dirty="0" smtClean="0">
                <a:solidFill>
                  <a:srgbClr val="003366"/>
                </a:solidFill>
              </a:rPr>
              <a:t>Potes &amp; Rui </a:t>
            </a:r>
            <a:r>
              <a:rPr lang="pt-PT" dirty="0">
                <a:solidFill>
                  <a:srgbClr val="003366"/>
                </a:solidFill>
              </a:rPr>
              <a:t>Salgado</a:t>
            </a:r>
            <a:endParaRPr lang="en-GB" dirty="0">
              <a:solidFill>
                <a:srgbClr val="003366"/>
              </a:solidFill>
            </a:endParaRPr>
          </a:p>
          <a:p>
            <a:endParaRPr lang="en-US"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309" t="26395" r="14390" b="42356"/>
          <a:stretch/>
        </p:blipFill>
        <p:spPr bwMode="auto">
          <a:xfrm>
            <a:off x="0" y="1209537"/>
            <a:ext cx="2483768" cy="1139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845076"/>
            <a:ext cx="2664296" cy="1998222"/>
          </a:xfrm>
          <a:prstGeom prst="rect">
            <a:avLst/>
          </a:prstGeom>
        </p:spPr>
      </p:pic>
      <p:pic>
        <p:nvPicPr>
          <p:cNvPr id="11" name="Image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2806" y="4859778"/>
            <a:ext cx="2664296" cy="1998222"/>
          </a:xfrm>
          <a:prstGeom prst="rect">
            <a:avLst/>
          </a:prstGeom>
        </p:spPr>
      </p:pic>
      <p:pic>
        <p:nvPicPr>
          <p:cNvPr id="12" name="Imagem 11" descr="ict logo_rui.jpg"/>
          <p:cNvPicPr>
            <a:picLocks noChangeAspect="1"/>
          </p:cNvPicPr>
          <p:nvPr/>
        </p:nvPicPr>
        <p:blipFill>
          <a:blip r:embed="rId6"/>
          <a:stretch>
            <a:fillRect/>
          </a:stretch>
        </p:blipFill>
        <p:spPr>
          <a:xfrm>
            <a:off x="2565393" y="1196752"/>
            <a:ext cx="2188312" cy="1029918"/>
          </a:xfrm>
          <a:prstGeom prst="rect">
            <a:avLst/>
          </a:prstGeom>
        </p:spPr>
      </p:pic>
      <p:sp>
        <p:nvSpPr>
          <p:cNvPr id="2" name="Forma livre 1"/>
          <p:cNvSpPr/>
          <p:nvPr/>
        </p:nvSpPr>
        <p:spPr>
          <a:xfrm>
            <a:off x="-31531" y="5470634"/>
            <a:ext cx="1135117" cy="1403132"/>
          </a:xfrm>
          <a:custGeom>
            <a:avLst/>
            <a:gdLst>
              <a:gd name="connsiteX0" fmla="*/ 0 w 1135117"/>
              <a:gd name="connsiteY0" fmla="*/ 0 h 1403132"/>
              <a:gd name="connsiteX1" fmla="*/ 283779 w 1135117"/>
              <a:gd name="connsiteY1" fmla="*/ 977463 h 1403132"/>
              <a:gd name="connsiteX2" fmla="*/ 1119352 w 1135117"/>
              <a:gd name="connsiteY2" fmla="*/ 1403132 h 1403132"/>
              <a:gd name="connsiteX3" fmla="*/ 1119352 w 1135117"/>
              <a:gd name="connsiteY3" fmla="*/ 1403132 h 1403132"/>
              <a:gd name="connsiteX4" fmla="*/ 1135117 w 1135117"/>
              <a:gd name="connsiteY4" fmla="*/ 1403132 h 1403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17" h="1403132">
                <a:moveTo>
                  <a:pt x="0" y="0"/>
                </a:moveTo>
                <a:cubicBezTo>
                  <a:pt x="48610" y="371804"/>
                  <a:pt x="97220" y="743608"/>
                  <a:pt x="283779" y="977463"/>
                </a:cubicBezTo>
                <a:cubicBezTo>
                  <a:pt x="470338" y="1211318"/>
                  <a:pt x="1119352" y="1403132"/>
                  <a:pt x="1119352" y="1403132"/>
                </a:cubicBezTo>
                <a:lnTo>
                  <a:pt x="1119352" y="1403132"/>
                </a:lnTo>
                <a:lnTo>
                  <a:pt x="1135117" y="1403132"/>
                </a:lnTo>
              </a:path>
            </a:pathLst>
          </a:custGeom>
          <a:noFill/>
          <a:ln w="762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rma livre 5"/>
          <p:cNvSpPr/>
          <p:nvPr/>
        </p:nvSpPr>
        <p:spPr>
          <a:xfrm>
            <a:off x="8244408" y="5844187"/>
            <a:ext cx="1008112" cy="1029579"/>
          </a:xfrm>
          <a:custGeom>
            <a:avLst/>
            <a:gdLst>
              <a:gd name="connsiteX0" fmla="*/ 788276 w 788276"/>
              <a:gd name="connsiteY0" fmla="*/ 0 h 961697"/>
              <a:gd name="connsiteX1" fmla="*/ 536028 w 788276"/>
              <a:gd name="connsiteY1" fmla="*/ 583325 h 961697"/>
              <a:gd name="connsiteX2" fmla="*/ 0 w 788276"/>
              <a:gd name="connsiteY2" fmla="*/ 961697 h 961697"/>
              <a:gd name="connsiteX3" fmla="*/ 0 w 788276"/>
              <a:gd name="connsiteY3" fmla="*/ 961697 h 961697"/>
              <a:gd name="connsiteX4" fmla="*/ 0 w 788276"/>
              <a:gd name="connsiteY4" fmla="*/ 961697 h 961697"/>
              <a:gd name="connsiteX5" fmla="*/ 0 w 788276"/>
              <a:gd name="connsiteY5" fmla="*/ 961697 h 9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76" h="961697">
                <a:moveTo>
                  <a:pt x="788276" y="0"/>
                </a:moveTo>
                <a:cubicBezTo>
                  <a:pt x="727841" y="211521"/>
                  <a:pt x="667407" y="423042"/>
                  <a:pt x="536028" y="583325"/>
                </a:cubicBezTo>
                <a:cubicBezTo>
                  <a:pt x="404649" y="743608"/>
                  <a:pt x="0" y="961697"/>
                  <a:pt x="0" y="961697"/>
                </a:cubicBezTo>
                <a:lnTo>
                  <a:pt x="0" y="961697"/>
                </a:lnTo>
                <a:lnTo>
                  <a:pt x="0" y="961697"/>
                </a:lnTo>
                <a:lnTo>
                  <a:pt x="0" y="961697"/>
                </a:lnTo>
              </a:path>
            </a:pathLst>
          </a:custGeom>
          <a:noFill/>
          <a:ln w="762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xplosão 1 13"/>
          <p:cNvSpPr/>
          <p:nvPr/>
        </p:nvSpPr>
        <p:spPr>
          <a:xfrm>
            <a:off x="-252536" y="6021288"/>
            <a:ext cx="1152128" cy="1073224"/>
          </a:xfrm>
          <a:prstGeom prst="irregularSeal1">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6513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p:cNvSpPr txBox="1"/>
          <p:nvPr/>
        </p:nvSpPr>
        <p:spPr>
          <a:xfrm>
            <a:off x="603250" y="1691159"/>
            <a:ext cx="8540750" cy="4402137"/>
          </a:xfrm>
          <a:prstGeom prst="rect">
            <a:avLst/>
          </a:prstGeom>
          <a:noFill/>
        </p:spPr>
        <p:txBody>
          <a:bodyPr wrap="square">
            <a:spAutoFit/>
          </a:bodyPr>
          <a:lstStyle/>
          <a:p>
            <a:pPr marL="457200" indent="-457200">
              <a:buFont typeface="Wingdings" panose="05000000000000000000" pitchFamily="2" charset="2"/>
              <a:buChar char="q"/>
              <a:defRPr/>
            </a:pPr>
            <a:r>
              <a:rPr lang="en-GB" sz="2800" dirty="0">
                <a:solidFill>
                  <a:srgbClr val="003366"/>
                </a:solidFill>
                <a:latin typeface="+mn-lt"/>
              </a:rPr>
              <a:t>The total population of the Mediterranean countries grew from around 300 million in 1970 to 400 million in 2000 (a 1,4 % increase per year) and to 466 million in 2010. The population is predicted to reach 500 million by 2025.</a:t>
            </a:r>
          </a:p>
          <a:p>
            <a:pPr marL="457200" indent="-457200">
              <a:buFont typeface="Wingdings" panose="05000000000000000000" pitchFamily="2" charset="2"/>
              <a:buChar char="q"/>
              <a:defRPr/>
            </a:pPr>
            <a:endParaRPr lang="en-GB" sz="2800" dirty="0">
              <a:solidFill>
                <a:srgbClr val="003366"/>
              </a:solidFill>
              <a:latin typeface="+mn-lt"/>
            </a:endParaRPr>
          </a:p>
          <a:p>
            <a:pPr marL="457200" indent="-457200">
              <a:buFont typeface="Wingdings" panose="05000000000000000000" pitchFamily="2" charset="2"/>
              <a:buChar char="q"/>
              <a:defRPr/>
            </a:pPr>
            <a:endParaRPr lang="en-GB" sz="2800" dirty="0">
              <a:solidFill>
                <a:srgbClr val="003366"/>
              </a:solidFill>
              <a:latin typeface="+mn-lt"/>
            </a:endParaRPr>
          </a:p>
          <a:p>
            <a:pPr marL="457200" indent="-457200">
              <a:buFont typeface="Wingdings" panose="05000000000000000000" pitchFamily="2" charset="2"/>
              <a:buChar char="q"/>
              <a:defRPr/>
            </a:pPr>
            <a:r>
              <a:rPr lang="en-US" sz="2800" dirty="0">
                <a:solidFill>
                  <a:srgbClr val="003366"/>
                </a:solidFill>
                <a:latin typeface="+mn-lt"/>
              </a:rPr>
              <a:t>This overgrowing population is increasing water resources pressure and requesting new water planning and management approaches</a:t>
            </a:r>
          </a:p>
        </p:txBody>
      </p:sp>
      <p:sp>
        <p:nvSpPr>
          <p:cNvPr id="22" name="CaixaDeTexto 21"/>
          <p:cNvSpPr txBox="1"/>
          <p:nvPr/>
        </p:nvSpPr>
        <p:spPr>
          <a:xfrm>
            <a:off x="625475" y="476672"/>
            <a:ext cx="3910013" cy="523220"/>
          </a:xfrm>
          <a:prstGeom prst="rect">
            <a:avLst/>
          </a:prstGeom>
          <a:noFill/>
        </p:spPr>
        <p:txBody>
          <a:bodyPr>
            <a:spAutoFit/>
          </a:bodyPr>
          <a:lstStyle/>
          <a:p>
            <a:pPr>
              <a:defRPr/>
            </a:pPr>
            <a:r>
              <a:rPr lang="en-US" sz="2800" b="1" dirty="0" err="1">
                <a:solidFill>
                  <a:srgbClr val="003366"/>
                </a:solidFill>
              </a:rPr>
              <a:t>Aditional</a:t>
            </a:r>
            <a:endParaRPr lang="en-US" sz="2800" b="1" dirty="0">
              <a:solidFill>
                <a:srgbClr val="003366"/>
              </a:solidFill>
            </a:endParaRPr>
          </a:p>
        </p:txBody>
      </p:sp>
      <p:grpSp>
        <p:nvGrpSpPr>
          <p:cNvPr id="9" name="Grupo 8"/>
          <p:cNvGrpSpPr/>
          <p:nvPr/>
        </p:nvGrpSpPr>
        <p:grpSpPr>
          <a:xfrm>
            <a:off x="0" y="0"/>
            <a:ext cx="395536" cy="6892300"/>
            <a:chOff x="0" y="0"/>
            <a:chExt cx="395536" cy="6892300"/>
          </a:xfrm>
        </p:grpSpPr>
        <p:sp>
          <p:nvSpPr>
            <p:cNvPr id="10" name="Rectângulo 9"/>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1" name="Grupo 10"/>
            <p:cNvGrpSpPr/>
            <p:nvPr/>
          </p:nvGrpSpPr>
          <p:grpSpPr>
            <a:xfrm>
              <a:off x="0" y="2527197"/>
              <a:ext cx="395536" cy="4365103"/>
              <a:chOff x="0" y="2527197"/>
              <a:chExt cx="395536" cy="4365103"/>
            </a:xfrm>
          </p:grpSpPr>
          <p:sp>
            <p:nvSpPr>
              <p:cNvPr id="12" name="Rectângulo 11"/>
              <p:cNvSpPr/>
              <p:nvPr/>
            </p:nvSpPr>
            <p:spPr>
              <a:xfrm>
                <a:off x="0" y="2527197"/>
                <a:ext cx="395536" cy="22185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ângulo 12"/>
              <p:cNvSpPr/>
              <p:nvPr/>
            </p:nvSpPr>
            <p:spPr>
              <a:xfrm>
                <a:off x="0" y="4745751"/>
                <a:ext cx="395536" cy="214654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cxnSp>
        <p:nvCxnSpPr>
          <p:cNvPr id="14" name="Conexão recta 13"/>
          <p:cNvCxnSpPr/>
          <p:nvPr/>
        </p:nvCxnSpPr>
        <p:spPr>
          <a:xfrm>
            <a:off x="648513" y="1124744"/>
            <a:ext cx="8243967"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843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1530072"/>
            <a:ext cx="8604448" cy="5663089"/>
          </a:xfrm>
          <a:prstGeom prst="rect">
            <a:avLst/>
          </a:prstGeom>
          <a:noFill/>
        </p:spPr>
        <p:txBody>
          <a:bodyPr wrap="square" rtlCol="0">
            <a:spAutoFit/>
          </a:bodyPr>
          <a:lstStyle/>
          <a:p>
            <a:r>
              <a:rPr lang="en-GB" sz="2400" dirty="0">
                <a:solidFill>
                  <a:srgbClr val="003366"/>
                </a:solidFill>
              </a:rPr>
              <a:t>To </a:t>
            </a:r>
            <a:r>
              <a:rPr lang="en-GB" sz="2400" dirty="0" smtClean="0">
                <a:solidFill>
                  <a:srgbClr val="003366"/>
                </a:solidFill>
              </a:rPr>
              <a:t>go further on the understanding of the </a:t>
            </a:r>
            <a:r>
              <a:rPr lang="en-GB" sz="2400" dirty="0">
                <a:solidFill>
                  <a:srgbClr val="003366"/>
                </a:solidFill>
              </a:rPr>
              <a:t>functioning of large and deep reservoirs during the summer period in the Mediterranean Region, </a:t>
            </a:r>
            <a:r>
              <a:rPr lang="en-GB" sz="2400" dirty="0" err="1">
                <a:solidFill>
                  <a:srgbClr val="003366"/>
                </a:solidFill>
              </a:rPr>
              <a:t>Alqueva</a:t>
            </a:r>
            <a:r>
              <a:rPr lang="en-GB" sz="2400" dirty="0">
                <a:solidFill>
                  <a:srgbClr val="003366"/>
                </a:solidFill>
              </a:rPr>
              <a:t> reservoir was studied from June until September 2014.</a:t>
            </a:r>
          </a:p>
          <a:p>
            <a:endParaRPr lang="en-GB" sz="2800" dirty="0" smtClean="0">
              <a:solidFill>
                <a:srgbClr val="003366"/>
              </a:solidFill>
            </a:endParaRPr>
          </a:p>
          <a:p>
            <a:endParaRPr lang="en-GB" sz="2800" dirty="0">
              <a:solidFill>
                <a:srgbClr val="003366"/>
              </a:solidFill>
            </a:endParaRPr>
          </a:p>
          <a:p>
            <a:pPr marL="342900" indent="-342900">
              <a:buFont typeface="Wingdings" panose="05000000000000000000" pitchFamily="2" charset="2"/>
              <a:buChar char="q"/>
            </a:pPr>
            <a:r>
              <a:rPr lang="en-GB" sz="2400" dirty="0" smtClean="0">
                <a:solidFill>
                  <a:srgbClr val="003366"/>
                </a:solidFill>
              </a:rPr>
              <a:t>To </a:t>
            </a:r>
            <a:r>
              <a:rPr lang="en-GB" sz="2400" dirty="0">
                <a:solidFill>
                  <a:srgbClr val="003366"/>
                </a:solidFill>
              </a:rPr>
              <a:t>do so, vertical profiles of temperature, dissolved oxygen, pH, oxidation-reduction potential and </a:t>
            </a:r>
            <a:r>
              <a:rPr lang="en-GB" sz="2400" dirty="0" smtClean="0">
                <a:solidFill>
                  <a:srgbClr val="003366"/>
                </a:solidFill>
              </a:rPr>
              <a:t>conductivity </a:t>
            </a:r>
            <a:r>
              <a:rPr lang="en-GB" sz="2400" dirty="0">
                <a:solidFill>
                  <a:srgbClr val="003366"/>
                </a:solidFill>
              </a:rPr>
              <a:t>were monthly taken; </a:t>
            </a:r>
          </a:p>
          <a:p>
            <a:pPr marL="342900" indent="-342900">
              <a:buFont typeface="Wingdings" panose="05000000000000000000" pitchFamily="2" charset="2"/>
              <a:buChar char="q"/>
            </a:pPr>
            <a:endParaRPr lang="en-GB" sz="2400" dirty="0">
              <a:solidFill>
                <a:srgbClr val="003366"/>
              </a:solidFill>
            </a:endParaRPr>
          </a:p>
          <a:p>
            <a:pPr marL="342900" indent="-342900">
              <a:buFont typeface="Wingdings" panose="05000000000000000000" pitchFamily="2" charset="2"/>
              <a:buChar char="q"/>
            </a:pPr>
            <a:r>
              <a:rPr lang="en-GB" sz="2400" dirty="0">
                <a:solidFill>
                  <a:srgbClr val="003366"/>
                </a:solidFill>
              </a:rPr>
              <a:t>simultaneously, water samples were collected for physical-chemical analyses and an integrated sample, representative of the euphotic zone, was collected for phytoplankton identification and quantification. </a:t>
            </a:r>
          </a:p>
          <a:p>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309" t="26395" r="14390" b="42356"/>
          <a:stretch/>
        </p:blipFill>
        <p:spPr bwMode="auto">
          <a:xfrm>
            <a:off x="648513" y="88368"/>
            <a:ext cx="2483768" cy="1139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upo 3"/>
          <p:cNvGrpSpPr/>
          <p:nvPr/>
        </p:nvGrpSpPr>
        <p:grpSpPr>
          <a:xfrm>
            <a:off x="0" y="0"/>
            <a:ext cx="395536" cy="6892300"/>
            <a:chOff x="0" y="0"/>
            <a:chExt cx="395536" cy="6892300"/>
          </a:xfrm>
        </p:grpSpPr>
        <p:sp>
          <p:nvSpPr>
            <p:cNvPr id="5" name="Rectângulo 4"/>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6" name="Grupo 5"/>
            <p:cNvGrpSpPr/>
            <p:nvPr/>
          </p:nvGrpSpPr>
          <p:grpSpPr>
            <a:xfrm>
              <a:off x="0" y="2527197"/>
              <a:ext cx="395536" cy="4365103"/>
              <a:chOff x="0" y="2527197"/>
              <a:chExt cx="395536" cy="4365103"/>
            </a:xfrm>
          </p:grpSpPr>
          <p:sp>
            <p:nvSpPr>
              <p:cNvPr id="7" name="Rectângulo 6"/>
              <p:cNvSpPr/>
              <p:nvPr/>
            </p:nvSpPr>
            <p:spPr>
              <a:xfrm>
                <a:off x="0" y="2527197"/>
                <a:ext cx="395536" cy="22185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ângulo 7"/>
              <p:cNvSpPr/>
              <p:nvPr/>
            </p:nvSpPr>
            <p:spPr>
              <a:xfrm>
                <a:off x="0" y="4745751"/>
                <a:ext cx="395536" cy="214654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cxnSp>
        <p:nvCxnSpPr>
          <p:cNvPr id="10" name="Conexão recta 9"/>
          <p:cNvCxnSpPr/>
          <p:nvPr/>
        </p:nvCxnSpPr>
        <p:spPr>
          <a:xfrm>
            <a:off x="648513" y="1161667"/>
            <a:ext cx="8243967"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sp>
        <p:nvSpPr>
          <p:cNvPr id="11" name="Seta para baixo 10"/>
          <p:cNvSpPr/>
          <p:nvPr/>
        </p:nvSpPr>
        <p:spPr>
          <a:xfrm>
            <a:off x="4139952" y="2852937"/>
            <a:ext cx="936104" cy="783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90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4139952" y="73467"/>
            <a:ext cx="4320480" cy="6661902"/>
            <a:chOff x="2411760" y="82332"/>
            <a:chExt cx="4320480" cy="6661902"/>
          </a:xfrm>
        </p:grpSpPr>
        <p:pic>
          <p:nvPicPr>
            <p:cNvPr id="1026" name="Picture 2" descr="http://www.canoagem-turismonautico.com.pt/mapa_alque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82332"/>
              <a:ext cx="4320480" cy="6661902"/>
            </a:xfrm>
            <a:prstGeom prst="rect">
              <a:avLst/>
            </a:prstGeom>
            <a:noFill/>
            <a:extLst>
              <a:ext uri="{909E8E84-426E-40DD-AFC4-6F175D3DCCD1}">
                <a14:hiddenFill xmlns:a14="http://schemas.microsoft.com/office/drawing/2010/main">
                  <a:solidFill>
                    <a:srgbClr val="FFFFFF"/>
                  </a:solidFill>
                </a14:hiddenFill>
              </a:ext>
            </a:extLst>
          </p:spPr>
        </p:pic>
        <p:sp>
          <p:nvSpPr>
            <p:cNvPr id="2" name="Explosão 1 1"/>
            <p:cNvSpPr/>
            <p:nvPr/>
          </p:nvSpPr>
          <p:spPr>
            <a:xfrm>
              <a:off x="3944387" y="5739559"/>
              <a:ext cx="288032" cy="457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xplosão 1 3"/>
            <p:cNvSpPr/>
            <p:nvPr/>
          </p:nvSpPr>
          <p:spPr>
            <a:xfrm>
              <a:off x="5148064" y="4758619"/>
              <a:ext cx="288032" cy="457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ão 1 4"/>
            <p:cNvSpPr/>
            <p:nvPr/>
          </p:nvSpPr>
          <p:spPr>
            <a:xfrm>
              <a:off x="4788024" y="3933056"/>
              <a:ext cx="288032" cy="457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ângulo 2"/>
            <p:cNvSpPr/>
            <p:nvPr/>
          </p:nvSpPr>
          <p:spPr>
            <a:xfrm>
              <a:off x="2411760" y="1196752"/>
              <a:ext cx="2376264"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ângulo 5"/>
            <p:cNvSpPr/>
            <p:nvPr/>
          </p:nvSpPr>
          <p:spPr>
            <a:xfrm>
              <a:off x="4355976" y="1700808"/>
              <a:ext cx="86409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aixaDeTexto 7"/>
          <p:cNvSpPr txBox="1"/>
          <p:nvPr/>
        </p:nvSpPr>
        <p:spPr>
          <a:xfrm>
            <a:off x="625563" y="409927"/>
            <a:ext cx="4458193" cy="2569934"/>
          </a:xfrm>
          <a:prstGeom prst="rect">
            <a:avLst/>
          </a:prstGeom>
          <a:noFill/>
        </p:spPr>
        <p:txBody>
          <a:bodyPr wrap="square" rtlCol="0">
            <a:spAutoFit/>
          </a:bodyPr>
          <a:lstStyle/>
          <a:p>
            <a:r>
              <a:rPr lang="en-US" sz="2800" dirty="0" smtClean="0">
                <a:solidFill>
                  <a:srgbClr val="003366"/>
                </a:solidFill>
              </a:rPr>
              <a:t>Three sites were  chosen:</a:t>
            </a:r>
          </a:p>
          <a:p>
            <a:endParaRPr lang="en-US" sz="2800" dirty="0"/>
          </a:p>
          <a:p>
            <a:pPr marL="725488" indent="-615950">
              <a:spcBef>
                <a:spcPts val="600"/>
              </a:spcBef>
              <a:buFont typeface="Wingdings" panose="05000000000000000000" pitchFamily="2" charset="2"/>
              <a:buChar char="q"/>
            </a:pPr>
            <a:r>
              <a:rPr lang="en-US" sz="2400" dirty="0">
                <a:solidFill>
                  <a:srgbClr val="003366"/>
                </a:solidFill>
              </a:rPr>
              <a:t>n</a:t>
            </a:r>
            <a:r>
              <a:rPr lang="en-US" sz="2400" dirty="0" smtClean="0">
                <a:solidFill>
                  <a:srgbClr val="003366"/>
                </a:solidFill>
              </a:rPr>
              <a:t>ear the dam;</a:t>
            </a:r>
          </a:p>
          <a:p>
            <a:pPr marL="725488" indent="-615950">
              <a:spcBef>
                <a:spcPts val="600"/>
              </a:spcBef>
              <a:buFont typeface="Wingdings" panose="05000000000000000000" pitchFamily="2" charset="2"/>
              <a:buChar char="q"/>
            </a:pPr>
            <a:r>
              <a:rPr lang="en-US" sz="2400" dirty="0">
                <a:solidFill>
                  <a:srgbClr val="003366"/>
                </a:solidFill>
              </a:rPr>
              <a:t>m</a:t>
            </a:r>
            <a:r>
              <a:rPr lang="en-US" sz="2400" dirty="0" smtClean="0">
                <a:solidFill>
                  <a:srgbClr val="003366"/>
                </a:solidFill>
              </a:rPr>
              <a:t>iddle section; </a:t>
            </a:r>
          </a:p>
          <a:p>
            <a:pPr marL="725488" indent="-615950">
              <a:spcBef>
                <a:spcPts val="600"/>
              </a:spcBef>
              <a:buFont typeface="Wingdings" panose="05000000000000000000" pitchFamily="2" charset="2"/>
              <a:buChar char="q"/>
            </a:pPr>
            <a:r>
              <a:rPr lang="en-US" sz="2400" dirty="0" err="1" smtClean="0">
                <a:solidFill>
                  <a:srgbClr val="003366"/>
                </a:solidFill>
              </a:rPr>
              <a:t>Alcarrache</a:t>
            </a:r>
            <a:r>
              <a:rPr lang="en-US" sz="2400" dirty="0" smtClean="0">
                <a:solidFill>
                  <a:srgbClr val="003366"/>
                </a:solidFill>
              </a:rPr>
              <a:t> </a:t>
            </a:r>
            <a:r>
              <a:rPr lang="en-US" sz="2400" dirty="0" err="1" smtClean="0">
                <a:solidFill>
                  <a:srgbClr val="003366"/>
                </a:solidFill>
              </a:rPr>
              <a:t>triburary</a:t>
            </a:r>
            <a:endParaRPr lang="en-US" sz="2400" dirty="0" smtClean="0">
              <a:solidFill>
                <a:srgbClr val="003366"/>
              </a:solidFill>
            </a:endParaRPr>
          </a:p>
          <a:p>
            <a:endParaRPr lang="en-US" dirty="0"/>
          </a:p>
        </p:txBody>
      </p:sp>
      <p:grpSp>
        <p:nvGrpSpPr>
          <p:cNvPr id="10" name="Grupo 9"/>
          <p:cNvGrpSpPr/>
          <p:nvPr/>
        </p:nvGrpSpPr>
        <p:grpSpPr>
          <a:xfrm>
            <a:off x="0" y="0"/>
            <a:ext cx="395536" cy="6892300"/>
            <a:chOff x="0" y="0"/>
            <a:chExt cx="395536" cy="6892300"/>
          </a:xfrm>
        </p:grpSpPr>
        <p:sp>
          <p:nvSpPr>
            <p:cNvPr id="11" name="Rectângulo 10"/>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2" name="Grupo 11"/>
            <p:cNvGrpSpPr/>
            <p:nvPr/>
          </p:nvGrpSpPr>
          <p:grpSpPr>
            <a:xfrm>
              <a:off x="0" y="2527197"/>
              <a:ext cx="395536" cy="4365103"/>
              <a:chOff x="0" y="2527197"/>
              <a:chExt cx="395536" cy="4365103"/>
            </a:xfrm>
          </p:grpSpPr>
          <p:sp>
            <p:nvSpPr>
              <p:cNvPr id="13" name="Rectângulo 12"/>
              <p:cNvSpPr/>
              <p:nvPr/>
            </p:nvSpPr>
            <p:spPr>
              <a:xfrm>
                <a:off x="0" y="2527197"/>
                <a:ext cx="395536" cy="22185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ctângulo 13"/>
              <p:cNvSpPr/>
              <p:nvPr/>
            </p:nvSpPr>
            <p:spPr>
              <a:xfrm>
                <a:off x="0" y="4745751"/>
                <a:ext cx="395536" cy="214654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spTree>
    <p:extLst>
      <p:ext uri="{BB962C8B-B14F-4D97-AF65-F5344CB8AC3E}">
        <p14:creationId xmlns:p14="http://schemas.microsoft.com/office/powerpoint/2010/main" val="3762876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79727"/>
            <a:ext cx="2736304" cy="587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692696"/>
            <a:ext cx="2736304" cy="587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6588224" y="697573"/>
            <a:ext cx="2339752" cy="5909310"/>
          </a:xfrm>
          <a:prstGeom prst="rect">
            <a:avLst/>
          </a:prstGeom>
          <a:noFill/>
        </p:spPr>
        <p:txBody>
          <a:bodyPr wrap="square" rtlCol="0">
            <a:spAutoFit/>
          </a:bodyPr>
          <a:lstStyle/>
          <a:p>
            <a:r>
              <a:rPr lang="en-GB" dirty="0"/>
              <a:t>The thermocline is the transition layer between the mixed layer at the surface and the deep water layer. </a:t>
            </a:r>
            <a:endParaRPr lang="en-GB" dirty="0" smtClean="0"/>
          </a:p>
          <a:p>
            <a:r>
              <a:rPr lang="en-GB" dirty="0" smtClean="0"/>
              <a:t>In </a:t>
            </a:r>
            <a:r>
              <a:rPr lang="en-GB" dirty="0"/>
              <a:t>the thermocline, the temperature decreases rapidly from the mixed layer temperature to the much colder deep water temperature.</a:t>
            </a:r>
          </a:p>
          <a:p>
            <a:r>
              <a:rPr lang="en-GB" dirty="0"/>
              <a:t>The mixed layer and the deep water layer are relatively uniform in temperature, while the thermocline represents the transition zone between the two.</a:t>
            </a:r>
          </a:p>
          <a:p>
            <a:endParaRPr lang="en-US" dirty="0"/>
          </a:p>
        </p:txBody>
      </p:sp>
      <p:grpSp>
        <p:nvGrpSpPr>
          <p:cNvPr id="5" name="Grupo 4"/>
          <p:cNvGrpSpPr/>
          <p:nvPr/>
        </p:nvGrpSpPr>
        <p:grpSpPr>
          <a:xfrm>
            <a:off x="0" y="0"/>
            <a:ext cx="395536" cy="6892300"/>
            <a:chOff x="0" y="0"/>
            <a:chExt cx="395536" cy="6892300"/>
          </a:xfrm>
        </p:grpSpPr>
        <p:sp>
          <p:nvSpPr>
            <p:cNvPr id="6" name="Rectângulo 5"/>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7" name="Grupo 6"/>
            <p:cNvGrpSpPr/>
            <p:nvPr/>
          </p:nvGrpSpPr>
          <p:grpSpPr>
            <a:xfrm>
              <a:off x="0" y="2527197"/>
              <a:ext cx="395536" cy="4365103"/>
              <a:chOff x="0" y="2527197"/>
              <a:chExt cx="395536" cy="4365103"/>
            </a:xfrm>
          </p:grpSpPr>
          <p:sp>
            <p:nvSpPr>
              <p:cNvPr id="8" name="Rectângulo 7"/>
              <p:cNvSpPr/>
              <p:nvPr/>
            </p:nvSpPr>
            <p:spPr>
              <a:xfrm>
                <a:off x="0" y="2527197"/>
                <a:ext cx="395536" cy="22185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ângulo 8"/>
              <p:cNvSpPr/>
              <p:nvPr/>
            </p:nvSpPr>
            <p:spPr>
              <a:xfrm>
                <a:off x="0" y="4745751"/>
                <a:ext cx="395536" cy="214654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spTree>
    <p:extLst>
      <p:ext uri="{BB962C8B-B14F-4D97-AF65-F5344CB8AC3E}">
        <p14:creationId xmlns:p14="http://schemas.microsoft.com/office/powerpoint/2010/main" val="405019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75906"/>
            <a:ext cx="3061788" cy="657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75906"/>
            <a:ext cx="3096344" cy="66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o 5"/>
          <p:cNvGrpSpPr/>
          <p:nvPr/>
        </p:nvGrpSpPr>
        <p:grpSpPr>
          <a:xfrm>
            <a:off x="0" y="0"/>
            <a:ext cx="395536" cy="6892300"/>
            <a:chOff x="0" y="0"/>
            <a:chExt cx="395536" cy="6892300"/>
          </a:xfrm>
        </p:grpSpPr>
        <p:sp>
          <p:nvSpPr>
            <p:cNvPr id="7" name="Rectângulo 6"/>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8" name="Grupo 7"/>
            <p:cNvGrpSpPr/>
            <p:nvPr/>
          </p:nvGrpSpPr>
          <p:grpSpPr>
            <a:xfrm>
              <a:off x="0" y="2527197"/>
              <a:ext cx="395536" cy="4365103"/>
              <a:chOff x="0" y="2527197"/>
              <a:chExt cx="395536" cy="4365103"/>
            </a:xfrm>
          </p:grpSpPr>
          <p:sp>
            <p:nvSpPr>
              <p:cNvPr id="9" name="Rectângulo 8"/>
              <p:cNvSpPr/>
              <p:nvPr/>
            </p:nvSpPr>
            <p:spPr>
              <a:xfrm>
                <a:off x="0" y="2527197"/>
                <a:ext cx="395536" cy="22185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ctângulo 9"/>
              <p:cNvSpPr/>
              <p:nvPr/>
            </p:nvSpPr>
            <p:spPr>
              <a:xfrm>
                <a:off x="0" y="4745751"/>
                <a:ext cx="395536" cy="214654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spTree>
    <p:extLst>
      <p:ext uri="{BB962C8B-B14F-4D97-AF65-F5344CB8AC3E}">
        <p14:creationId xmlns:p14="http://schemas.microsoft.com/office/powerpoint/2010/main" val="607044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ealp.uevora.pt/var/plain_site/storage/images/fotografias-pagina-inicial/albufeira-da-vigia-portugal/258-1-por-PT/Albufeira-da-Vigia-Portugal_refer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464" y="1655781"/>
            <a:ext cx="4572536" cy="34294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pescamoura.planetaclix.pt/images/enxoe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0" y="1656184"/>
            <a:ext cx="4572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p:cNvGrpSpPr/>
          <p:nvPr/>
        </p:nvGrpSpPr>
        <p:grpSpPr>
          <a:xfrm>
            <a:off x="-58042" y="0"/>
            <a:ext cx="395536" cy="6858000"/>
            <a:chOff x="0" y="0"/>
            <a:chExt cx="395536" cy="6604201"/>
          </a:xfrm>
        </p:grpSpPr>
        <p:sp>
          <p:nvSpPr>
            <p:cNvPr id="6" name="Rectângulo 5"/>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7" name="Grupo 6"/>
            <p:cNvGrpSpPr/>
            <p:nvPr/>
          </p:nvGrpSpPr>
          <p:grpSpPr>
            <a:xfrm>
              <a:off x="0" y="2527196"/>
              <a:ext cx="395536" cy="4077005"/>
              <a:chOff x="0" y="2527196"/>
              <a:chExt cx="395536" cy="4077005"/>
            </a:xfrm>
          </p:grpSpPr>
          <p:sp>
            <p:nvSpPr>
              <p:cNvPr id="8" name="Rectângulo 7"/>
              <p:cNvSpPr/>
              <p:nvPr/>
            </p:nvSpPr>
            <p:spPr>
              <a:xfrm>
                <a:off x="0" y="2527196"/>
                <a:ext cx="395536" cy="2369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ângulo 8"/>
              <p:cNvSpPr/>
              <p:nvPr/>
            </p:nvSpPr>
            <p:spPr>
              <a:xfrm>
                <a:off x="0" y="4896993"/>
                <a:ext cx="395536" cy="170720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cxnSp>
        <p:nvCxnSpPr>
          <p:cNvPr id="10" name="Conexão recta 9"/>
          <p:cNvCxnSpPr/>
          <p:nvPr/>
        </p:nvCxnSpPr>
        <p:spPr>
          <a:xfrm>
            <a:off x="648512" y="980728"/>
            <a:ext cx="8243967"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a:off x="648512" y="332656"/>
            <a:ext cx="3922952" cy="523220"/>
          </a:xfrm>
          <a:prstGeom prst="rect">
            <a:avLst/>
          </a:prstGeom>
          <a:noFill/>
        </p:spPr>
        <p:txBody>
          <a:bodyPr wrap="square" rtlCol="0">
            <a:spAutoFit/>
          </a:bodyPr>
          <a:lstStyle/>
          <a:p>
            <a:r>
              <a:rPr lang="en-US" sz="2800" dirty="0" err="1" smtClean="0">
                <a:solidFill>
                  <a:srgbClr val="003366"/>
                </a:solidFill>
              </a:rPr>
              <a:t>Enxoé</a:t>
            </a:r>
            <a:r>
              <a:rPr lang="en-US" sz="2800" dirty="0" smtClean="0">
                <a:solidFill>
                  <a:srgbClr val="003366"/>
                </a:solidFill>
              </a:rPr>
              <a:t> reservoir</a:t>
            </a:r>
            <a:endParaRPr lang="en-US" sz="2800" dirty="0">
              <a:solidFill>
                <a:srgbClr val="003366"/>
              </a:solidFill>
            </a:endParaRPr>
          </a:p>
        </p:txBody>
      </p:sp>
    </p:spTree>
    <p:extLst>
      <p:ext uri="{BB962C8B-B14F-4D97-AF65-F5344CB8AC3E}">
        <p14:creationId xmlns:p14="http://schemas.microsoft.com/office/powerpoint/2010/main" val="531282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890132"/>
            <a:ext cx="3456384" cy="58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878620"/>
            <a:ext cx="3456384" cy="58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upo 3"/>
          <p:cNvGrpSpPr/>
          <p:nvPr/>
        </p:nvGrpSpPr>
        <p:grpSpPr>
          <a:xfrm>
            <a:off x="0" y="0"/>
            <a:ext cx="395536" cy="6892300"/>
            <a:chOff x="0" y="0"/>
            <a:chExt cx="395536" cy="6892300"/>
          </a:xfrm>
        </p:grpSpPr>
        <p:sp>
          <p:nvSpPr>
            <p:cNvPr id="5" name="Rectângulo 4"/>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6" name="Grupo 5"/>
            <p:cNvGrpSpPr/>
            <p:nvPr/>
          </p:nvGrpSpPr>
          <p:grpSpPr>
            <a:xfrm>
              <a:off x="0" y="2527197"/>
              <a:ext cx="395536" cy="4365103"/>
              <a:chOff x="0" y="2527197"/>
              <a:chExt cx="395536" cy="4365103"/>
            </a:xfrm>
          </p:grpSpPr>
          <p:sp>
            <p:nvSpPr>
              <p:cNvPr id="7" name="Rectângulo 6"/>
              <p:cNvSpPr/>
              <p:nvPr/>
            </p:nvSpPr>
            <p:spPr>
              <a:xfrm>
                <a:off x="0" y="2527197"/>
                <a:ext cx="395536" cy="22185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ângulo 7"/>
              <p:cNvSpPr/>
              <p:nvPr/>
            </p:nvSpPr>
            <p:spPr>
              <a:xfrm>
                <a:off x="0" y="4745751"/>
                <a:ext cx="395536" cy="214654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spTree>
    <p:extLst>
      <p:ext uri="{BB962C8B-B14F-4D97-AF65-F5344CB8AC3E}">
        <p14:creationId xmlns:p14="http://schemas.microsoft.com/office/powerpoint/2010/main" val="3206460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700532"/>
            <a:ext cx="3456384" cy="58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700532"/>
            <a:ext cx="3456384" cy="58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upo 3"/>
          <p:cNvGrpSpPr/>
          <p:nvPr/>
        </p:nvGrpSpPr>
        <p:grpSpPr>
          <a:xfrm>
            <a:off x="0" y="0"/>
            <a:ext cx="395536" cy="6892300"/>
            <a:chOff x="0" y="0"/>
            <a:chExt cx="395536" cy="6892300"/>
          </a:xfrm>
        </p:grpSpPr>
        <p:sp>
          <p:nvSpPr>
            <p:cNvPr id="5" name="Rectângulo 4"/>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6" name="Grupo 5"/>
            <p:cNvGrpSpPr/>
            <p:nvPr/>
          </p:nvGrpSpPr>
          <p:grpSpPr>
            <a:xfrm>
              <a:off x="0" y="2527197"/>
              <a:ext cx="395536" cy="4365103"/>
              <a:chOff x="0" y="2527197"/>
              <a:chExt cx="395536" cy="4365103"/>
            </a:xfrm>
          </p:grpSpPr>
          <p:sp>
            <p:nvSpPr>
              <p:cNvPr id="7" name="Rectângulo 6"/>
              <p:cNvSpPr/>
              <p:nvPr/>
            </p:nvSpPr>
            <p:spPr>
              <a:xfrm>
                <a:off x="0" y="2527197"/>
                <a:ext cx="395536" cy="22185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ângulo 7"/>
              <p:cNvSpPr/>
              <p:nvPr/>
            </p:nvSpPr>
            <p:spPr>
              <a:xfrm>
                <a:off x="0" y="4745751"/>
                <a:ext cx="395536" cy="214654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spTree>
    <p:extLst>
      <p:ext uri="{BB962C8B-B14F-4D97-AF65-F5344CB8AC3E}">
        <p14:creationId xmlns:p14="http://schemas.microsoft.com/office/powerpoint/2010/main" val="2242527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718" y="1735851"/>
            <a:ext cx="4465777" cy="3349333"/>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735851"/>
            <a:ext cx="4465777" cy="3349333"/>
          </a:xfrm>
          <a:prstGeom prst="rect">
            <a:avLst/>
          </a:prstGeom>
        </p:spPr>
      </p:pic>
      <p:cxnSp>
        <p:nvCxnSpPr>
          <p:cNvPr id="4" name="Conexão recta 3"/>
          <p:cNvCxnSpPr/>
          <p:nvPr/>
        </p:nvCxnSpPr>
        <p:spPr>
          <a:xfrm>
            <a:off x="648512" y="980728"/>
            <a:ext cx="8243967"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a:off x="648512" y="332656"/>
            <a:ext cx="3922952" cy="523220"/>
          </a:xfrm>
          <a:prstGeom prst="rect">
            <a:avLst/>
          </a:prstGeom>
          <a:noFill/>
        </p:spPr>
        <p:txBody>
          <a:bodyPr wrap="square" rtlCol="0">
            <a:spAutoFit/>
          </a:bodyPr>
          <a:lstStyle/>
          <a:p>
            <a:r>
              <a:rPr lang="en-US" sz="2800" dirty="0" err="1" smtClean="0">
                <a:solidFill>
                  <a:srgbClr val="003366"/>
                </a:solidFill>
              </a:rPr>
              <a:t>Alqueva</a:t>
            </a:r>
            <a:r>
              <a:rPr lang="en-US" sz="2800" dirty="0" smtClean="0">
                <a:solidFill>
                  <a:srgbClr val="003366"/>
                </a:solidFill>
              </a:rPr>
              <a:t> reservoir</a:t>
            </a:r>
            <a:endParaRPr lang="en-US" sz="2800" dirty="0">
              <a:solidFill>
                <a:srgbClr val="003366"/>
              </a:solidFill>
            </a:endParaRPr>
          </a:p>
        </p:txBody>
      </p:sp>
      <p:grpSp>
        <p:nvGrpSpPr>
          <p:cNvPr id="6" name="Grupo 5"/>
          <p:cNvGrpSpPr/>
          <p:nvPr/>
        </p:nvGrpSpPr>
        <p:grpSpPr>
          <a:xfrm>
            <a:off x="-58042" y="0"/>
            <a:ext cx="395536" cy="6858000"/>
            <a:chOff x="0" y="0"/>
            <a:chExt cx="395536" cy="6604201"/>
          </a:xfrm>
        </p:grpSpPr>
        <p:sp>
          <p:nvSpPr>
            <p:cNvPr id="7" name="Rectângulo 6"/>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8" name="Grupo 7"/>
            <p:cNvGrpSpPr/>
            <p:nvPr/>
          </p:nvGrpSpPr>
          <p:grpSpPr>
            <a:xfrm>
              <a:off x="0" y="2527196"/>
              <a:ext cx="395536" cy="4077005"/>
              <a:chOff x="0" y="2527196"/>
              <a:chExt cx="395536" cy="4077005"/>
            </a:xfrm>
          </p:grpSpPr>
          <p:sp>
            <p:nvSpPr>
              <p:cNvPr id="9" name="Rectângulo 8"/>
              <p:cNvSpPr/>
              <p:nvPr/>
            </p:nvSpPr>
            <p:spPr>
              <a:xfrm>
                <a:off x="0" y="2527196"/>
                <a:ext cx="395536" cy="2369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ctângulo 9"/>
              <p:cNvSpPr/>
              <p:nvPr/>
            </p:nvSpPr>
            <p:spPr>
              <a:xfrm>
                <a:off x="0" y="4896993"/>
                <a:ext cx="395536" cy="170720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spTree>
    <p:extLst>
      <p:ext uri="{BB962C8B-B14F-4D97-AF65-F5344CB8AC3E}">
        <p14:creationId xmlns:p14="http://schemas.microsoft.com/office/powerpoint/2010/main" val="3252793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69" y="1903821"/>
            <a:ext cx="3450267" cy="282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903821"/>
            <a:ext cx="3398894" cy="279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upo 6"/>
          <p:cNvGrpSpPr/>
          <p:nvPr/>
        </p:nvGrpSpPr>
        <p:grpSpPr>
          <a:xfrm>
            <a:off x="-58042" y="0"/>
            <a:ext cx="395536" cy="6858000"/>
            <a:chOff x="0" y="0"/>
            <a:chExt cx="395536" cy="6604201"/>
          </a:xfrm>
        </p:grpSpPr>
        <p:sp>
          <p:nvSpPr>
            <p:cNvPr id="8" name="Rectângulo 7"/>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1" name="Grupo 10"/>
            <p:cNvGrpSpPr/>
            <p:nvPr/>
          </p:nvGrpSpPr>
          <p:grpSpPr>
            <a:xfrm>
              <a:off x="0" y="2527196"/>
              <a:ext cx="395536" cy="4077005"/>
              <a:chOff x="0" y="2527196"/>
              <a:chExt cx="395536" cy="4077005"/>
            </a:xfrm>
          </p:grpSpPr>
          <p:sp>
            <p:nvSpPr>
              <p:cNvPr id="12" name="Rectângulo 11"/>
              <p:cNvSpPr/>
              <p:nvPr/>
            </p:nvSpPr>
            <p:spPr>
              <a:xfrm>
                <a:off x="0" y="2527196"/>
                <a:ext cx="395536" cy="2369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ângulo 12"/>
              <p:cNvSpPr/>
              <p:nvPr/>
            </p:nvSpPr>
            <p:spPr>
              <a:xfrm>
                <a:off x="0" y="4896993"/>
                <a:ext cx="395536" cy="170720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cxnSp>
        <p:nvCxnSpPr>
          <p:cNvPr id="14" name="Conexão recta 13"/>
          <p:cNvCxnSpPr/>
          <p:nvPr/>
        </p:nvCxnSpPr>
        <p:spPr>
          <a:xfrm>
            <a:off x="648512" y="980728"/>
            <a:ext cx="8243967"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CaixaDeTexto 1"/>
          <p:cNvSpPr txBox="1"/>
          <p:nvPr/>
        </p:nvSpPr>
        <p:spPr>
          <a:xfrm>
            <a:off x="533797" y="260648"/>
            <a:ext cx="5201472" cy="523220"/>
          </a:xfrm>
          <a:prstGeom prst="rect">
            <a:avLst/>
          </a:prstGeom>
          <a:noFill/>
        </p:spPr>
        <p:txBody>
          <a:bodyPr wrap="square" rtlCol="0">
            <a:spAutoFit/>
          </a:bodyPr>
          <a:lstStyle/>
          <a:p>
            <a:r>
              <a:rPr lang="en-US" sz="2800" dirty="0" smtClean="0">
                <a:solidFill>
                  <a:srgbClr val="003366"/>
                </a:solidFill>
              </a:rPr>
              <a:t>Nitrogen and Phosphorus levels</a:t>
            </a:r>
            <a:endParaRPr lang="en-US" sz="2800" dirty="0">
              <a:solidFill>
                <a:srgbClr val="003366"/>
              </a:solidFill>
            </a:endParaRPr>
          </a:p>
        </p:txBody>
      </p:sp>
      <p:cxnSp>
        <p:nvCxnSpPr>
          <p:cNvPr id="4" name="Conexão recta 3"/>
          <p:cNvCxnSpPr/>
          <p:nvPr/>
        </p:nvCxnSpPr>
        <p:spPr>
          <a:xfrm>
            <a:off x="4657835" y="3861048"/>
            <a:ext cx="2881011" cy="30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a:off x="7308304" y="3386869"/>
            <a:ext cx="2301189" cy="461665"/>
          </a:xfrm>
          <a:prstGeom prst="rect">
            <a:avLst/>
          </a:prstGeom>
          <a:noFill/>
        </p:spPr>
        <p:txBody>
          <a:bodyPr wrap="square" rtlCol="0">
            <a:spAutoFit/>
          </a:bodyPr>
          <a:lstStyle/>
          <a:p>
            <a:r>
              <a:rPr lang="en-US" sz="1200" dirty="0" smtClean="0"/>
              <a:t>Good ecological potential (0,07mg/L)</a:t>
            </a:r>
            <a:endParaRPr lang="en-US" sz="1200" dirty="0"/>
          </a:p>
        </p:txBody>
      </p:sp>
      <p:cxnSp>
        <p:nvCxnSpPr>
          <p:cNvPr id="17" name="Conexão recta 16"/>
          <p:cNvCxnSpPr/>
          <p:nvPr/>
        </p:nvCxnSpPr>
        <p:spPr>
          <a:xfrm>
            <a:off x="4657835" y="3789040"/>
            <a:ext cx="288101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7308304" y="3864128"/>
            <a:ext cx="2301189" cy="461665"/>
          </a:xfrm>
          <a:prstGeom prst="rect">
            <a:avLst/>
          </a:prstGeom>
          <a:noFill/>
        </p:spPr>
        <p:txBody>
          <a:bodyPr wrap="square" rtlCol="0">
            <a:spAutoFit/>
          </a:bodyPr>
          <a:lstStyle/>
          <a:p>
            <a:r>
              <a:rPr lang="en-US" sz="1200" dirty="0"/>
              <a:t>OECD classification system </a:t>
            </a:r>
            <a:r>
              <a:rPr lang="en-US" sz="1200" dirty="0" smtClean="0"/>
              <a:t>Eutrophic (0,035mg/L)</a:t>
            </a:r>
            <a:endParaRPr lang="en-US" sz="1200" dirty="0"/>
          </a:p>
        </p:txBody>
      </p:sp>
    </p:spTree>
    <p:extLst>
      <p:ext uri="{BB962C8B-B14F-4D97-AF65-F5344CB8AC3E}">
        <p14:creationId xmlns:p14="http://schemas.microsoft.com/office/powerpoint/2010/main" val="1299010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684213" y="260350"/>
            <a:ext cx="82089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PT" altLang="en-US" sz="2000" b="1">
                <a:solidFill>
                  <a:srgbClr val="333399"/>
                </a:solidFill>
              </a:rPr>
              <a:t>«Portugal is mediterranean by conditions, atlantic by position»</a:t>
            </a:r>
            <a:r>
              <a:rPr lang="pt-PT" altLang="en-US" sz="2000">
                <a:solidFill>
                  <a:srgbClr val="333399"/>
                </a:solidFill>
              </a:rPr>
              <a:t/>
            </a:r>
            <a:br>
              <a:rPr lang="pt-PT" altLang="en-US" sz="2000">
                <a:solidFill>
                  <a:srgbClr val="333399"/>
                </a:solidFill>
              </a:rPr>
            </a:br>
            <a:r>
              <a:rPr lang="pt-PT" altLang="en-US" sz="2000" i="1">
                <a:solidFill>
                  <a:srgbClr val="333399"/>
                </a:solidFill>
              </a:rPr>
              <a:t>(Pequito Rebelo em “A Terra Portuguesa” – 1929)</a:t>
            </a:r>
            <a:endParaRPr lang="en-US" altLang="en-US" sz="2000" i="1">
              <a:solidFill>
                <a:srgbClr val="333399"/>
              </a:solidFill>
            </a:endParaRPr>
          </a:p>
        </p:txBody>
      </p:sp>
      <p:sp>
        <p:nvSpPr>
          <p:cNvPr id="56325" name="Rectangle 5"/>
          <p:cNvSpPr>
            <a:spLocks noChangeArrowheads="1"/>
          </p:cNvSpPr>
          <p:nvPr/>
        </p:nvSpPr>
        <p:spPr bwMode="auto">
          <a:xfrm>
            <a:off x="720725" y="1435100"/>
            <a:ext cx="799306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GB" sz="2000" dirty="0">
                <a:solidFill>
                  <a:srgbClr val="333399"/>
                </a:solidFill>
                <a:latin typeface="+mn-lt"/>
              </a:rPr>
              <a:t>Portugal is a crossroad of influences between the Mediterranean and the Atlantic, attentive to the complexity and to the reversibility of movements of a human geography (Guilherme </a:t>
            </a:r>
            <a:r>
              <a:rPr lang="en-GB" sz="2000" dirty="0" err="1">
                <a:solidFill>
                  <a:srgbClr val="333399"/>
                </a:solidFill>
                <a:latin typeface="+mn-lt"/>
              </a:rPr>
              <a:t>d'Oliveira</a:t>
            </a:r>
            <a:r>
              <a:rPr lang="en-GB" sz="2000" dirty="0">
                <a:solidFill>
                  <a:srgbClr val="333399"/>
                </a:solidFill>
                <a:latin typeface="+mn-lt"/>
              </a:rPr>
              <a:t> Martins)</a:t>
            </a:r>
            <a:endParaRPr lang="en-US" sz="2000" dirty="0">
              <a:solidFill>
                <a:srgbClr val="333399"/>
              </a:solidFill>
              <a:latin typeface="+mn-lt"/>
            </a:endParaRPr>
          </a:p>
        </p:txBody>
      </p:sp>
      <p:pic>
        <p:nvPicPr>
          <p:cNvPr id="16388" name="Picture 6" descr="Exemplos de vegetação (Mediterrânea, Laurissilva, Atlân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620963"/>
            <a:ext cx="6842125"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9" name="Group 7"/>
          <p:cNvGrpSpPr>
            <a:grpSpLocks/>
          </p:cNvGrpSpPr>
          <p:nvPr/>
        </p:nvGrpSpPr>
        <p:grpSpPr bwMode="auto">
          <a:xfrm>
            <a:off x="0" y="0"/>
            <a:ext cx="323850" cy="6858000"/>
            <a:chOff x="0" y="0"/>
            <a:chExt cx="204" cy="4320"/>
          </a:xfrm>
        </p:grpSpPr>
        <p:sp>
          <p:nvSpPr>
            <p:cNvPr id="16392" name="Rectangle 8"/>
            <p:cNvSpPr>
              <a:spLocks noChangeArrowheads="1"/>
            </p:cNvSpPr>
            <p:nvPr/>
          </p:nvSpPr>
          <p:spPr bwMode="auto">
            <a:xfrm>
              <a:off x="0" y="0"/>
              <a:ext cx="204" cy="1344"/>
            </a:xfrm>
            <a:prstGeom prst="rect">
              <a:avLst/>
            </a:prstGeom>
            <a:solidFill>
              <a:srgbClr val="000099"/>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6393" name="Rectangle 9"/>
            <p:cNvSpPr>
              <a:spLocks noChangeArrowheads="1"/>
            </p:cNvSpPr>
            <p:nvPr/>
          </p:nvSpPr>
          <p:spPr bwMode="auto">
            <a:xfrm>
              <a:off x="0" y="1344"/>
              <a:ext cx="204" cy="1769"/>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6394" name="Rectangle 10"/>
            <p:cNvSpPr>
              <a:spLocks noChangeArrowheads="1"/>
            </p:cNvSpPr>
            <p:nvPr/>
          </p:nvSpPr>
          <p:spPr bwMode="auto">
            <a:xfrm>
              <a:off x="0" y="2886"/>
              <a:ext cx="204" cy="1434"/>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16390" name="Line 11"/>
          <p:cNvSpPr>
            <a:spLocks noChangeShapeType="1"/>
          </p:cNvSpPr>
          <p:nvPr/>
        </p:nvSpPr>
        <p:spPr bwMode="auto">
          <a:xfrm>
            <a:off x="468313" y="1196975"/>
            <a:ext cx="84963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391" name="Picture 2" descr="http://upload.wikimedia.org/wikipedia/commons/2/2c/Mediterranean_Relie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550" y="2620963"/>
            <a:ext cx="6996113"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681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ealp.uevora.pt/var/plain_site/storage/images/fotografias-pagina-inicial/albufeira-da-vigia-portugal/258-1-por-PT/Albufeira-da-Vigia-Portugal_refer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464" y="1655781"/>
            <a:ext cx="4572536" cy="34294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pescamoura.planetaclix.pt/images/enxoe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0" y="1656184"/>
            <a:ext cx="4572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p:cNvGrpSpPr/>
          <p:nvPr/>
        </p:nvGrpSpPr>
        <p:grpSpPr>
          <a:xfrm>
            <a:off x="-58042" y="0"/>
            <a:ext cx="395536" cy="6858000"/>
            <a:chOff x="0" y="0"/>
            <a:chExt cx="395536" cy="6604201"/>
          </a:xfrm>
        </p:grpSpPr>
        <p:sp>
          <p:nvSpPr>
            <p:cNvPr id="6" name="Rectângulo 5"/>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7" name="Grupo 6"/>
            <p:cNvGrpSpPr/>
            <p:nvPr/>
          </p:nvGrpSpPr>
          <p:grpSpPr>
            <a:xfrm>
              <a:off x="0" y="2527196"/>
              <a:ext cx="395536" cy="4077005"/>
              <a:chOff x="0" y="2527196"/>
              <a:chExt cx="395536" cy="4077005"/>
            </a:xfrm>
          </p:grpSpPr>
          <p:sp>
            <p:nvSpPr>
              <p:cNvPr id="8" name="Rectângulo 7"/>
              <p:cNvSpPr/>
              <p:nvPr/>
            </p:nvSpPr>
            <p:spPr>
              <a:xfrm>
                <a:off x="0" y="2527196"/>
                <a:ext cx="395536" cy="2369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ângulo 8"/>
              <p:cNvSpPr/>
              <p:nvPr/>
            </p:nvSpPr>
            <p:spPr>
              <a:xfrm>
                <a:off x="0" y="4896993"/>
                <a:ext cx="395536" cy="170720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cxnSp>
        <p:nvCxnSpPr>
          <p:cNvPr id="10" name="Conexão recta 9"/>
          <p:cNvCxnSpPr/>
          <p:nvPr/>
        </p:nvCxnSpPr>
        <p:spPr>
          <a:xfrm>
            <a:off x="648512" y="980728"/>
            <a:ext cx="8243967"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a:off x="648512" y="332656"/>
            <a:ext cx="3922952" cy="523220"/>
          </a:xfrm>
          <a:prstGeom prst="rect">
            <a:avLst/>
          </a:prstGeom>
          <a:noFill/>
        </p:spPr>
        <p:txBody>
          <a:bodyPr wrap="square" rtlCol="0">
            <a:spAutoFit/>
          </a:bodyPr>
          <a:lstStyle/>
          <a:p>
            <a:r>
              <a:rPr lang="en-US" sz="2800" dirty="0" err="1" smtClean="0">
                <a:solidFill>
                  <a:srgbClr val="003366"/>
                </a:solidFill>
              </a:rPr>
              <a:t>Enxoé</a:t>
            </a:r>
            <a:r>
              <a:rPr lang="en-US" sz="2800" dirty="0" smtClean="0">
                <a:solidFill>
                  <a:srgbClr val="003366"/>
                </a:solidFill>
              </a:rPr>
              <a:t> reservoir</a:t>
            </a:r>
            <a:endParaRPr lang="en-US" sz="2800" dirty="0">
              <a:solidFill>
                <a:srgbClr val="003366"/>
              </a:solidFill>
            </a:endParaRPr>
          </a:p>
        </p:txBody>
      </p:sp>
    </p:spTree>
    <p:extLst>
      <p:ext uri="{BB962C8B-B14F-4D97-AF65-F5344CB8AC3E}">
        <p14:creationId xmlns:p14="http://schemas.microsoft.com/office/powerpoint/2010/main" val="2104159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12" y="1988840"/>
            <a:ext cx="3491440" cy="283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upo 11"/>
          <p:cNvGrpSpPr/>
          <p:nvPr/>
        </p:nvGrpSpPr>
        <p:grpSpPr>
          <a:xfrm>
            <a:off x="-58042" y="0"/>
            <a:ext cx="395536" cy="6858000"/>
            <a:chOff x="0" y="0"/>
            <a:chExt cx="395536" cy="6604201"/>
          </a:xfrm>
        </p:grpSpPr>
        <p:sp>
          <p:nvSpPr>
            <p:cNvPr id="13" name="Rectângulo 12"/>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4" name="Grupo 13"/>
            <p:cNvGrpSpPr/>
            <p:nvPr/>
          </p:nvGrpSpPr>
          <p:grpSpPr>
            <a:xfrm>
              <a:off x="0" y="2527196"/>
              <a:ext cx="395536" cy="4077005"/>
              <a:chOff x="0" y="2527196"/>
              <a:chExt cx="395536" cy="4077005"/>
            </a:xfrm>
          </p:grpSpPr>
          <p:sp>
            <p:nvSpPr>
              <p:cNvPr id="15" name="Rectângulo 14"/>
              <p:cNvSpPr/>
              <p:nvPr/>
            </p:nvSpPr>
            <p:spPr>
              <a:xfrm>
                <a:off x="0" y="2527196"/>
                <a:ext cx="395536" cy="2369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ângulo 15"/>
              <p:cNvSpPr/>
              <p:nvPr/>
            </p:nvSpPr>
            <p:spPr>
              <a:xfrm>
                <a:off x="0" y="4896993"/>
                <a:ext cx="395536" cy="170720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cxnSp>
        <p:nvCxnSpPr>
          <p:cNvPr id="17" name="Conexão recta 16"/>
          <p:cNvCxnSpPr/>
          <p:nvPr/>
        </p:nvCxnSpPr>
        <p:spPr>
          <a:xfrm>
            <a:off x="648512" y="980728"/>
            <a:ext cx="8243967"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533797" y="260648"/>
            <a:ext cx="5201472" cy="523220"/>
          </a:xfrm>
          <a:prstGeom prst="rect">
            <a:avLst/>
          </a:prstGeom>
          <a:noFill/>
        </p:spPr>
        <p:txBody>
          <a:bodyPr wrap="square" rtlCol="0">
            <a:spAutoFit/>
          </a:bodyPr>
          <a:lstStyle/>
          <a:p>
            <a:r>
              <a:rPr lang="en-US" sz="2800" dirty="0" smtClean="0">
                <a:solidFill>
                  <a:srgbClr val="003366"/>
                </a:solidFill>
              </a:rPr>
              <a:t>Nitrogen and Phosphorus levels</a:t>
            </a:r>
            <a:endParaRPr lang="en-US" sz="2800" dirty="0">
              <a:solidFill>
                <a:srgbClr val="003366"/>
              </a:solidFill>
            </a:endParaRPr>
          </a:p>
        </p:txBody>
      </p:sp>
      <p:pic>
        <p:nvPicPr>
          <p:cNvPr id="1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988840"/>
            <a:ext cx="3168352" cy="283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680266" y="5325261"/>
            <a:ext cx="8068198" cy="646331"/>
          </a:xfrm>
          <a:prstGeom prst="rect">
            <a:avLst/>
          </a:prstGeom>
          <a:noFill/>
        </p:spPr>
        <p:txBody>
          <a:bodyPr wrap="square" rtlCol="0">
            <a:spAutoFit/>
          </a:bodyPr>
          <a:lstStyle/>
          <a:p>
            <a:r>
              <a:rPr lang="en-US" dirty="0" smtClean="0"/>
              <a:t>All the concentrations are higher than </a:t>
            </a:r>
            <a:r>
              <a:rPr lang="en-US" dirty="0"/>
              <a:t>the </a:t>
            </a:r>
            <a:r>
              <a:rPr lang="en-US" dirty="0" smtClean="0"/>
              <a:t>thresholds for good ecological quality (0,07 mg/L) and for eutrophic status (0,035 mg/L)</a:t>
            </a:r>
            <a:endParaRPr lang="en-US" dirty="0"/>
          </a:p>
        </p:txBody>
      </p:sp>
      <p:sp>
        <p:nvSpPr>
          <p:cNvPr id="3" name="Seta curvada à esquerda 2"/>
          <p:cNvSpPr/>
          <p:nvPr/>
        </p:nvSpPr>
        <p:spPr>
          <a:xfrm>
            <a:off x="8316416" y="4773099"/>
            <a:ext cx="648072" cy="8881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29705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79644"/>
            <a:ext cx="7560840" cy="499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639126" y="256666"/>
            <a:ext cx="2880320" cy="523220"/>
          </a:xfrm>
          <a:prstGeom prst="rect">
            <a:avLst/>
          </a:prstGeom>
          <a:noFill/>
        </p:spPr>
        <p:txBody>
          <a:bodyPr wrap="square" rtlCol="0">
            <a:spAutoFit/>
          </a:bodyPr>
          <a:lstStyle/>
          <a:p>
            <a:r>
              <a:rPr lang="en-US" sz="2800" dirty="0">
                <a:solidFill>
                  <a:srgbClr val="003366"/>
                </a:solidFill>
              </a:rPr>
              <a:t>Chlorophyll a </a:t>
            </a:r>
          </a:p>
        </p:txBody>
      </p:sp>
      <p:grpSp>
        <p:nvGrpSpPr>
          <p:cNvPr id="5" name="Grupo 4"/>
          <p:cNvGrpSpPr/>
          <p:nvPr/>
        </p:nvGrpSpPr>
        <p:grpSpPr>
          <a:xfrm>
            <a:off x="-58042" y="0"/>
            <a:ext cx="395536" cy="6858000"/>
            <a:chOff x="0" y="0"/>
            <a:chExt cx="395536" cy="6604201"/>
          </a:xfrm>
        </p:grpSpPr>
        <p:sp>
          <p:nvSpPr>
            <p:cNvPr id="6" name="Rectângulo 5"/>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7" name="Grupo 6"/>
            <p:cNvGrpSpPr/>
            <p:nvPr/>
          </p:nvGrpSpPr>
          <p:grpSpPr>
            <a:xfrm>
              <a:off x="0" y="2527196"/>
              <a:ext cx="395536" cy="4077005"/>
              <a:chOff x="0" y="2527196"/>
              <a:chExt cx="395536" cy="4077005"/>
            </a:xfrm>
          </p:grpSpPr>
          <p:sp>
            <p:nvSpPr>
              <p:cNvPr id="8" name="Rectângulo 7"/>
              <p:cNvSpPr/>
              <p:nvPr/>
            </p:nvSpPr>
            <p:spPr>
              <a:xfrm>
                <a:off x="0" y="2527196"/>
                <a:ext cx="395536" cy="2369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ângulo 8"/>
              <p:cNvSpPr/>
              <p:nvPr/>
            </p:nvSpPr>
            <p:spPr>
              <a:xfrm>
                <a:off x="0" y="4896993"/>
                <a:ext cx="395536" cy="170720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cxnSp>
        <p:nvCxnSpPr>
          <p:cNvPr id="10" name="Conexão recta 9"/>
          <p:cNvCxnSpPr/>
          <p:nvPr/>
        </p:nvCxnSpPr>
        <p:spPr>
          <a:xfrm>
            <a:off x="648512" y="980728"/>
            <a:ext cx="8243967"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243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rrowheads="1"/>
          </p:cNvPicPr>
          <p:nvPr/>
        </p:nvPicPr>
        <p:blipFill rotWithShape="1">
          <a:blip r:embed="rId2">
            <a:extLst>
              <a:ext uri="{28A0092B-C50C-407E-A947-70E740481C1C}">
                <a14:useLocalDpi xmlns:a14="http://schemas.microsoft.com/office/drawing/2010/main" val="0"/>
              </a:ext>
            </a:extLst>
          </a:blip>
          <a:srcRect l="13967" t="5034" r="14636" b="4814"/>
          <a:stretch/>
        </p:blipFill>
        <p:spPr bwMode="auto">
          <a:xfrm>
            <a:off x="482601" y="837360"/>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rrowheads="1"/>
          </p:cNvPicPr>
          <p:nvPr/>
        </p:nvPicPr>
        <p:blipFill rotWithShape="1">
          <a:blip r:embed="rId3">
            <a:extLst>
              <a:ext uri="{28A0092B-C50C-407E-A947-70E740481C1C}">
                <a14:useLocalDpi xmlns:a14="http://schemas.microsoft.com/office/drawing/2010/main" val="0"/>
              </a:ext>
            </a:extLst>
          </a:blip>
          <a:srcRect l="12966" t="5034" r="12636" b="4814"/>
          <a:stretch/>
        </p:blipFill>
        <p:spPr bwMode="auto">
          <a:xfrm>
            <a:off x="1994601" y="837360"/>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rrowheads="1"/>
          </p:cNvPicPr>
          <p:nvPr/>
        </p:nvPicPr>
        <p:blipFill rotWithShape="1">
          <a:blip r:embed="rId4">
            <a:extLst>
              <a:ext uri="{28A0092B-C50C-407E-A947-70E740481C1C}">
                <a14:useLocalDpi xmlns:a14="http://schemas.microsoft.com/office/drawing/2010/main" val="0"/>
              </a:ext>
            </a:extLst>
          </a:blip>
          <a:srcRect l="13874" t="5034" r="14729" b="4814"/>
          <a:stretch/>
        </p:blipFill>
        <p:spPr bwMode="auto">
          <a:xfrm>
            <a:off x="3506601" y="837360"/>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rrowheads="1"/>
          </p:cNvPicPr>
          <p:nvPr/>
        </p:nvPicPr>
        <p:blipFill rotWithShape="1">
          <a:blip r:embed="rId5">
            <a:extLst>
              <a:ext uri="{28A0092B-C50C-407E-A947-70E740481C1C}">
                <a14:useLocalDpi xmlns:a14="http://schemas.microsoft.com/office/drawing/2010/main" val="0"/>
              </a:ext>
            </a:extLst>
          </a:blip>
          <a:srcRect l="15118" t="5032" r="14363" b="4814"/>
          <a:stretch/>
        </p:blipFill>
        <p:spPr bwMode="auto">
          <a:xfrm>
            <a:off x="5018601" y="837360"/>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rrowheads="1"/>
          </p:cNvPicPr>
          <p:nvPr/>
        </p:nvPicPr>
        <p:blipFill rotWithShape="1">
          <a:blip r:embed="rId6">
            <a:extLst>
              <a:ext uri="{28A0092B-C50C-407E-A947-70E740481C1C}">
                <a14:useLocalDpi xmlns:a14="http://schemas.microsoft.com/office/drawing/2010/main" val="0"/>
              </a:ext>
            </a:extLst>
          </a:blip>
          <a:srcRect l="13966" t="5106" r="14636" b="4449"/>
          <a:stretch/>
        </p:blipFill>
        <p:spPr bwMode="auto">
          <a:xfrm>
            <a:off x="482337" y="2781360"/>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rrowheads="1"/>
          </p:cNvPicPr>
          <p:nvPr/>
        </p:nvPicPr>
        <p:blipFill rotWithShape="1">
          <a:blip r:embed="rId7">
            <a:extLst>
              <a:ext uri="{28A0092B-C50C-407E-A947-70E740481C1C}">
                <a14:useLocalDpi xmlns:a14="http://schemas.microsoft.com/office/drawing/2010/main" val="0"/>
              </a:ext>
            </a:extLst>
          </a:blip>
          <a:srcRect l="14874" t="4927" r="13354" b="4628"/>
          <a:stretch/>
        </p:blipFill>
        <p:spPr bwMode="auto">
          <a:xfrm>
            <a:off x="1994337" y="2781360"/>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rrowheads="1"/>
          </p:cNvPicPr>
          <p:nvPr/>
        </p:nvPicPr>
        <p:blipFill rotWithShape="1">
          <a:blip r:embed="rId8">
            <a:extLst>
              <a:ext uri="{28A0092B-C50C-407E-A947-70E740481C1C}">
                <a14:useLocalDpi xmlns:a14="http://schemas.microsoft.com/office/drawing/2010/main" val="0"/>
              </a:ext>
            </a:extLst>
          </a:blip>
          <a:srcRect l="14655" t="5361" r="14448" b="4194"/>
          <a:stretch/>
        </p:blipFill>
        <p:spPr bwMode="auto">
          <a:xfrm>
            <a:off x="3506337" y="2781360"/>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rrowheads="1"/>
          </p:cNvPicPr>
          <p:nvPr/>
        </p:nvPicPr>
        <p:blipFill rotWithShape="1">
          <a:blip r:embed="rId9">
            <a:extLst>
              <a:ext uri="{28A0092B-C50C-407E-A947-70E740481C1C}">
                <a14:useLocalDpi xmlns:a14="http://schemas.microsoft.com/office/drawing/2010/main" val="0"/>
              </a:ext>
            </a:extLst>
          </a:blip>
          <a:srcRect l="15604" t="5377" r="13791" b="3915"/>
          <a:stretch/>
        </p:blipFill>
        <p:spPr bwMode="auto">
          <a:xfrm>
            <a:off x="5018601" y="2781360"/>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rrowheads="1"/>
          </p:cNvPicPr>
          <p:nvPr/>
        </p:nvPicPr>
        <p:blipFill rotWithShape="1">
          <a:blip r:embed="rId10">
            <a:extLst>
              <a:ext uri="{28A0092B-C50C-407E-A947-70E740481C1C}">
                <a14:useLocalDpi xmlns:a14="http://schemas.microsoft.com/office/drawing/2010/main" val="0"/>
              </a:ext>
            </a:extLst>
          </a:blip>
          <a:srcRect l="13966" t="5143" r="14636" b="5288"/>
          <a:stretch/>
        </p:blipFill>
        <p:spPr bwMode="auto">
          <a:xfrm>
            <a:off x="482337" y="4725360"/>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rrowheads="1"/>
          </p:cNvPicPr>
          <p:nvPr/>
        </p:nvPicPr>
        <p:blipFill rotWithShape="1">
          <a:blip r:embed="rId11">
            <a:extLst>
              <a:ext uri="{28A0092B-C50C-407E-A947-70E740481C1C}">
                <a14:useLocalDpi xmlns:a14="http://schemas.microsoft.com/office/drawing/2010/main" val="0"/>
              </a:ext>
            </a:extLst>
          </a:blip>
          <a:srcRect l="14874" t="5143" r="13354" b="5288"/>
          <a:stretch/>
        </p:blipFill>
        <p:spPr bwMode="auto">
          <a:xfrm>
            <a:off x="1994337" y="4725360"/>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rrowheads="1"/>
          </p:cNvPicPr>
          <p:nvPr/>
        </p:nvPicPr>
        <p:blipFill rotWithShape="1">
          <a:blip r:embed="rId12">
            <a:extLst>
              <a:ext uri="{28A0092B-C50C-407E-A947-70E740481C1C}">
                <a14:useLocalDpi xmlns:a14="http://schemas.microsoft.com/office/drawing/2010/main" val="0"/>
              </a:ext>
            </a:extLst>
          </a:blip>
          <a:srcRect l="14655" t="5142" r="14448" b="5289"/>
          <a:stretch/>
        </p:blipFill>
        <p:spPr bwMode="auto">
          <a:xfrm>
            <a:off x="3506337" y="4725360"/>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rrowheads="1"/>
          </p:cNvPicPr>
          <p:nvPr/>
        </p:nvPicPr>
        <p:blipFill rotWithShape="1">
          <a:blip r:embed="rId13">
            <a:extLst>
              <a:ext uri="{28A0092B-C50C-407E-A947-70E740481C1C}">
                <a14:useLocalDpi xmlns:a14="http://schemas.microsoft.com/office/drawing/2010/main" val="0"/>
              </a:ext>
            </a:extLst>
          </a:blip>
          <a:srcRect l="13628" t="5434" r="13219" b="4997"/>
          <a:stretch/>
        </p:blipFill>
        <p:spPr bwMode="auto">
          <a:xfrm>
            <a:off x="5018337" y="4725360"/>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CaixaDeTexto 26"/>
          <p:cNvSpPr txBox="1"/>
          <p:nvPr/>
        </p:nvSpPr>
        <p:spPr>
          <a:xfrm>
            <a:off x="482600" y="188640"/>
            <a:ext cx="7041727" cy="523220"/>
          </a:xfrm>
          <a:prstGeom prst="rect">
            <a:avLst/>
          </a:prstGeom>
          <a:noFill/>
        </p:spPr>
        <p:txBody>
          <a:bodyPr wrap="square" rtlCol="0">
            <a:spAutoFit/>
          </a:bodyPr>
          <a:lstStyle/>
          <a:p>
            <a:r>
              <a:rPr lang="pt-PT" sz="2800" dirty="0" err="1" smtClean="0">
                <a:solidFill>
                  <a:srgbClr val="003366"/>
                </a:solidFill>
              </a:rPr>
              <a:t>Phytoplankton</a:t>
            </a:r>
            <a:r>
              <a:rPr lang="pt-PT" sz="2800" dirty="0" smtClean="0">
                <a:solidFill>
                  <a:srgbClr val="003366"/>
                </a:solidFill>
              </a:rPr>
              <a:t>  in ALQUEVA </a:t>
            </a:r>
            <a:r>
              <a:rPr lang="pt-PT" sz="2800" dirty="0" err="1" smtClean="0">
                <a:solidFill>
                  <a:srgbClr val="003366"/>
                </a:solidFill>
              </a:rPr>
              <a:t>reservoir</a:t>
            </a:r>
            <a:endParaRPr lang="pt-PT" sz="2800" dirty="0">
              <a:solidFill>
                <a:srgbClr val="003366"/>
              </a:solidFill>
            </a:endParaRPr>
          </a:p>
        </p:txBody>
      </p:sp>
      <p:pic>
        <p:nvPicPr>
          <p:cNvPr id="28" name="Imagem 27"/>
          <p:cNvPicPr>
            <a:picLocks noChangeAspect="1"/>
          </p:cNvPicPr>
          <p:nvPr/>
        </p:nvPicPr>
        <p:blipFill rotWithShape="1">
          <a:blip r:embed="rId14"/>
          <a:srcRect l="76871" t="27998" r="2560" b="13931"/>
          <a:stretch/>
        </p:blipFill>
        <p:spPr>
          <a:xfrm>
            <a:off x="6660232" y="4671360"/>
            <a:ext cx="1209211" cy="2052000"/>
          </a:xfrm>
          <a:prstGeom prst="rect">
            <a:avLst/>
          </a:prstGeom>
        </p:spPr>
      </p:pic>
      <p:grpSp>
        <p:nvGrpSpPr>
          <p:cNvPr id="16" name="Grupo 15"/>
          <p:cNvGrpSpPr/>
          <p:nvPr/>
        </p:nvGrpSpPr>
        <p:grpSpPr>
          <a:xfrm>
            <a:off x="-58042" y="0"/>
            <a:ext cx="395536" cy="6858000"/>
            <a:chOff x="0" y="0"/>
            <a:chExt cx="395536" cy="6604201"/>
          </a:xfrm>
        </p:grpSpPr>
        <p:sp>
          <p:nvSpPr>
            <p:cNvPr id="17" name="Rectângulo 16"/>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8" name="Grupo 17"/>
            <p:cNvGrpSpPr/>
            <p:nvPr/>
          </p:nvGrpSpPr>
          <p:grpSpPr>
            <a:xfrm>
              <a:off x="0" y="2527196"/>
              <a:ext cx="395536" cy="4077005"/>
              <a:chOff x="0" y="2527196"/>
              <a:chExt cx="395536" cy="4077005"/>
            </a:xfrm>
          </p:grpSpPr>
          <p:sp>
            <p:nvSpPr>
              <p:cNvPr id="19" name="Rectângulo 18"/>
              <p:cNvSpPr/>
              <p:nvPr/>
            </p:nvSpPr>
            <p:spPr>
              <a:xfrm>
                <a:off x="0" y="2527196"/>
                <a:ext cx="395536" cy="2369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ângulo 19"/>
              <p:cNvSpPr/>
              <p:nvPr/>
            </p:nvSpPr>
            <p:spPr>
              <a:xfrm>
                <a:off x="0" y="4896993"/>
                <a:ext cx="395536" cy="170720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cxnSp>
        <p:nvCxnSpPr>
          <p:cNvPr id="21" name="Conexão recta 20"/>
          <p:cNvCxnSpPr/>
          <p:nvPr/>
        </p:nvCxnSpPr>
        <p:spPr>
          <a:xfrm>
            <a:off x="482337" y="692696"/>
            <a:ext cx="8243967"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pic>
        <p:nvPicPr>
          <p:cNvPr id="22"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5951" y="188640"/>
            <a:ext cx="1654521" cy="12408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CaixaDeTexto 22"/>
          <p:cNvSpPr txBox="1"/>
          <p:nvPr/>
        </p:nvSpPr>
        <p:spPr>
          <a:xfrm>
            <a:off x="7236297" y="1340768"/>
            <a:ext cx="2232247" cy="307777"/>
          </a:xfrm>
          <a:prstGeom prst="rect">
            <a:avLst/>
          </a:prstGeom>
          <a:noFill/>
        </p:spPr>
        <p:txBody>
          <a:bodyPr wrap="square" rtlCol="0">
            <a:spAutoFit/>
          </a:bodyPr>
          <a:lstStyle/>
          <a:p>
            <a:r>
              <a:rPr lang="en-US" sz="1400" i="1" dirty="0" err="1" smtClean="0"/>
              <a:t>Aphanizomenon</a:t>
            </a:r>
            <a:r>
              <a:rPr lang="en-US" sz="1400" i="1" dirty="0" smtClean="0"/>
              <a:t> </a:t>
            </a:r>
            <a:r>
              <a:rPr lang="en-US" sz="1400" dirty="0" smtClean="0"/>
              <a:t>sp.</a:t>
            </a:r>
            <a:endParaRPr lang="en-US" sz="1400" dirty="0"/>
          </a:p>
        </p:txBody>
      </p:sp>
      <p:pic>
        <p:nvPicPr>
          <p:cNvPr id="2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68746" y="1840947"/>
            <a:ext cx="1651726" cy="1237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aixaDeTexto 24"/>
          <p:cNvSpPr txBox="1"/>
          <p:nvPr/>
        </p:nvSpPr>
        <p:spPr>
          <a:xfrm>
            <a:off x="7236296" y="2924944"/>
            <a:ext cx="2736304" cy="307777"/>
          </a:xfrm>
          <a:prstGeom prst="rect">
            <a:avLst/>
          </a:prstGeom>
          <a:noFill/>
        </p:spPr>
        <p:txBody>
          <a:bodyPr wrap="square" rtlCol="0">
            <a:spAutoFit/>
          </a:bodyPr>
          <a:lstStyle/>
          <a:p>
            <a:r>
              <a:rPr lang="en-US" sz="1400" i="1" dirty="0" err="1" smtClean="0"/>
              <a:t>Cylindrospermopsis</a:t>
            </a:r>
            <a:r>
              <a:rPr lang="en-US" sz="1400" i="1" dirty="0" smtClean="0"/>
              <a:t> </a:t>
            </a:r>
            <a:r>
              <a:rPr lang="en-US" sz="1400" dirty="0" smtClean="0"/>
              <a:t>sp.</a:t>
            </a:r>
            <a:endParaRPr lang="en-US" sz="1400" dirty="0"/>
          </a:p>
        </p:txBody>
      </p:sp>
      <p:pic>
        <p:nvPicPr>
          <p:cNvPr id="26"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97160" y="3405958"/>
            <a:ext cx="1575514" cy="13112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CaixaDeTexto 28"/>
          <p:cNvSpPr txBox="1"/>
          <p:nvPr/>
        </p:nvSpPr>
        <p:spPr>
          <a:xfrm>
            <a:off x="7264837" y="4379515"/>
            <a:ext cx="1440160" cy="307777"/>
          </a:xfrm>
          <a:prstGeom prst="rect">
            <a:avLst/>
          </a:prstGeom>
          <a:noFill/>
        </p:spPr>
        <p:txBody>
          <a:bodyPr wrap="square" rtlCol="0">
            <a:spAutoFit/>
          </a:bodyPr>
          <a:lstStyle/>
          <a:p>
            <a:r>
              <a:rPr lang="en-US" sz="1400" i="1" dirty="0" err="1" smtClean="0"/>
              <a:t>Aphanocapsa</a:t>
            </a:r>
            <a:r>
              <a:rPr lang="en-US" sz="1400" i="1" dirty="0" smtClean="0"/>
              <a:t> </a:t>
            </a:r>
            <a:r>
              <a:rPr lang="en-US" sz="1400" dirty="0" smtClean="0"/>
              <a:t>sp. </a:t>
            </a:r>
            <a:endParaRPr lang="en-US" sz="1400" dirty="0"/>
          </a:p>
        </p:txBody>
      </p:sp>
    </p:spTree>
    <p:extLst>
      <p:ext uri="{BB962C8B-B14F-4D97-AF65-F5344CB8AC3E}">
        <p14:creationId xmlns:p14="http://schemas.microsoft.com/office/powerpoint/2010/main" val="2733647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rrowheads="1"/>
          </p:cNvPicPr>
          <p:nvPr/>
        </p:nvPicPr>
        <p:blipFill rotWithShape="1">
          <a:blip r:embed="rId2">
            <a:extLst>
              <a:ext uri="{28A0092B-C50C-407E-A947-70E740481C1C}">
                <a14:useLocalDpi xmlns:a14="http://schemas.microsoft.com/office/drawing/2010/main" val="0"/>
              </a:ext>
            </a:extLst>
          </a:blip>
          <a:srcRect l="14060" t="4475" r="13665" b="4524"/>
          <a:stretch/>
        </p:blipFill>
        <p:spPr bwMode="auto">
          <a:xfrm>
            <a:off x="628652" y="909368"/>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rrowheads="1"/>
          </p:cNvPicPr>
          <p:nvPr/>
        </p:nvPicPr>
        <p:blipFill rotWithShape="1">
          <a:blip r:embed="rId3">
            <a:extLst>
              <a:ext uri="{28A0092B-C50C-407E-A947-70E740481C1C}">
                <a14:useLocalDpi xmlns:a14="http://schemas.microsoft.com/office/drawing/2010/main" val="0"/>
              </a:ext>
            </a:extLst>
          </a:blip>
          <a:srcRect l="13800" t="4753" r="14426" b="4510"/>
          <a:stretch/>
        </p:blipFill>
        <p:spPr bwMode="auto">
          <a:xfrm>
            <a:off x="2144100" y="909368"/>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rrowheads="1"/>
          </p:cNvPicPr>
          <p:nvPr/>
        </p:nvPicPr>
        <p:blipFill rotWithShape="1">
          <a:blip r:embed="rId4">
            <a:extLst>
              <a:ext uri="{28A0092B-C50C-407E-A947-70E740481C1C}">
                <a14:useLocalDpi xmlns:a14="http://schemas.microsoft.com/office/drawing/2010/main" val="0"/>
              </a:ext>
            </a:extLst>
          </a:blip>
          <a:srcRect l="13036" t="4475" r="15859" b="4524"/>
          <a:stretch/>
        </p:blipFill>
        <p:spPr bwMode="auto">
          <a:xfrm>
            <a:off x="3679538" y="909368"/>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rrowheads="1"/>
          </p:cNvPicPr>
          <p:nvPr/>
        </p:nvPicPr>
        <p:blipFill rotWithShape="1">
          <a:blip r:embed="rId5">
            <a:extLst>
              <a:ext uri="{28A0092B-C50C-407E-A947-70E740481C1C}">
                <a14:useLocalDpi xmlns:a14="http://schemas.microsoft.com/office/drawing/2010/main" val="0"/>
              </a:ext>
            </a:extLst>
          </a:blip>
          <a:srcRect l="14060" t="4321" r="13665" b="5818"/>
          <a:stretch/>
        </p:blipFill>
        <p:spPr bwMode="auto">
          <a:xfrm>
            <a:off x="608640" y="2853368"/>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rrowheads="1"/>
          </p:cNvPicPr>
          <p:nvPr/>
        </p:nvPicPr>
        <p:blipFill rotWithShape="1">
          <a:blip r:embed="rId6">
            <a:extLst>
              <a:ext uri="{28A0092B-C50C-407E-A947-70E740481C1C}">
                <a14:useLocalDpi xmlns:a14="http://schemas.microsoft.com/office/drawing/2010/main" val="0"/>
              </a:ext>
            </a:extLst>
          </a:blip>
          <a:srcRect l="13801" t="4321" r="14428" b="5818"/>
          <a:stretch/>
        </p:blipFill>
        <p:spPr bwMode="auto">
          <a:xfrm>
            <a:off x="2167538" y="2853368"/>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rrowheads="1"/>
          </p:cNvPicPr>
          <p:nvPr/>
        </p:nvPicPr>
        <p:blipFill rotWithShape="1">
          <a:blip r:embed="rId7">
            <a:extLst>
              <a:ext uri="{28A0092B-C50C-407E-A947-70E740481C1C}">
                <a14:useLocalDpi xmlns:a14="http://schemas.microsoft.com/office/drawing/2010/main" val="0"/>
              </a:ext>
            </a:extLst>
          </a:blip>
          <a:srcRect l="13036" t="4711" r="15859" b="5165"/>
          <a:stretch/>
        </p:blipFill>
        <p:spPr bwMode="auto">
          <a:xfrm>
            <a:off x="3721517" y="2853368"/>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rrowheads="1"/>
          </p:cNvPicPr>
          <p:nvPr/>
        </p:nvPicPr>
        <p:blipFill rotWithShape="1">
          <a:blip r:embed="rId8">
            <a:extLst>
              <a:ext uri="{28A0092B-C50C-407E-A947-70E740481C1C}">
                <a14:useLocalDpi xmlns:a14="http://schemas.microsoft.com/office/drawing/2010/main" val="0"/>
              </a:ext>
            </a:extLst>
          </a:blip>
          <a:srcRect l="14311" t="5373" r="13625" b="5058"/>
          <a:stretch/>
        </p:blipFill>
        <p:spPr bwMode="auto">
          <a:xfrm>
            <a:off x="655538" y="4797368"/>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rrowheads="1"/>
          </p:cNvPicPr>
          <p:nvPr/>
        </p:nvPicPr>
        <p:blipFill rotWithShape="1">
          <a:blip r:embed="rId9">
            <a:extLst>
              <a:ext uri="{28A0092B-C50C-407E-A947-70E740481C1C}">
                <a14:useLocalDpi xmlns:a14="http://schemas.microsoft.com/office/drawing/2010/main" val="0"/>
              </a:ext>
            </a:extLst>
          </a:blip>
          <a:srcRect l="11791" t="5242" r="10959" b="4926"/>
          <a:stretch/>
        </p:blipFill>
        <p:spPr bwMode="auto">
          <a:xfrm>
            <a:off x="2167538" y="4797368"/>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rrowheads="1"/>
          </p:cNvPicPr>
          <p:nvPr/>
        </p:nvPicPr>
        <p:blipFill rotWithShape="1">
          <a:blip r:embed="rId10">
            <a:extLst>
              <a:ext uri="{28A0092B-C50C-407E-A947-70E740481C1C}">
                <a14:useLocalDpi xmlns:a14="http://schemas.microsoft.com/office/drawing/2010/main" val="0"/>
              </a:ext>
            </a:extLst>
          </a:blip>
          <a:srcRect l="13328" t="3877" r="15566" b="4243"/>
          <a:stretch/>
        </p:blipFill>
        <p:spPr bwMode="auto">
          <a:xfrm>
            <a:off x="3679538" y="4797368"/>
            <a:ext cx="15120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Imagem 26"/>
          <p:cNvPicPr>
            <a:picLocks noChangeAspect="1"/>
          </p:cNvPicPr>
          <p:nvPr/>
        </p:nvPicPr>
        <p:blipFill rotWithShape="1">
          <a:blip r:embed="rId11"/>
          <a:srcRect l="76871" t="27998" r="2560" b="13931"/>
          <a:stretch/>
        </p:blipFill>
        <p:spPr>
          <a:xfrm>
            <a:off x="5445278" y="4581128"/>
            <a:ext cx="1209211" cy="2052000"/>
          </a:xfrm>
          <a:prstGeom prst="rect">
            <a:avLst/>
          </a:prstGeom>
        </p:spPr>
      </p:pic>
      <p:sp>
        <p:nvSpPr>
          <p:cNvPr id="13" name="CaixaDeTexto 12"/>
          <p:cNvSpPr txBox="1"/>
          <p:nvPr/>
        </p:nvSpPr>
        <p:spPr>
          <a:xfrm>
            <a:off x="482600" y="116632"/>
            <a:ext cx="7041727" cy="523220"/>
          </a:xfrm>
          <a:prstGeom prst="rect">
            <a:avLst/>
          </a:prstGeom>
          <a:noFill/>
        </p:spPr>
        <p:txBody>
          <a:bodyPr wrap="square" rtlCol="0">
            <a:spAutoFit/>
          </a:bodyPr>
          <a:lstStyle/>
          <a:p>
            <a:r>
              <a:rPr lang="pt-PT" sz="2800" dirty="0" err="1" smtClean="0">
                <a:solidFill>
                  <a:srgbClr val="003366"/>
                </a:solidFill>
              </a:rPr>
              <a:t>Phytoplankton</a:t>
            </a:r>
            <a:r>
              <a:rPr lang="pt-PT" sz="2800" dirty="0" smtClean="0">
                <a:solidFill>
                  <a:srgbClr val="003366"/>
                </a:solidFill>
              </a:rPr>
              <a:t>  in </a:t>
            </a:r>
            <a:r>
              <a:rPr lang="pt-PT" sz="2800" dirty="0" err="1" smtClean="0">
                <a:solidFill>
                  <a:srgbClr val="003366"/>
                </a:solidFill>
              </a:rPr>
              <a:t>Enxoé</a:t>
            </a:r>
            <a:r>
              <a:rPr lang="pt-PT" sz="2800" dirty="0" smtClean="0">
                <a:solidFill>
                  <a:srgbClr val="003366"/>
                </a:solidFill>
              </a:rPr>
              <a:t> </a:t>
            </a:r>
            <a:r>
              <a:rPr lang="pt-PT" sz="2800" dirty="0" err="1" smtClean="0">
                <a:solidFill>
                  <a:srgbClr val="003366"/>
                </a:solidFill>
              </a:rPr>
              <a:t>reservoir</a:t>
            </a:r>
            <a:endParaRPr lang="pt-PT" sz="2800" dirty="0">
              <a:solidFill>
                <a:srgbClr val="003366"/>
              </a:solidFill>
            </a:endParaRPr>
          </a:p>
        </p:txBody>
      </p:sp>
      <p:grpSp>
        <p:nvGrpSpPr>
          <p:cNvPr id="14" name="Grupo 13"/>
          <p:cNvGrpSpPr/>
          <p:nvPr/>
        </p:nvGrpSpPr>
        <p:grpSpPr>
          <a:xfrm>
            <a:off x="-58042" y="0"/>
            <a:ext cx="395536" cy="6858000"/>
            <a:chOff x="0" y="0"/>
            <a:chExt cx="395536" cy="6604201"/>
          </a:xfrm>
        </p:grpSpPr>
        <p:sp>
          <p:nvSpPr>
            <p:cNvPr id="15" name="Rectângulo 14"/>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6" name="Grupo 15"/>
            <p:cNvGrpSpPr/>
            <p:nvPr/>
          </p:nvGrpSpPr>
          <p:grpSpPr>
            <a:xfrm>
              <a:off x="0" y="2527196"/>
              <a:ext cx="395536" cy="4077005"/>
              <a:chOff x="0" y="2527196"/>
              <a:chExt cx="395536" cy="4077005"/>
            </a:xfrm>
          </p:grpSpPr>
          <p:sp>
            <p:nvSpPr>
              <p:cNvPr id="17" name="Rectângulo 16"/>
              <p:cNvSpPr/>
              <p:nvPr/>
            </p:nvSpPr>
            <p:spPr>
              <a:xfrm>
                <a:off x="0" y="2527196"/>
                <a:ext cx="395536" cy="2369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ectângulo 17"/>
              <p:cNvSpPr/>
              <p:nvPr/>
            </p:nvSpPr>
            <p:spPr>
              <a:xfrm>
                <a:off x="0" y="4896993"/>
                <a:ext cx="395536" cy="170720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cxnSp>
        <p:nvCxnSpPr>
          <p:cNvPr id="19" name="Conexão recta 18"/>
          <p:cNvCxnSpPr/>
          <p:nvPr/>
        </p:nvCxnSpPr>
        <p:spPr>
          <a:xfrm>
            <a:off x="482337" y="692696"/>
            <a:ext cx="8243967"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53641" y="381635"/>
            <a:ext cx="2160000" cy="162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21" name="Picture 3"/>
          <p:cNvPicPr>
            <a:picLocks noChangeArrowheads="1"/>
          </p:cNvPicPr>
          <p:nvPr/>
        </p:nvPicPr>
        <p:blipFill>
          <a:blip r:embed="rId13">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732480" y="2379800"/>
            <a:ext cx="2160000" cy="162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2" name="CaixaDeTexto 1"/>
          <p:cNvSpPr txBox="1"/>
          <p:nvPr/>
        </p:nvSpPr>
        <p:spPr>
          <a:xfrm>
            <a:off x="6729964" y="1916832"/>
            <a:ext cx="2234524" cy="307777"/>
          </a:xfrm>
          <a:prstGeom prst="rect">
            <a:avLst/>
          </a:prstGeom>
          <a:noFill/>
        </p:spPr>
        <p:txBody>
          <a:bodyPr wrap="square" rtlCol="0">
            <a:spAutoFit/>
          </a:bodyPr>
          <a:lstStyle/>
          <a:p>
            <a:r>
              <a:rPr lang="pt-PT" sz="1400" i="1" dirty="0"/>
              <a:t>Merismopedia</a:t>
            </a:r>
            <a:r>
              <a:rPr lang="pt-PT" sz="1400" dirty="0"/>
              <a:t> </a:t>
            </a:r>
            <a:r>
              <a:rPr lang="pt-PT" sz="1400" dirty="0" err="1"/>
              <a:t>sp</a:t>
            </a:r>
            <a:r>
              <a:rPr lang="pt-PT" sz="1400" dirty="0" smtClean="0"/>
              <a:t>.</a:t>
            </a:r>
            <a:endParaRPr lang="pt-PT" sz="1400" dirty="0"/>
          </a:p>
        </p:txBody>
      </p:sp>
      <p:sp>
        <p:nvSpPr>
          <p:cNvPr id="4" name="CaixaDeTexto 3"/>
          <p:cNvSpPr txBox="1"/>
          <p:nvPr/>
        </p:nvSpPr>
        <p:spPr>
          <a:xfrm>
            <a:off x="6754640" y="3861048"/>
            <a:ext cx="1993824" cy="307777"/>
          </a:xfrm>
          <a:prstGeom prst="rect">
            <a:avLst/>
          </a:prstGeom>
          <a:noFill/>
        </p:spPr>
        <p:txBody>
          <a:bodyPr wrap="square" rtlCol="0">
            <a:spAutoFit/>
          </a:bodyPr>
          <a:lstStyle/>
          <a:p>
            <a:r>
              <a:rPr lang="pt-PT" sz="1400" i="1" dirty="0" err="1"/>
              <a:t>Oscillatoria</a:t>
            </a:r>
            <a:r>
              <a:rPr lang="pt-PT" sz="1400" i="1" dirty="0"/>
              <a:t> </a:t>
            </a:r>
            <a:r>
              <a:rPr lang="pt-PT" sz="1400" dirty="0" err="1"/>
              <a:t>sp</a:t>
            </a:r>
            <a:r>
              <a:rPr lang="pt-PT" sz="1400" dirty="0" smtClean="0"/>
              <a:t>.</a:t>
            </a:r>
            <a:endParaRPr lang="pt-PT" sz="1400" dirty="0"/>
          </a:p>
        </p:txBody>
      </p:sp>
      <p:pic>
        <p:nvPicPr>
          <p:cNvPr id="24"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93428" y="4312841"/>
            <a:ext cx="2099052" cy="1574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aixaDeTexto 24"/>
          <p:cNvSpPr txBox="1"/>
          <p:nvPr/>
        </p:nvSpPr>
        <p:spPr>
          <a:xfrm>
            <a:off x="6948265" y="5877272"/>
            <a:ext cx="2232247" cy="307777"/>
          </a:xfrm>
          <a:prstGeom prst="rect">
            <a:avLst/>
          </a:prstGeom>
          <a:noFill/>
        </p:spPr>
        <p:txBody>
          <a:bodyPr wrap="square" rtlCol="0">
            <a:spAutoFit/>
          </a:bodyPr>
          <a:lstStyle/>
          <a:p>
            <a:r>
              <a:rPr lang="en-US" sz="1400" i="1" dirty="0" err="1" smtClean="0"/>
              <a:t>Aphanizomenon</a:t>
            </a:r>
            <a:r>
              <a:rPr lang="en-US" sz="1400" i="1" dirty="0" smtClean="0"/>
              <a:t> </a:t>
            </a:r>
            <a:r>
              <a:rPr lang="en-US" sz="1400" dirty="0" smtClean="0"/>
              <a:t>sp.</a:t>
            </a:r>
            <a:endParaRPr lang="en-US" sz="1400" dirty="0"/>
          </a:p>
        </p:txBody>
      </p:sp>
    </p:spTree>
    <p:extLst>
      <p:ext uri="{BB962C8B-B14F-4D97-AF65-F5344CB8AC3E}">
        <p14:creationId xmlns:p14="http://schemas.microsoft.com/office/powerpoint/2010/main" val="1709623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39750" y="1556792"/>
            <a:ext cx="8280400" cy="6078587"/>
          </a:xfrm>
          <a:prstGeom prst="rect">
            <a:avLst/>
          </a:prstGeom>
          <a:noFill/>
        </p:spPr>
        <p:txBody>
          <a:bodyPr>
            <a:spAutoFit/>
          </a:bodyPr>
          <a:lstStyle/>
          <a:p>
            <a:pPr marL="342900" indent="-342900">
              <a:spcBef>
                <a:spcPts val="600"/>
              </a:spcBef>
              <a:buFont typeface="Wingdings" panose="05000000000000000000" pitchFamily="2" charset="2"/>
              <a:buChar char="q"/>
              <a:defRPr/>
            </a:pPr>
            <a:r>
              <a:rPr lang="en-GB" sz="2400" dirty="0"/>
              <a:t>Given the trophic status of the </a:t>
            </a:r>
            <a:r>
              <a:rPr lang="en-GB" sz="2400" dirty="0" smtClean="0"/>
              <a:t>Portuguese reservoirs, </a:t>
            </a:r>
            <a:r>
              <a:rPr lang="en-GB" sz="2400" dirty="0"/>
              <a:t>management strategies should be implemented in order to prevent the impairment of the ecological status and consequently the water quality. </a:t>
            </a:r>
            <a:endParaRPr lang="en-US" sz="2400" dirty="0" smtClean="0">
              <a:latin typeface="+mn-lt"/>
            </a:endParaRPr>
          </a:p>
          <a:p>
            <a:pPr marL="342900" indent="-342900">
              <a:buFont typeface="Wingdings" panose="05000000000000000000" pitchFamily="2" charset="2"/>
              <a:buChar char="q"/>
            </a:pPr>
            <a:r>
              <a:rPr lang="en-GB" sz="2400" dirty="0" smtClean="0"/>
              <a:t>All </a:t>
            </a:r>
            <a:r>
              <a:rPr lang="en-GB" sz="2400" dirty="0"/>
              <a:t>the abovementioned results </a:t>
            </a:r>
            <a:r>
              <a:rPr lang="en-GB" sz="2400" dirty="0" smtClean="0"/>
              <a:t>contribute to </a:t>
            </a:r>
            <a:r>
              <a:rPr lang="en-GB" sz="2400" dirty="0"/>
              <a:t>improve the knowledge of the reservoir dynamics and therefore to propose </a:t>
            </a:r>
            <a:r>
              <a:rPr lang="en-GB" sz="2400" dirty="0" smtClean="0"/>
              <a:t>adequate management </a:t>
            </a:r>
            <a:r>
              <a:rPr lang="en-GB" sz="2400" dirty="0"/>
              <a:t>measures to preserve the observed biological integrity. </a:t>
            </a:r>
            <a:endParaRPr lang="en-GB" sz="2400" dirty="0" smtClean="0"/>
          </a:p>
          <a:p>
            <a:pPr marL="342900" indent="-342900">
              <a:buFont typeface="Wingdings" panose="05000000000000000000" pitchFamily="2" charset="2"/>
              <a:buChar char="q"/>
            </a:pPr>
            <a:r>
              <a:rPr lang="en-GB" sz="2400" dirty="0" smtClean="0"/>
              <a:t>Meteorological data greatly </a:t>
            </a:r>
            <a:r>
              <a:rPr lang="en-GB" sz="2400" dirty="0"/>
              <a:t>contribute to understand the abiotic and biotic temporal evolution of the system</a:t>
            </a:r>
            <a:r>
              <a:rPr lang="en-GB" sz="2400" dirty="0" smtClean="0"/>
              <a:t>.</a:t>
            </a:r>
          </a:p>
          <a:p>
            <a:pPr marL="342900" indent="-342900">
              <a:buFont typeface="Wingdings" panose="05000000000000000000" pitchFamily="2" charset="2"/>
              <a:buChar char="q"/>
            </a:pPr>
            <a:r>
              <a:rPr lang="en-US" sz="2400" dirty="0"/>
              <a:t>Water resources management is a complex matter of enormous strategic importance for </a:t>
            </a:r>
            <a:r>
              <a:rPr lang="en-US" sz="2400" dirty="0" smtClean="0"/>
              <a:t>a sustainable development in Mediterranean regions.</a:t>
            </a:r>
            <a:endParaRPr lang="en-US" sz="2400" dirty="0"/>
          </a:p>
          <a:p>
            <a:endParaRPr lang="en-US" sz="2400" dirty="0"/>
          </a:p>
          <a:p>
            <a:pPr marL="342900" indent="-342900">
              <a:spcBef>
                <a:spcPts val="600"/>
              </a:spcBef>
              <a:buFont typeface="Wingdings" panose="05000000000000000000" pitchFamily="2" charset="2"/>
              <a:buChar char="q"/>
              <a:defRPr/>
            </a:pPr>
            <a:endParaRPr lang="en-US" sz="2400" dirty="0">
              <a:latin typeface="+mn-lt"/>
            </a:endParaRPr>
          </a:p>
          <a:p>
            <a:pPr marL="342900" indent="-342900">
              <a:buFont typeface="Wingdings" panose="05000000000000000000" pitchFamily="2" charset="2"/>
              <a:buChar char="q"/>
              <a:defRPr/>
            </a:pPr>
            <a:endParaRPr lang="en-US" sz="2400" dirty="0">
              <a:latin typeface="+mn-lt"/>
            </a:endParaRPr>
          </a:p>
        </p:txBody>
      </p:sp>
      <p:sp>
        <p:nvSpPr>
          <p:cNvPr id="5" name="Rectangle 9"/>
          <p:cNvSpPr>
            <a:spLocks noChangeArrowheads="1"/>
          </p:cNvSpPr>
          <p:nvPr/>
        </p:nvSpPr>
        <p:spPr bwMode="auto">
          <a:xfrm>
            <a:off x="714375" y="285750"/>
            <a:ext cx="33877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pt-PT" altLang="en-US" sz="3200" i="1" dirty="0" err="1" smtClean="0">
                <a:solidFill>
                  <a:srgbClr val="333399"/>
                </a:solidFill>
                <a:latin typeface="+mn-lt"/>
              </a:rPr>
              <a:t>Concluding</a:t>
            </a:r>
            <a:endParaRPr lang="pt-PT" altLang="en-US" sz="3200" i="1" dirty="0" smtClean="0">
              <a:solidFill>
                <a:srgbClr val="333399"/>
              </a:solidFill>
              <a:latin typeface="+mn-lt"/>
            </a:endParaRPr>
          </a:p>
        </p:txBody>
      </p:sp>
      <p:sp>
        <p:nvSpPr>
          <p:cNvPr id="45060" name="Line 11"/>
          <p:cNvSpPr>
            <a:spLocks noChangeShapeType="1"/>
          </p:cNvSpPr>
          <p:nvPr/>
        </p:nvSpPr>
        <p:spPr bwMode="auto">
          <a:xfrm>
            <a:off x="500063" y="1125538"/>
            <a:ext cx="8208962" cy="0"/>
          </a:xfrm>
          <a:prstGeom prst="line">
            <a:avLst/>
          </a:prstGeom>
          <a:noFill/>
          <a:ln w="5715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5061" name="Group 2"/>
          <p:cNvGrpSpPr>
            <a:grpSpLocks/>
          </p:cNvGrpSpPr>
          <p:nvPr/>
        </p:nvGrpSpPr>
        <p:grpSpPr bwMode="auto">
          <a:xfrm>
            <a:off x="0" y="0"/>
            <a:ext cx="323850" cy="6858000"/>
            <a:chOff x="0" y="0"/>
            <a:chExt cx="204" cy="4320"/>
          </a:xfrm>
        </p:grpSpPr>
        <p:sp>
          <p:nvSpPr>
            <p:cNvPr id="45062" name="Rectangle 3"/>
            <p:cNvSpPr>
              <a:spLocks noChangeArrowheads="1"/>
            </p:cNvSpPr>
            <p:nvPr/>
          </p:nvSpPr>
          <p:spPr bwMode="auto">
            <a:xfrm>
              <a:off x="0" y="0"/>
              <a:ext cx="204" cy="1344"/>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5063" name="Rectangle 4"/>
            <p:cNvSpPr>
              <a:spLocks noChangeArrowheads="1"/>
            </p:cNvSpPr>
            <p:nvPr/>
          </p:nvSpPr>
          <p:spPr bwMode="auto">
            <a:xfrm>
              <a:off x="0" y="1344"/>
              <a:ext cx="204" cy="1769"/>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5064" name="Rectangle 5"/>
            <p:cNvSpPr>
              <a:spLocks noChangeArrowheads="1"/>
            </p:cNvSpPr>
            <p:nvPr/>
          </p:nvSpPr>
          <p:spPr bwMode="auto">
            <a:xfrm>
              <a:off x="0" y="2886"/>
              <a:ext cx="204" cy="1434"/>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grpSp>
    </p:spTree>
    <p:extLst>
      <p:ext uri="{BB962C8B-B14F-4D97-AF65-F5344CB8AC3E}">
        <p14:creationId xmlns:p14="http://schemas.microsoft.com/office/powerpoint/2010/main" val="2759902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ri-angulo.pt/wp-content/uploads/2013/04/Alqueva21.jpg"/>
          <p:cNvPicPr>
            <a:picLocks noChangeAspect="1" noChangeArrowheads="1"/>
          </p:cNvPicPr>
          <p:nvPr/>
        </p:nvPicPr>
        <p:blipFill rotWithShape="1">
          <a:blip r:embed="rId2">
            <a:extLst>
              <a:ext uri="{28A0092B-C50C-407E-A947-70E740481C1C}">
                <a14:useLocalDpi xmlns:a14="http://schemas.microsoft.com/office/drawing/2010/main" val="0"/>
              </a:ext>
            </a:extLst>
          </a:blip>
          <a:srcRect r="5021"/>
          <a:stretch/>
        </p:blipFill>
        <p:spPr bwMode="auto">
          <a:xfrm>
            <a:off x="0" y="0"/>
            <a:ext cx="9144000" cy="687050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4283968" y="4172887"/>
            <a:ext cx="4608512"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Obrigada</a:t>
            </a:r>
            <a:r>
              <a:rPr lang="en-US" sz="7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7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16833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lima e suas influênc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420938"/>
            <a:ext cx="247967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539750" y="404813"/>
            <a:ext cx="79930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pt-PT" altLang="en-US" sz="2000" b="1">
                <a:solidFill>
                  <a:srgbClr val="333399"/>
                </a:solidFill>
                <a:latin typeface="Arial" charset="0"/>
              </a:rPr>
              <a:t>«Portugal is mediterranean by conditions, atlantic by position»</a:t>
            </a:r>
            <a:r>
              <a:rPr lang="pt-PT" altLang="en-US" sz="2000">
                <a:solidFill>
                  <a:srgbClr val="333399"/>
                </a:solidFill>
                <a:latin typeface="Arial" charset="0"/>
              </a:rPr>
              <a:t/>
            </a:r>
            <a:br>
              <a:rPr lang="pt-PT" altLang="en-US" sz="2000">
                <a:solidFill>
                  <a:srgbClr val="333399"/>
                </a:solidFill>
                <a:latin typeface="Arial" charset="0"/>
              </a:rPr>
            </a:br>
            <a:r>
              <a:rPr lang="pt-PT" altLang="en-US" sz="2000" i="1">
                <a:solidFill>
                  <a:srgbClr val="333399"/>
                </a:solidFill>
                <a:latin typeface="Arial" charset="0"/>
              </a:rPr>
              <a:t>(Pequito Rebelo em “A Terra Portuguesa” – 1929</a:t>
            </a:r>
            <a:r>
              <a:rPr lang="pt-PT" altLang="en-US" sz="2000" i="1">
                <a:solidFill>
                  <a:schemeClr val="accent2"/>
                </a:solidFill>
                <a:latin typeface="Arial" charset="0"/>
              </a:rPr>
              <a:t>)</a:t>
            </a:r>
            <a:endParaRPr lang="en-US" altLang="en-US" sz="2000" i="1">
              <a:solidFill>
                <a:schemeClr val="accent2"/>
              </a:solidFill>
              <a:latin typeface="Arial" charset="0"/>
            </a:endParaRPr>
          </a:p>
        </p:txBody>
      </p:sp>
      <p:pic>
        <p:nvPicPr>
          <p:cNvPr id="18436" name="Picture 4" descr="Temperatura média do ar anual; Precipitação &gt;= 1mm; Insolação anu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484313"/>
            <a:ext cx="26622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2339975" y="1331913"/>
            <a:ext cx="6553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PT" altLang="en-US" sz="1800" b="1" i="1">
                <a:solidFill>
                  <a:srgbClr val="333399"/>
                </a:solidFill>
                <a:latin typeface="Arial" charset="0"/>
              </a:rPr>
              <a:t>Influence of  the latitude, altitude and distance from the sea.</a:t>
            </a:r>
            <a:r>
              <a:rPr lang="en-US" altLang="en-US" sz="1800" b="1">
                <a:solidFill>
                  <a:srgbClr val="333399"/>
                </a:solidFill>
                <a:latin typeface="Arial" charset="0"/>
              </a:rPr>
              <a:t> </a:t>
            </a:r>
          </a:p>
        </p:txBody>
      </p:sp>
      <p:pic>
        <p:nvPicPr>
          <p:cNvPr id="18438" name="Picture 6" descr="Média da temperatura máxima/mínima do ar, de 1 a 14 de Agosto de 2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5488" y="2533650"/>
            <a:ext cx="4357687"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Line 7"/>
          <p:cNvSpPr>
            <a:spLocks noChangeShapeType="1"/>
          </p:cNvSpPr>
          <p:nvPr/>
        </p:nvSpPr>
        <p:spPr bwMode="auto">
          <a:xfrm>
            <a:off x="468313" y="1196975"/>
            <a:ext cx="84963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71609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684213" y="260350"/>
            <a:ext cx="82089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PT" altLang="en-US" sz="2000" b="1">
                <a:solidFill>
                  <a:srgbClr val="333399"/>
                </a:solidFill>
              </a:rPr>
              <a:t>«Portugal is mediterranean by conditions, atlantic by position»</a:t>
            </a:r>
            <a:r>
              <a:rPr lang="pt-PT" altLang="en-US" sz="2000">
                <a:solidFill>
                  <a:srgbClr val="333399"/>
                </a:solidFill>
              </a:rPr>
              <a:t/>
            </a:r>
            <a:br>
              <a:rPr lang="pt-PT" altLang="en-US" sz="2000">
                <a:solidFill>
                  <a:srgbClr val="333399"/>
                </a:solidFill>
              </a:rPr>
            </a:br>
            <a:r>
              <a:rPr lang="pt-PT" altLang="en-US" sz="2000" i="1">
                <a:solidFill>
                  <a:srgbClr val="333399"/>
                </a:solidFill>
              </a:rPr>
              <a:t>(Pequito Rebelo em “A Terra Portuguesa” – 1929)</a:t>
            </a:r>
            <a:endParaRPr lang="en-US" altLang="en-US" sz="2000" i="1">
              <a:solidFill>
                <a:srgbClr val="333399"/>
              </a:solidFill>
            </a:endParaRPr>
          </a:p>
        </p:txBody>
      </p:sp>
      <p:sp>
        <p:nvSpPr>
          <p:cNvPr id="56325" name="Rectangle 5"/>
          <p:cNvSpPr>
            <a:spLocks noChangeArrowheads="1"/>
          </p:cNvSpPr>
          <p:nvPr/>
        </p:nvSpPr>
        <p:spPr bwMode="auto">
          <a:xfrm>
            <a:off x="720725" y="1435100"/>
            <a:ext cx="799306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GB" sz="2000" dirty="0">
                <a:solidFill>
                  <a:srgbClr val="333399"/>
                </a:solidFill>
                <a:latin typeface="+mn-lt"/>
              </a:rPr>
              <a:t>Portugal is a crossroad of influences between the Mediterranean and the Atlantic, attentive to the complexity and to the reversibility of movements of a human geography (Guilherme </a:t>
            </a:r>
            <a:r>
              <a:rPr lang="en-GB" sz="2000" dirty="0" err="1">
                <a:solidFill>
                  <a:srgbClr val="333399"/>
                </a:solidFill>
                <a:latin typeface="+mn-lt"/>
              </a:rPr>
              <a:t>d'Oliveira</a:t>
            </a:r>
            <a:r>
              <a:rPr lang="en-GB" sz="2000" dirty="0">
                <a:solidFill>
                  <a:srgbClr val="333399"/>
                </a:solidFill>
                <a:latin typeface="+mn-lt"/>
              </a:rPr>
              <a:t> Martins)</a:t>
            </a:r>
            <a:endParaRPr lang="en-US" sz="2000" dirty="0">
              <a:solidFill>
                <a:srgbClr val="333399"/>
              </a:solidFill>
              <a:latin typeface="+mn-lt"/>
            </a:endParaRPr>
          </a:p>
        </p:txBody>
      </p:sp>
      <p:pic>
        <p:nvPicPr>
          <p:cNvPr id="17412" name="Picture 6" descr="Exemplos de vegetação (Mediterrânea, Laurissilva, Atlân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620963"/>
            <a:ext cx="6842125"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7"/>
          <p:cNvGrpSpPr>
            <a:grpSpLocks/>
          </p:cNvGrpSpPr>
          <p:nvPr/>
        </p:nvGrpSpPr>
        <p:grpSpPr bwMode="auto">
          <a:xfrm>
            <a:off x="0" y="0"/>
            <a:ext cx="323850" cy="6858000"/>
            <a:chOff x="0" y="0"/>
            <a:chExt cx="204" cy="4320"/>
          </a:xfrm>
        </p:grpSpPr>
        <p:sp>
          <p:nvSpPr>
            <p:cNvPr id="17415" name="Rectangle 8"/>
            <p:cNvSpPr>
              <a:spLocks noChangeArrowheads="1"/>
            </p:cNvSpPr>
            <p:nvPr/>
          </p:nvSpPr>
          <p:spPr bwMode="auto">
            <a:xfrm>
              <a:off x="0" y="0"/>
              <a:ext cx="204" cy="1344"/>
            </a:xfrm>
            <a:prstGeom prst="rect">
              <a:avLst/>
            </a:prstGeom>
            <a:solidFill>
              <a:srgbClr val="000099"/>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7416" name="Rectangle 9"/>
            <p:cNvSpPr>
              <a:spLocks noChangeArrowheads="1"/>
            </p:cNvSpPr>
            <p:nvPr/>
          </p:nvSpPr>
          <p:spPr bwMode="auto">
            <a:xfrm>
              <a:off x="0" y="1344"/>
              <a:ext cx="204" cy="1769"/>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7417" name="Rectangle 10"/>
            <p:cNvSpPr>
              <a:spLocks noChangeArrowheads="1"/>
            </p:cNvSpPr>
            <p:nvPr/>
          </p:nvSpPr>
          <p:spPr bwMode="auto">
            <a:xfrm>
              <a:off x="0" y="2886"/>
              <a:ext cx="204" cy="1434"/>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17414" name="Line 11"/>
          <p:cNvSpPr>
            <a:spLocks noChangeShapeType="1"/>
          </p:cNvSpPr>
          <p:nvPr/>
        </p:nvSpPr>
        <p:spPr bwMode="auto">
          <a:xfrm>
            <a:off x="468313" y="1196975"/>
            <a:ext cx="84963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35913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map : mediterranean climate ar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6988"/>
            <a:ext cx="7067550" cy="361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6"/>
          <p:cNvSpPr>
            <a:spLocks noChangeArrowheads="1"/>
          </p:cNvSpPr>
          <p:nvPr/>
        </p:nvSpPr>
        <p:spPr bwMode="auto">
          <a:xfrm>
            <a:off x="611188" y="3582988"/>
            <a:ext cx="8424862"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000" b="1" dirty="0" smtClean="0">
                <a:solidFill>
                  <a:srgbClr val="333399"/>
                </a:solidFill>
                <a:latin typeface="+mn-lt"/>
              </a:rPr>
              <a:t>Mediterranean Climate</a:t>
            </a:r>
            <a:r>
              <a:rPr lang="en-GB" sz="2000" b="1" dirty="0" smtClean="0">
                <a:solidFill>
                  <a:srgbClr val="333399"/>
                </a:solidFill>
                <a:latin typeface="+mn-lt"/>
              </a:rPr>
              <a:t> Regions </a:t>
            </a:r>
            <a:r>
              <a:rPr lang="en-US" sz="2000" dirty="0" smtClean="0">
                <a:solidFill>
                  <a:srgbClr val="333399"/>
                </a:solidFill>
                <a:latin typeface="+mn-lt"/>
              </a:rPr>
              <a:t>occur between 30°- 45° North and South of the Equator, in the west side of continents  of the Mediterranean Basin, Middle East California, central Chile, Western Cape in South Africa, and the South West in Western Australia. Correspond only to 2% of the Earth’s land surface</a:t>
            </a:r>
            <a:endParaRPr lang="en-GB" sz="2000" dirty="0" smtClean="0">
              <a:solidFill>
                <a:srgbClr val="333399"/>
              </a:solidFill>
              <a:latin typeface="+mn-lt"/>
            </a:endParaRPr>
          </a:p>
          <a:p>
            <a:pPr algn="ctr" eaLnBrk="1" hangingPunct="1">
              <a:defRPr/>
            </a:pPr>
            <a:endParaRPr lang="pt-PT" altLang="en-US" sz="2000" dirty="0" smtClean="0">
              <a:solidFill>
                <a:srgbClr val="333399"/>
              </a:solidFill>
              <a:latin typeface="+mn-lt"/>
            </a:endParaRPr>
          </a:p>
          <a:p>
            <a:pPr eaLnBrk="1" hangingPunct="1">
              <a:defRPr/>
            </a:pPr>
            <a:r>
              <a:rPr lang="en-GB" altLang="en-US" sz="2000" dirty="0" smtClean="0">
                <a:solidFill>
                  <a:srgbClr val="333399"/>
                </a:solidFill>
                <a:latin typeface="+mn-lt"/>
              </a:rPr>
              <a:t>Influenced by cold ocean currents, the Mediterranean climate is characterized by a moderately rainy winter and a hot dry summer.</a:t>
            </a:r>
          </a:p>
          <a:p>
            <a:pPr eaLnBrk="1" hangingPunct="1">
              <a:defRPr/>
            </a:pPr>
            <a:endParaRPr lang="pt-PT" altLang="en-US" dirty="0" smtClean="0">
              <a:solidFill>
                <a:srgbClr val="333399"/>
              </a:solidFill>
            </a:endParaRPr>
          </a:p>
          <a:p>
            <a:pPr eaLnBrk="1" hangingPunct="1">
              <a:defRPr/>
            </a:pPr>
            <a:r>
              <a:rPr lang="pt-PT" altLang="en-US" sz="1400" dirty="0" err="1" smtClean="0">
                <a:solidFill>
                  <a:srgbClr val="333399"/>
                </a:solidFill>
              </a:rPr>
              <a:t>Adapted</a:t>
            </a:r>
            <a:r>
              <a:rPr lang="pt-PT" altLang="en-US" sz="1400" dirty="0" smtClean="0">
                <a:solidFill>
                  <a:srgbClr val="333399"/>
                </a:solidFill>
              </a:rPr>
              <a:t> </a:t>
            </a:r>
            <a:r>
              <a:rPr lang="pt-PT" altLang="en-US" sz="1400" dirty="0" err="1" smtClean="0">
                <a:solidFill>
                  <a:srgbClr val="333399"/>
                </a:solidFill>
              </a:rPr>
              <a:t>from</a:t>
            </a:r>
            <a:r>
              <a:rPr lang="pt-PT" altLang="en-US" sz="1400" dirty="0" smtClean="0">
                <a:solidFill>
                  <a:srgbClr val="333399"/>
                </a:solidFill>
              </a:rPr>
              <a:t>: </a:t>
            </a:r>
            <a:r>
              <a:rPr lang="pt-PT" altLang="en-US" sz="1400" i="1" dirty="0" err="1" smtClean="0">
                <a:solidFill>
                  <a:srgbClr val="333399"/>
                </a:solidFill>
              </a:rPr>
              <a:t>Ecosystems</a:t>
            </a:r>
            <a:r>
              <a:rPr lang="pt-PT" altLang="en-US" sz="1400" i="1" dirty="0" smtClean="0">
                <a:solidFill>
                  <a:srgbClr val="333399"/>
                </a:solidFill>
              </a:rPr>
              <a:t> </a:t>
            </a:r>
            <a:r>
              <a:rPr lang="pt-PT" altLang="en-US" sz="1400" i="1" dirty="0" err="1" smtClean="0">
                <a:solidFill>
                  <a:srgbClr val="333399"/>
                </a:solidFill>
              </a:rPr>
              <a:t>of</a:t>
            </a:r>
            <a:r>
              <a:rPr lang="pt-PT" altLang="en-US" sz="1400" i="1" dirty="0" smtClean="0">
                <a:solidFill>
                  <a:srgbClr val="333399"/>
                </a:solidFill>
              </a:rPr>
              <a:t> </a:t>
            </a:r>
            <a:r>
              <a:rPr lang="pt-PT" altLang="en-US" sz="1400" i="1" dirty="0" err="1" smtClean="0">
                <a:solidFill>
                  <a:srgbClr val="333399"/>
                </a:solidFill>
              </a:rPr>
              <a:t>the</a:t>
            </a:r>
            <a:r>
              <a:rPr lang="pt-PT" altLang="en-US" sz="1400" i="1" dirty="0" smtClean="0">
                <a:solidFill>
                  <a:srgbClr val="333399"/>
                </a:solidFill>
              </a:rPr>
              <a:t> </a:t>
            </a:r>
            <a:r>
              <a:rPr lang="pt-PT" altLang="en-US" sz="1400" i="1" dirty="0" err="1" smtClean="0">
                <a:solidFill>
                  <a:srgbClr val="333399"/>
                </a:solidFill>
              </a:rPr>
              <a:t>World</a:t>
            </a:r>
            <a:r>
              <a:rPr lang="pt-PT" altLang="en-US" sz="1400" dirty="0" smtClean="0">
                <a:solidFill>
                  <a:srgbClr val="333399"/>
                </a:solidFill>
              </a:rPr>
              <a:t>, Vol. II, </a:t>
            </a:r>
            <a:r>
              <a:rPr lang="pt-PT" altLang="en-US" sz="1400" i="1" dirty="0" err="1" smtClean="0">
                <a:solidFill>
                  <a:srgbClr val="333399"/>
                </a:solidFill>
              </a:rPr>
              <a:t>Mediterranean-Type</a:t>
            </a:r>
            <a:r>
              <a:rPr lang="pt-PT" altLang="en-US" sz="1400" i="1" dirty="0" smtClean="0">
                <a:solidFill>
                  <a:srgbClr val="333399"/>
                </a:solidFill>
              </a:rPr>
              <a:t> </a:t>
            </a:r>
            <a:r>
              <a:rPr lang="pt-PT" altLang="en-US" sz="1400" i="1" dirty="0" err="1" smtClean="0">
                <a:solidFill>
                  <a:srgbClr val="333399"/>
                </a:solidFill>
              </a:rPr>
              <a:t>Shrublands</a:t>
            </a:r>
            <a:r>
              <a:rPr lang="pt-PT" altLang="en-US" sz="1400" dirty="0" smtClean="0">
                <a:solidFill>
                  <a:srgbClr val="333399"/>
                </a:solidFill>
              </a:rPr>
              <a:t> (F. </a:t>
            </a:r>
            <a:r>
              <a:rPr lang="pt-PT" altLang="en-US" sz="1400" dirty="0" err="1" smtClean="0">
                <a:solidFill>
                  <a:srgbClr val="333399"/>
                </a:solidFill>
              </a:rPr>
              <a:t>DiCastri</a:t>
            </a:r>
            <a:r>
              <a:rPr lang="pt-PT" altLang="en-US" sz="1400" dirty="0" smtClean="0">
                <a:solidFill>
                  <a:srgbClr val="333399"/>
                </a:solidFill>
              </a:rPr>
              <a:t>, D.W. </a:t>
            </a:r>
            <a:r>
              <a:rPr lang="pt-PT" altLang="en-US" sz="1400" dirty="0" err="1" smtClean="0">
                <a:solidFill>
                  <a:srgbClr val="333399"/>
                </a:solidFill>
              </a:rPr>
              <a:t>Goodall</a:t>
            </a:r>
            <a:r>
              <a:rPr lang="pt-PT" altLang="en-US" sz="1400" dirty="0" smtClean="0">
                <a:solidFill>
                  <a:srgbClr val="333399"/>
                </a:solidFill>
              </a:rPr>
              <a:t> </a:t>
            </a:r>
            <a:r>
              <a:rPr lang="pt-PT" altLang="en-US" sz="1400" dirty="0" err="1" smtClean="0">
                <a:solidFill>
                  <a:srgbClr val="333399"/>
                </a:solidFill>
              </a:rPr>
              <a:t>and</a:t>
            </a:r>
            <a:r>
              <a:rPr lang="pt-PT" altLang="en-US" sz="1400" dirty="0" smtClean="0">
                <a:solidFill>
                  <a:srgbClr val="333399"/>
                </a:solidFill>
              </a:rPr>
              <a:t> R.L. </a:t>
            </a:r>
            <a:r>
              <a:rPr lang="pt-PT" altLang="en-US" sz="1400" dirty="0" err="1" smtClean="0">
                <a:solidFill>
                  <a:srgbClr val="333399"/>
                </a:solidFill>
              </a:rPr>
              <a:t>Specht</a:t>
            </a:r>
            <a:r>
              <a:rPr lang="pt-PT" altLang="en-US" sz="1400" dirty="0" smtClean="0">
                <a:solidFill>
                  <a:srgbClr val="333399"/>
                </a:solidFill>
              </a:rPr>
              <a:t>, Eds.), Elsevier, </a:t>
            </a:r>
            <a:r>
              <a:rPr lang="pt-PT" altLang="en-US" sz="1400" dirty="0" err="1" smtClean="0">
                <a:solidFill>
                  <a:srgbClr val="333399"/>
                </a:solidFill>
              </a:rPr>
              <a:t>Amsterdam</a:t>
            </a:r>
            <a:r>
              <a:rPr lang="pt-PT" altLang="en-US" sz="1400" dirty="0" smtClean="0">
                <a:solidFill>
                  <a:srgbClr val="333399"/>
                </a:solidFill>
              </a:rPr>
              <a:t>, 1981.</a:t>
            </a:r>
          </a:p>
        </p:txBody>
      </p:sp>
      <p:grpSp>
        <p:nvGrpSpPr>
          <p:cNvPr id="7172" name="Group 2"/>
          <p:cNvGrpSpPr>
            <a:grpSpLocks/>
          </p:cNvGrpSpPr>
          <p:nvPr/>
        </p:nvGrpSpPr>
        <p:grpSpPr bwMode="auto">
          <a:xfrm>
            <a:off x="0" y="0"/>
            <a:ext cx="323850" cy="6858000"/>
            <a:chOff x="0" y="0"/>
            <a:chExt cx="204" cy="4320"/>
          </a:xfrm>
        </p:grpSpPr>
        <p:sp>
          <p:nvSpPr>
            <p:cNvPr id="7173" name="Rectangle 3"/>
            <p:cNvSpPr>
              <a:spLocks noChangeArrowheads="1"/>
            </p:cNvSpPr>
            <p:nvPr/>
          </p:nvSpPr>
          <p:spPr bwMode="auto">
            <a:xfrm>
              <a:off x="0" y="0"/>
              <a:ext cx="204" cy="1344"/>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174" name="Rectangle 4"/>
            <p:cNvSpPr>
              <a:spLocks noChangeArrowheads="1"/>
            </p:cNvSpPr>
            <p:nvPr/>
          </p:nvSpPr>
          <p:spPr bwMode="auto">
            <a:xfrm>
              <a:off x="0" y="1344"/>
              <a:ext cx="204" cy="1769"/>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175" name="Rectangle 5"/>
            <p:cNvSpPr>
              <a:spLocks noChangeArrowheads="1"/>
            </p:cNvSpPr>
            <p:nvPr/>
          </p:nvSpPr>
          <p:spPr bwMode="auto">
            <a:xfrm>
              <a:off x="0" y="2886"/>
              <a:ext cx="204" cy="1434"/>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grpSp>
    </p:spTree>
    <p:extLst>
      <p:ext uri="{BB962C8B-B14F-4D97-AF65-F5344CB8AC3E}">
        <p14:creationId xmlns:p14="http://schemas.microsoft.com/office/powerpoint/2010/main" val="603050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1357313"/>
            <a:ext cx="8713788"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Line 7"/>
          <p:cNvSpPr>
            <a:spLocks noChangeShapeType="1"/>
          </p:cNvSpPr>
          <p:nvPr/>
        </p:nvSpPr>
        <p:spPr bwMode="auto">
          <a:xfrm>
            <a:off x="611188" y="1052513"/>
            <a:ext cx="8135937" cy="0"/>
          </a:xfrm>
          <a:prstGeom prst="line">
            <a:avLst/>
          </a:prstGeom>
          <a:noFill/>
          <a:ln w="57150">
            <a:solidFill>
              <a:srgbClr val="00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 name="Rectangle 8"/>
          <p:cNvSpPr>
            <a:spLocks noChangeArrowheads="1"/>
          </p:cNvSpPr>
          <p:nvPr/>
        </p:nvSpPr>
        <p:spPr bwMode="auto">
          <a:xfrm>
            <a:off x="642938" y="214313"/>
            <a:ext cx="7993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PT" altLang="en-US" sz="2400" b="1" dirty="0" err="1">
                <a:solidFill>
                  <a:srgbClr val="003366"/>
                </a:solidFill>
                <a:latin typeface="Arial" charset="0"/>
              </a:rPr>
              <a:t>Water</a:t>
            </a:r>
            <a:r>
              <a:rPr lang="pt-PT" altLang="en-US" sz="2400" b="1" dirty="0">
                <a:solidFill>
                  <a:srgbClr val="003366"/>
                </a:solidFill>
                <a:latin typeface="Arial" charset="0"/>
              </a:rPr>
              <a:t> stress </a:t>
            </a:r>
            <a:r>
              <a:rPr lang="pt-PT" altLang="en-US" sz="2400" b="1" dirty="0" err="1">
                <a:solidFill>
                  <a:srgbClr val="003366"/>
                </a:solidFill>
                <a:latin typeface="Arial" charset="0"/>
              </a:rPr>
              <a:t>indicator</a:t>
            </a:r>
            <a:r>
              <a:rPr lang="pt-PT" altLang="en-US" sz="2400" b="1" dirty="0">
                <a:solidFill>
                  <a:srgbClr val="003366"/>
                </a:solidFill>
                <a:latin typeface="Arial" charset="0"/>
              </a:rPr>
              <a:t>:</a:t>
            </a:r>
          </a:p>
          <a:p>
            <a:pPr eaLnBrk="1" hangingPunct="1">
              <a:spcBef>
                <a:spcPct val="0"/>
              </a:spcBef>
              <a:buFontTx/>
              <a:buNone/>
            </a:pPr>
            <a:r>
              <a:rPr lang="pt-PT" altLang="en-US" sz="2400" b="1" dirty="0">
                <a:solidFill>
                  <a:srgbClr val="003366"/>
                </a:solidFill>
                <a:latin typeface="Arial" charset="0"/>
              </a:rPr>
              <a:t>A ratio </a:t>
            </a:r>
            <a:r>
              <a:rPr lang="pt-PT" altLang="en-US" sz="2400" b="1" dirty="0" err="1">
                <a:solidFill>
                  <a:srgbClr val="003366"/>
                </a:solidFill>
                <a:latin typeface="Arial" charset="0"/>
              </a:rPr>
              <a:t>of</a:t>
            </a:r>
            <a:r>
              <a:rPr lang="pt-PT" altLang="en-US" sz="2400" b="1" dirty="0">
                <a:solidFill>
                  <a:srgbClr val="003366"/>
                </a:solidFill>
                <a:latin typeface="Arial" charset="0"/>
              </a:rPr>
              <a:t> </a:t>
            </a:r>
            <a:r>
              <a:rPr lang="pt-PT" altLang="en-US" sz="2400" b="1" dirty="0" err="1">
                <a:solidFill>
                  <a:srgbClr val="003366"/>
                </a:solidFill>
                <a:latin typeface="Arial" charset="0"/>
              </a:rPr>
              <a:t>water</a:t>
            </a:r>
            <a:r>
              <a:rPr lang="pt-PT" altLang="en-US" sz="2400" b="1" dirty="0">
                <a:solidFill>
                  <a:srgbClr val="003366"/>
                </a:solidFill>
                <a:latin typeface="Arial" charset="0"/>
              </a:rPr>
              <a:t> </a:t>
            </a:r>
            <a:r>
              <a:rPr lang="pt-PT" altLang="en-US" sz="2400" b="1" dirty="0" err="1">
                <a:solidFill>
                  <a:srgbClr val="003366"/>
                </a:solidFill>
                <a:latin typeface="Arial" charset="0"/>
              </a:rPr>
              <a:t>withdrawal</a:t>
            </a:r>
            <a:r>
              <a:rPr lang="pt-PT" altLang="en-US" sz="2400" b="1" dirty="0">
                <a:solidFill>
                  <a:srgbClr val="003366"/>
                </a:solidFill>
                <a:latin typeface="Arial" charset="0"/>
              </a:rPr>
              <a:t> to </a:t>
            </a:r>
            <a:r>
              <a:rPr lang="pt-PT" altLang="en-US" sz="2400" b="1" dirty="0" err="1">
                <a:solidFill>
                  <a:srgbClr val="003366"/>
                </a:solidFill>
                <a:latin typeface="Arial" charset="0"/>
              </a:rPr>
              <a:t>water</a:t>
            </a:r>
            <a:r>
              <a:rPr lang="pt-PT" altLang="en-US" sz="2400" b="1" dirty="0">
                <a:solidFill>
                  <a:srgbClr val="003366"/>
                </a:solidFill>
                <a:latin typeface="Arial" charset="0"/>
              </a:rPr>
              <a:t> </a:t>
            </a:r>
            <a:r>
              <a:rPr lang="pt-PT" altLang="en-US" sz="2400" b="1" dirty="0" err="1">
                <a:solidFill>
                  <a:srgbClr val="003366"/>
                </a:solidFill>
                <a:latin typeface="Arial" charset="0"/>
              </a:rPr>
              <a:t>availability</a:t>
            </a:r>
            <a:r>
              <a:rPr lang="pt-PT" altLang="en-US" sz="2400" b="1" dirty="0">
                <a:solidFill>
                  <a:srgbClr val="003366"/>
                </a:solidFill>
                <a:latin typeface="Arial" charset="0"/>
              </a:rPr>
              <a:t> </a:t>
            </a:r>
            <a:endParaRPr lang="pt-PT" altLang="en-US" sz="2400" dirty="0">
              <a:solidFill>
                <a:srgbClr val="003366"/>
              </a:solidFill>
              <a:latin typeface="Arial" charset="0"/>
            </a:endParaRPr>
          </a:p>
        </p:txBody>
      </p:sp>
      <p:grpSp>
        <p:nvGrpSpPr>
          <p:cNvPr id="9" name="Grupo 8"/>
          <p:cNvGrpSpPr/>
          <p:nvPr/>
        </p:nvGrpSpPr>
        <p:grpSpPr>
          <a:xfrm>
            <a:off x="0" y="0"/>
            <a:ext cx="395536" cy="6892300"/>
            <a:chOff x="0" y="0"/>
            <a:chExt cx="395536" cy="6892300"/>
          </a:xfrm>
        </p:grpSpPr>
        <p:sp>
          <p:nvSpPr>
            <p:cNvPr id="10" name="Rectângulo 9"/>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1" name="Grupo 10"/>
            <p:cNvGrpSpPr/>
            <p:nvPr/>
          </p:nvGrpSpPr>
          <p:grpSpPr>
            <a:xfrm>
              <a:off x="0" y="2527197"/>
              <a:ext cx="395536" cy="4365103"/>
              <a:chOff x="0" y="2527197"/>
              <a:chExt cx="395536" cy="4365103"/>
            </a:xfrm>
          </p:grpSpPr>
          <p:sp>
            <p:nvSpPr>
              <p:cNvPr id="12" name="Rectângulo 11"/>
              <p:cNvSpPr/>
              <p:nvPr/>
            </p:nvSpPr>
            <p:spPr>
              <a:xfrm>
                <a:off x="0" y="2527197"/>
                <a:ext cx="395536" cy="22185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ângulo 12"/>
              <p:cNvSpPr/>
              <p:nvPr/>
            </p:nvSpPr>
            <p:spPr>
              <a:xfrm>
                <a:off x="0" y="4745751"/>
                <a:ext cx="395536" cy="214654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spTree>
    <p:extLst>
      <p:ext uri="{BB962C8B-B14F-4D97-AF65-F5344CB8AC3E}">
        <p14:creationId xmlns:p14="http://schemas.microsoft.com/office/powerpoint/2010/main" val="3789027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19" t="26699" r="27938" b="10260"/>
          <a:stretch/>
        </p:blipFill>
        <p:spPr bwMode="auto">
          <a:xfrm>
            <a:off x="1342238" y="1053643"/>
            <a:ext cx="6819563" cy="5804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upo 4"/>
          <p:cNvGrpSpPr/>
          <p:nvPr/>
        </p:nvGrpSpPr>
        <p:grpSpPr>
          <a:xfrm>
            <a:off x="0" y="0"/>
            <a:ext cx="395536" cy="6892300"/>
            <a:chOff x="0" y="0"/>
            <a:chExt cx="395536" cy="6892300"/>
          </a:xfrm>
        </p:grpSpPr>
        <p:sp>
          <p:nvSpPr>
            <p:cNvPr id="6" name="Rectângulo 5"/>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7" name="Grupo 6"/>
            <p:cNvGrpSpPr/>
            <p:nvPr/>
          </p:nvGrpSpPr>
          <p:grpSpPr>
            <a:xfrm>
              <a:off x="0" y="2527197"/>
              <a:ext cx="395536" cy="4365103"/>
              <a:chOff x="0" y="2527197"/>
              <a:chExt cx="395536" cy="4365103"/>
            </a:xfrm>
          </p:grpSpPr>
          <p:sp>
            <p:nvSpPr>
              <p:cNvPr id="8" name="Rectângulo 7"/>
              <p:cNvSpPr/>
              <p:nvPr/>
            </p:nvSpPr>
            <p:spPr>
              <a:xfrm>
                <a:off x="0" y="2527197"/>
                <a:ext cx="395536" cy="22185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ângulo 8"/>
              <p:cNvSpPr/>
              <p:nvPr/>
            </p:nvSpPr>
            <p:spPr>
              <a:xfrm>
                <a:off x="0" y="4745751"/>
                <a:ext cx="395536" cy="214654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cxnSp>
        <p:nvCxnSpPr>
          <p:cNvPr id="10" name="Conexão recta 9"/>
          <p:cNvCxnSpPr/>
          <p:nvPr/>
        </p:nvCxnSpPr>
        <p:spPr>
          <a:xfrm>
            <a:off x="648513" y="1124744"/>
            <a:ext cx="8243967"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539552" y="136459"/>
            <a:ext cx="7848872" cy="954107"/>
          </a:xfrm>
          <a:prstGeom prst="rect">
            <a:avLst/>
          </a:prstGeom>
          <a:noFill/>
        </p:spPr>
        <p:txBody>
          <a:bodyPr wrap="square" rtlCol="0">
            <a:spAutoFit/>
          </a:bodyPr>
          <a:lstStyle/>
          <a:p>
            <a:r>
              <a:rPr lang="en-GB" sz="2800" b="1" dirty="0" smtClean="0">
                <a:solidFill>
                  <a:srgbClr val="003366"/>
                </a:solidFill>
              </a:rPr>
              <a:t>Proportion of total freshwater resources stored in reservoirs in Europe</a:t>
            </a:r>
            <a:endParaRPr lang="en-GB" sz="2800" b="1" dirty="0">
              <a:solidFill>
                <a:srgbClr val="003366"/>
              </a:solidFill>
            </a:endParaRPr>
          </a:p>
        </p:txBody>
      </p:sp>
    </p:spTree>
    <p:extLst>
      <p:ext uri="{BB962C8B-B14F-4D97-AF65-F5344CB8AC3E}">
        <p14:creationId xmlns:p14="http://schemas.microsoft.com/office/powerpoint/2010/main" val="246975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139952" y="116632"/>
            <a:ext cx="4770411" cy="6741368"/>
          </a:xfrm>
          <a:prstGeom prst="rect">
            <a:avLst/>
          </a:prstGeom>
          <a:noFill/>
          <a:ln w="9525">
            <a:noFill/>
            <a:miter lim="800000"/>
            <a:headEnd/>
            <a:tailEnd/>
          </a:ln>
        </p:spPr>
      </p:pic>
      <p:grpSp>
        <p:nvGrpSpPr>
          <p:cNvPr id="3" name="Grupo 2"/>
          <p:cNvGrpSpPr/>
          <p:nvPr/>
        </p:nvGrpSpPr>
        <p:grpSpPr>
          <a:xfrm>
            <a:off x="0" y="0"/>
            <a:ext cx="395536" cy="6892300"/>
            <a:chOff x="0" y="0"/>
            <a:chExt cx="395536" cy="6892300"/>
          </a:xfrm>
        </p:grpSpPr>
        <p:sp>
          <p:nvSpPr>
            <p:cNvPr id="5" name="Rectângulo 4"/>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6" name="Grupo 5"/>
            <p:cNvGrpSpPr/>
            <p:nvPr/>
          </p:nvGrpSpPr>
          <p:grpSpPr>
            <a:xfrm>
              <a:off x="0" y="2527197"/>
              <a:ext cx="395536" cy="4365103"/>
              <a:chOff x="0" y="2527197"/>
              <a:chExt cx="395536" cy="4365103"/>
            </a:xfrm>
          </p:grpSpPr>
          <p:sp>
            <p:nvSpPr>
              <p:cNvPr id="7" name="Rectângulo 6"/>
              <p:cNvSpPr/>
              <p:nvPr/>
            </p:nvSpPr>
            <p:spPr>
              <a:xfrm>
                <a:off x="0" y="2527197"/>
                <a:ext cx="395536" cy="22185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ângulo 7"/>
              <p:cNvSpPr/>
              <p:nvPr/>
            </p:nvSpPr>
            <p:spPr>
              <a:xfrm>
                <a:off x="0" y="4745751"/>
                <a:ext cx="395536" cy="214654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sp>
        <p:nvSpPr>
          <p:cNvPr id="2" name="CaixaDeTexto 1"/>
          <p:cNvSpPr txBox="1"/>
          <p:nvPr/>
        </p:nvSpPr>
        <p:spPr>
          <a:xfrm>
            <a:off x="539552" y="334236"/>
            <a:ext cx="5256584" cy="2539157"/>
          </a:xfrm>
          <a:prstGeom prst="rect">
            <a:avLst/>
          </a:prstGeom>
          <a:noFill/>
        </p:spPr>
        <p:txBody>
          <a:bodyPr wrap="square" rtlCol="0">
            <a:spAutoFit/>
          </a:bodyPr>
          <a:lstStyle/>
          <a:p>
            <a:r>
              <a:rPr lang="en-US" sz="2400" b="1" dirty="0" smtClean="0">
                <a:solidFill>
                  <a:srgbClr val="003366"/>
                </a:solidFill>
              </a:rPr>
              <a:t>77 reservoirs in Portugal</a:t>
            </a:r>
          </a:p>
          <a:p>
            <a:r>
              <a:rPr lang="en-US" sz="2400" b="1" dirty="0">
                <a:solidFill>
                  <a:srgbClr val="003366"/>
                </a:solidFill>
              </a:rPr>
              <a:t>o</a:t>
            </a:r>
            <a:r>
              <a:rPr lang="en-US" sz="2400" b="1" dirty="0" smtClean="0">
                <a:solidFill>
                  <a:srgbClr val="003366"/>
                </a:solidFill>
              </a:rPr>
              <a:t>rganized in three abiotic types (WFD)</a:t>
            </a:r>
          </a:p>
          <a:p>
            <a:endParaRPr lang="en-US" sz="2400" b="1" dirty="0">
              <a:solidFill>
                <a:srgbClr val="003366"/>
              </a:solidFill>
            </a:endParaRPr>
          </a:p>
          <a:p>
            <a:pPr marL="342900" indent="-342900">
              <a:spcBef>
                <a:spcPts val="600"/>
              </a:spcBef>
              <a:buFont typeface="Wingdings" panose="05000000000000000000" pitchFamily="2" charset="2"/>
              <a:buChar char="q"/>
            </a:pPr>
            <a:r>
              <a:rPr lang="en-US" sz="2400" b="1" dirty="0" smtClean="0">
                <a:solidFill>
                  <a:srgbClr val="003366"/>
                </a:solidFill>
              </a:rPr>
              <a:t>North;</a:t>
            </a:r>
          </a:p>
          <a:p>
            <a:pPr marL="342900" indent="-342900">
              <a:spcBef>
                <a:spcPts val="600"/>
              </a:spcBef>
              <a:buFont typeface="Wingdings" panose="05000000000000000000" pitchFamily="2" charset="2"/>
              <a:buChar char="q"/>
            </a:pPr>
            <a:r>
              <a:rPr lang="en-US" sz="2400" b="1" dirty="0" smtClean="0">
                <a:solidFill>
                  <a:srgbClr val="003366"/>
                </a:solidFill>
              </a:rPr>
              <a:t>South;</a:t>
            </a:r>
          </a:p>
          <a:p>
            <a:pPr marL="342900" indent="-342900">
              <a:spcBef>
                <a:spcPts val="600"/>
              </a:spcBef>
              <a:buFont typeface="Wingdings" panose="05000000000000000000" pitchFamily="2" charset="2"/>
              <a:buChar char="q"/>
            </a:pPr>
            <a:r>
              <a:rPr lang="en-US" sz="2400" b="1" dirty="0" smtClean="0">
                <a:solidFill>
                  <a:srgbClr val="003366"/>
                </a:solidFill>
              </a:rPr>
              <a:t>Main course;</a:t>
            </a:r>
            <a:endParaRPr lang="en-US" sz="2400" b="1" dirty="0">
              <a:solidFill>
                <a:srgbClr val="003366"/>
              </a:solidFill>
            </a:endParaRPr>
          </a:p>
        </p:txBody>
      </p:sp>
      <p:sp>
        <p:nvSpPr>
          <p:cNvPr id="9" name="CaixaDeTexto 8"/>
          <p:cNvSpPr txBox="1"/>
          <p:nvPr/>
        </p:nvSpPr>
        <p:spPr>
          <a:xfrm>
            <a:off x="539552" y="3284984"/>
            <a:ext cx="3600400" cy="3754874"/>
          </a:xfrm>
          <a:prstGeom prst="rect">
            <a:avLst/>
          </a:prstGeom>
          <a:noFill/>
        </p:spPr>
        <p:txBody>
          <a:bodyPr wrap="square" rtlCol="0">
            <a:spAutoFit/>
          </a:bodyPr>
          <a:lstStyle/>
          <a:p>
            <a:r>
              <a:rPr lang="en-GB" sz="2000" dirty="0"/>
              <a:t>Reservoirs are impoundments created by humans. They are being constructed on an unprecedented scale in response to the exponential water demands to human activities. Such alterations will result in major modifications in topography and regional climate that are not yet fully recognized or even partially understood. </a:t>
            </a:r>
          </a:p>
          <a:p>
            <a:endParaRPr lang="en-US" dirty="0"/>
          </a:p>
        </p:txBody>
      </p:sp>
    </p:spTree>
    <p:extLst>
      <p:ext uri="{BB962C8B-B14F-4D97-AF65-F5344CB8AC3E}">
        <p14:creationId xmlns:p14="http://schemas.microsoft.com/office/powerpoint/2010/main" val="3329119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ap of biodiversity hotspots around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73200"/>
            <a:ext cx="600075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p:cNvSpPr txBox="1"/>
          <p:nvPr/>
        </p:nvSpPr>
        <p:spPr>
          <a:xfrm>
            <a:off x="6804025" y="1412875"/>
            <a:ext cx="2089150" cy="3170238"/>
          </a:xfrm>
          <a:prstGeom prst="rect">
            <a:avLst/>
          </a:prstGeom>
          <a:noFill/>
        </p:spPr>
        <p:txBody>
          <a:bodyPr>
            <a:spAutoFit/>
          </a:bodyPr>
          <a:lstStyle/>
          <a:p>
            <a:pPr>
              <a:defRPr/>
            </a:pPr>
            <a:r>
              <a:rPr lang="en-US" sz="1400" dirty="0">
                <a:solidFill>
                  <a:srgbClr val="003366"/>
                </a:solidFill>
                <a:latin typeface="+mn-lt"/>
              </a:rPr>
              <a:t>The 34 hotspots identified by Conservation International cover 2.3 percent of the Earth's land surface, yet more than 50 percent of the world’s plant species and 42 percent of all terrestrial vertebrate species are endemic to these areas. All are threatened by human activities.</a:t>
            </a:r>
            <a:endParaRPr lang="en-GB" sz="1400" dirty="0">
              <a:solidFill>
                <a:srgbClr val="003366"/>
              </a:solidFill>
              <a:latin typeface="+mn-lt"/>
            </a:endParaRPr>
          </a:p>
          <a:p>
            <a:pPr>
              <a:defRPr/>
            </a:pPr>
            <a:endParaRPr lang="en-US" dirty="0"/>
          </a:p>
        </p:txBody>
      </p:sp>
      <p:sp>
        <p:nvSpPr>
          <p:cNvPr id="15365" name="Rectângulo 7"/>
          <p:cNvSpPr>
            <a:spLocks noChangeArrowheads="1"/>
          </p:cNvSpPr>
          <p:nvPr/>
        </p:nvSpPr>
        <p:spPr bwMode="auto">
          <a:xfrm>
            <a:off x="642938" y="332656"/>
            <a:ext cx="8143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PT" altLang="en-US" sz="2800" b="1" dirty="0" err="1">
                <a:solidFill>
                  <a:srgbClr val="003366"/>
                </a:solidFill>
                <a:latin typeface="+mn-lt"/>
              </a:rPr>
              <a:t>Conservation</a:t>
            </a:r>
            <a:r>
              <a:rPr lang="pt-PT" altLang="en-US" sz="2800" b="1" dirty="0">
                <a:solidFill>
                  <a:srgbClr val="003366"/>
                </a:solidFill>
                <a:latin typeface="+mn-lt"/>
              </a:rPr>
              <a:t> </a:t>
            </a:r>
            <a:r>
              <a:rPr lang="pt-PT" altLang="en-US" sz="2800" b="1" dirty="0" err="1">
                <a:solidFill>
                  <a:srgbClr val="003366"/>
                </a:solidFill>
                <a:latin typeface="+mn-lt"/>
              </a:rPr>
              <a:t>and</a:t>
            </a:r>
            <a:r>
              <a:rPr lang="pt-PT" altLang="en-US" sz="2800" b="1" dirty="0">
                <a:solidFill>
                  <a:srgbClr val="003366"/>
                </a:solidFill>
                <a:latin typeface="+mn-lt"/>
              </a:rPr>
              <a:t> </a:t>
            </a:r>
            <a:r>
              <a:rPr lang="pt-PT" altLang="en-US" sz="2800" b="1" dirty="0" err="1">
                <a:solidFill>
                  <a:srgbClr val="003366"/>
                </a:solidFill>
                <a:latin typeface="+mn-lt"/>
              </a:rPr>
              <a:t>biodiversity</a:t>
            </a:r>
            <a:endParaRPr lang="pt-PT" altLang="en-US" sz="2800" b="1" dirty="0">
              <a:solidFill>
                <a:srgbClr val="003366"/>
              </a:solidFill>
              <a:latin typeface="+mn-lt"/>
            </a:endParaRPr>
          </a:p>
        </p:txBody>
      </p:sp>
      <p:sp>
        <p:nvSpPr>
          <p:cNvPr id="16" name="CaixaDeTexto 15"/>
          <p:cNvSpPr txBox="1"/>
          <p:nvPr/>
        </p:nvSpPr>
        <p:spPr>
          <a:xfrm>
            <a:off x="611560" y="5157192"/>
            <a:ext cx="8280920" cy="1200150"/>
          </a:xfrm>
          <a:prstGeom prst="rect">
            <a:avLst/>
          </a:prstGeom>
          <a:noFill/>
        </p:spPr>
        <p:txBody>
          <a:bodyPr wrap="square">
            <a:spAutoFit/>
          </a:bodyPr>
          <a:lstStyle/>
          <a:p>
            <a:pPr>
              <a:defRPr/>
            </a:pPr>
            <a:r>
              <a:rPr lang="en-US" sz="2400" dirty="0">
                <a:solidFill>
                  <a:srgbClr val="003366"/>
                </a:solidFill>
                <a:latin typeface="+mn-lt"/>
              </a:rPr>
              <a:t>With many endemic species, Mediterranean is recognized as one of the first 25 Global Biodiversity Hotspots, with many endemic threatened species</a:t>
            </a:r>
          </a:p>
        </p:txBody>
      </p:sp>
      <p:grpSp>
        <p:nvGrpSpPr>
          <p:cNvPr id="11" name="Grupo 10"/>
          <p:cNvGrpSpPr/>
          <p:nvPr/>
        </p:nvGrpSpPr>
        <p:grpSpPr>
          <a:xfrm>
            <a:off x="0" y="0"/>
            <a:ext cx="395536" cy="6892300"/>
            <a:chOff x="0" y="0"/>
            <a:chExt cx="395536" cy="6892300"/>
          </a:xfrm>
        </p:grpSpPr>
        <p:sp>
          <p:nvSpPr>
            <p:cNvPr id="12" name="Rectângulo 11"/>
            <p:cNvSpPr/>
            <p:nvPr/>
          </p:nvSpPr>
          <p:spPr>
            <a:xfrm>
              <a:off x="0" y="0"/>
              <a:ext cx="395536" cy="314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3" name="Grupo 12"/>
            <p:cNvGrpSpPr/>
            <p:nvPr/>
          </p:nvGrpSpPr>
          <p:grpSpPr>
            <a:xfrm>
              <a:off x="0" y="2527197"/>
              <a:ext cx="395536" cy="4365103"/>
              <a:chOff x="0" y="2527197"/>
              <a:chExt cx="395536" cy="4365103"/>
            </a:xfrm>
          </p:grpSpPr>
          <p:sp>
            <p:nvSpPr>
              <p:cNvPr id="14" name="Rectângulo 13"/>
              <p:cNvSpPr/>
              <p:nvPr/>
            </p:nvSpPr>
            <p:spPr>
              <a:xfrm>
                <a:off x="0" y="2527197"/>
                <a:ext cx="395536" cy="22185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ectângulo 16"/>
              <p:cNvSpPr/>
              <p:nvPr/>
            </p:nvSpPr>
            <p:spPr>
              <a:xfrm>
                <a:off x="0" y="4745751"/>
                <a:ext cx="395536" cy="214654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cxnSp>
        <p:nvCxnSpPr>
          <p:cNvPr id="18" name="Conexão recta 17"/>
          <p:cNvCxnSpPr/>
          <p:nvPr/>
        </p:nvCxnSpPr>
        <p:spPr>
          <a:xfrm>
            <a:off x="648513" y="1124744"/>
            <a:ext cx="8243967"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847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TotalTime>
  <Words>754</Words>
  <Application>Microsoft Office PowerPoint</Application>
  <PresentationFormat>Apresentação no Ecrã (4:3)</PresentationFormat>
  <Paragraphs>74</Paragraphs>
  <Slides>26</Slides>
  <Notes>4</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26</vt:i4>
      </vt:variant>
    </vt:vector>
  </HeadingPairs>
  <TitlesOfParts>
    <vt:vector size="30" baseType="lpstr">
      <vt:lpstr>Arial</vt:lpstr>
      <vt:lpstr>Calibri</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Alexandra Penha</dc:creator>
  <cp:lastModifiedBy>28102015</cp:lastModifiedBy>
  <cp:revision>42</cp:revision>
  <dcterms:created xsi:type="dcterms:W3CDTF">2015-05-04T10:16:32Z</dcterms:created>
  <dcterms:modified xsi:type="dcterms:W3CDTF">2016-03-08T18:12:24Z</dcterms:modified>
</cp:coreProperties>
</file>