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9" r:id="rId3"/>
    <p:sldId id="264" r:id="rId4"/>
    <p:sldId id="265" r:id="rId5"/>
    <p:sldId id="257" r:id="rId6"/>
    <p:sldId id="261" r:id="rId7"/>
    <p:sldId id="258" r:id="rId8"/>
    <p:sldId id="267" r:id="rId9"/>
    <p:sldId id="268" r:id="rId10"/>
    <p:sldId id="270" r:id="rId11"/>
    <p:sldId id="271" r:id="rId12"/>
    <p:sldId id="272" r:id="rId13"/>
    <p:sldId id="262" r:id="rId14"/>
    <p:sldId id="269" r:id="rId15"/>
    <p:sldId id="273" r:id="rId16"/>
    <p:sldId id="274" r:id="rId17"/>
    <p:sldId id="275" r:id="rId18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0FD8-C06C-4F04-AE9B-3915C1D0FCF2}" type="datetimeFigureOut">
              <a:rPr lang="pt-PT" smtClean="0"/>
              <a:t>26-11-2012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DC344-73C1-41C9-BE7C-649EBBB389F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2209800"/>
            <a:ext cx="96211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sz="4000" b="1" dirty="0" smtClean="0">
                <a:ln/>
                <a:solidFill>
                  <a:schemeClr val="accent3"/>
                </a:solidFill>
              </a:rPr>
              <a:t>Interacção  Radiação - Matéria</a:t>
            </a:r>
            <a:endParaRPr lang="pt-PT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52400" y="3048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A primeira espécie iónica a formar-se é o ião monoatómico de oxigénio, O</a:t>
            </a:r>
            <a:r>
              <a:rPr lang="pt-PT" sz="2400" baseline="30000" dirty="0" smtClean="0"/>
              <a:t>+</a:t>
            </a:r>
            <a:r>
              <a:rPr lang="pt-PT" sz="2400" dirty="0" smtClean="0"/>
              <a:t>, por interacção da radiação UV com os átomos de oxigénio:</a:t>
            </a:r>
          </a:p>
          <a:p>
            <a:r>
              <a:rPr lang="pt-PT" sz="2400" dirty="0" smtClean="0"/>
              <a:t>                               O + </a:t>
            </a:r>
            <a:r>
              <a:rPr lang="pt-PT" sz="2400" i="1" dirty="0" err="1" smtClean="0"/>
              <a:t>h</a:t>
            </a:r>
            <a:r>
              <a:rPr lang="pt-PT" sz="2400" dirty="0" err="1" smtClean="0"/>
              <a:t>𝑣</a:t>
            </a:r>
            <a:r>
              <a:rPr lang="pt-PT" sz="2400" dirty="0" smtClean="0"/>
              <a:t>             O</a:t>
            </a:r>
            <a:r>
              <a:rPr lang="pt-PT" sz="2400" baseline="30000" dirty="0" smtClean="0"/>
              <a:t>+  </a:t>
            </a:r>
            <a:r>
              <a:rPr lang="pt-PT" sz="2400" dirty="0" smtClean="0"/>
              <a:t>+ </a:t>
            </a:r>
            <a:r>
              <a:rPr lang="pt-PT" sz="2400" dirty="0" err="1" smtClean="0"/>
              <a:t>e-</a:t>
            </a:r>
            <a:endParaRPr lang="pt-PT" sz="2400" baseline="30000" dirty="0" smtClean="0"/>
          </a:p>
          <a:p>
            <a:endParaRPr lang="pt-PT" sz="2400" dirty="0" smtClean="0"/>
          </a:p>
          <a:p>
            <a:pPr algn="just"/>
            <a:r>
              <a:rPr lang="pt-PT" sz="2400" dirty="0" smtClean="0"/>
              <a:t>O O</a:t>
            </a:r>
            <a:r>
              <a:rPr lang="pt-PT" sz="2400" baseline="30000" dirty="0" smtClean="0"/>
              <a:t>+ </a:t>
            </a:r>
            <a:r>
              <a:rPr lang="pt-PT" sz="2400" dirty="0" smtClean="0"/>
              <a:t>pode reagir com moléculas de oxigénio ou azoto, formando-se iões diatómicos: </a:t>
            </a:r>
          </a:p>
          <a:p>
            <a:pPr algn="just"/>
            <a:endParaRPr lang="pt-PT" sz="2400" dirty="0" smtClean="0"/>
          </a:p>
          <a:p>
            <a:r>
              <a:rPr lang="pt-PT" sz="2400" i="1" dirty="0" smtClean="0"/>
              <a:t>                           </a:t>
            </a:r>
            <a:r>
              <a:rPr lang="pt-PT" sz="2400" dirty="0" smtClean="0"/>
              <a:t>O</a:t>
            </a:r>
            <a:r>
              <a:rPr lang="pt-PT" sz="2400" i="1" baseline="30000" dirty="0" smtClean="0"/>
              <a:t>+</a:t>
            </a:r>
            <a:r>
              <a:rPr lang="pt-PT" sz="2400" i="1" dirty="0" smtClean="0"/>
              <a:t> + </a:t>
            </a:r>
            <a:r>
              <a:rPr lang="pt-PT" sz="2400" dirty="0" smtClean="0"/>
              <a:t>O</a:t>
            </a:r>
            <a:r>
              <a:rPr lang="pt-PT" sz="2400" i="1" baseline="-25000" dirty="0" smtClean="0"/>
              <a:t>2</a:t>
            </a:r>
            <a:r>
              <a:rPr lang="pt-PT" sz="2400" i="1" dirty="0" smtClean="0"/>
              <a:t>         O</a:t>
            </a:r>
            <a:r>
              <a:rPr lang="pt-PT" sz="2400" i="1" baseline="-25000" dirty="0" smtClean="0"/>
              <a:t>2</a:t>
            </a:r>
            <a:r>
              <a:rPr lang="pt-PT" sz="2400" i="1" baseline="30000" dirty="0" smtClean="0"/>
              <a:t>+</a:t>
            </a:r>
            <a:r>
              <a:rPr lang="pt-PT" sz="2400" i="1" dirty="0" smtClean="0"/>
              <a:t> + O</a:t>
            </a:r>
            <a:endParaRPr lang="pt-PT" sz="2400" i="1" baseline="-25000" dirty="0" smtClean="0"/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                            O</a:t>
            </a:r>
            <a:r>
              <a:rPr lang="pt-PT" sz="2400" baseline="30000" dirty="0" smtClean="0"/>
              <a:t>+</a:t>
            </a:r>
            <a:r>
              <a:rPr lang="pt-PT" sz="2400" dirty="0" smtClean="0"/>
              <a:t> + N</a:t>
            </a:r>
            <a:r>
              <a:rPr lang="pt-PT" sz="2400" baseline="-25000" dirty="0" smtClean="0"/>
              <a:t>2               </a:t>
            </a:r>
            <a:r>
              <a:rPr lang="pt-PT" sz="2400" dirty="0" smtClean="0"/>
              <a:t>NO</a:t>
            </a:r>
            <a:r>
              <a:rPr lang="pt-PT" sz="2400" baseline="30000" dirty="0" smtClean="0"/>
              <a:t>+</a:t>
            </a:r>
            <a:r>
              <a:rPr lang="pt-PT" sz="2400" dirty="0" smtClean="0"/>
              <a:t> + N</a:t>
            </a:r>
          </a:p>
          <a:p>
            <a:pPr algn="just"/>
            <a:endParaRPr lang="pt-PT" sz="2400" baseline="30000" dirty="0" smtClean="0"/>
          </a:p>
          <a:p>
            <a:pPr algn="just"/>
            <a:r>
              <a:rPr lang="pt-PT" sz="2400" dirty="0" smtClean="0"/>
              <a:t>Apesar de as partículas carregadas electricamente representarem uma fracção muito pequena da massa da atmosfera, têm um papel fundamental em muitos fenómenos atmosféricos.</a:t>
            </a:r>
            <a:endParaRPr lang="pt-PT" sz="2400" dirty="0"/>
          </a:p>
        </p:txBody>
      </p:sp>
      <p:cxnSp>
        <p:nvCxnSpPr>
          <p:cNvPr id="4" name="Conexão recta unidireccional 3"/>
          <p:cNvCxnSpPr/>
          <p:nvPr/>
        </p:nvCxnSpPr>
        <p:spPr>
          <a:xfrm>
            <a:off x="3962400" y="167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>
            <a:off x="3581400" y="3429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>
            <a:off x="3733800" y="4191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57200" y="228600"/>
            <a:ext cx="75664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Formação de Moléculas na Estratosfera</a:t>
            </a:r>
          </a:p>
          <a:p>
            <a:pPr algn="ctr"/>
            <a:r>
              <a:rPr lang="pt-P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na troposfera </a:t>
            </a:r>
            <a:endParaRPr lang="pt-P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28600" y="1295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Uma ligação entre dois átomos tem grande probabilidade de acontecer, é mais estável a molécula do que os dois átomos separados. Ao formar-se a molécula, há libertação de energia. </a:t>
            </a:r>
            <a:endParaRPr lang="pt-PT" sz="2400" dirty="0"/>
          </a:p>
        </p:txBody>
      </p:sp>
      <p:sp>
        <p:nvSpPr>
          <p:cNvPr id="11" name="Oval 10"/>
          <p:cNvSpPr/>
          <p:nvPr/>
        </p:nvSpPr>
        <p:spPr>
          <a:xfrm>
            <a:off x="838200" y="28194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905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     + </a:t>
            </a:r>
            <a:endParaRPr lang="pt-PT" sz="2800" dirty="0"/>
          </a:p>
        </p:txBody>
      </p:sp>
      <p:sp>
        <p:nvSpPr>
          <p:cNvPr id="13" name="Oval 12"/>
          <p:cNvSpPr/>
          <p:nvPr/>
        </p:nvSpPr>
        <p:spPr>
          <a:xfrm>
            <a:off x="3048000" y="2895600"/>
            <a:ext cx="1143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Conexão recta unidireccional 14"/>
          <p:cNvCxnSpPr/>
          <p:nvPr/>
        </p:nvCxnSpPr>
        <p:spPr>
          <a:xfrm>
            <a:off x="4419600" y="3200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6000" y="2743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6781800" y="26670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Conexão curva 18"/>
          <p:cNvCxnSpPr>
            <a:stCxn id="17" idx="5"/>
          </p:cNvCxnSpPr>
          <p:nvPr/>
        </p:nvCxnSpPr>
        <p:spPr>
          <a:xfrm rot="16200000" flipH="1">
            <a:off x="7518610" y="3556209"/>
            <a:ext cx="732351" cy="3848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curva 24"/>
          <p:cNvCxnSpPr>
            <a:stCxn id="17" idx="4"/>
          </p:cNvCxnSpPr>
          <p:nvPr/>
        </p:nvCxnSpPr>
        <p:spPr>
          <a:xfrm rot="16200000" flipH="1">
            <a:off x="7200900" y="3619500"/>
            <a:ext cx="609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85800" y="4267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                  +             O                                                O</a:t>
            </a:r>
            <a:r>
              <a:rPr lang="pt-PT" baseline="-25000" dirty="0" smtClean="0"/>
              <a:t>2</a:t>
            </a:r>
            <a:r>
              <a:rPr lang="pt-PT" dirty="0" smtClean="0"/>
              <a:t>          E         </a:t>
            </a:r>
            <a:endParaRPr lang="pt-PT" dirty="0"/>
          </a:p>
        </p:txBody>
      </p:sp>
      <p:cxnSp>
        <p:nvCxnSpPr>
          <p:cNvPr id="28" name="Conexão recta unidireccional 27"/>
          <p:cNvCxnSpPr/>
          <p:nvPr/>
        </p:nvCxnSpPr>
        <p:spPr>
          <a:xfrm>
            <a:off x="4343400" y="4343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ângulo 28"/>
          <p:cNvSpPr/>
          <p:nvPr/>
        </p:nvSpPr>
        <p:spPr>
          <a:xfrm>
            <a:off x="381000" y="5715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                      O+ O              O</a:t>
            </a:r>
            <a:r>
              <a:rPr lang="pt-PT" sz="2400" baseline="-25000" dirty="0" smtClean="0"/>
              <a:t>2</a:t>
            </a:r>
            <a:r>
              <a:rPr lang="pt-PT" sz="2400" dirty="0" smtClean="0"/>
              <a:t>  + </a:t>
            </a:r>
            <a:r>
              <a:rPr lang="pt-PT" sz="2400" dirty="0" err="1" smtClean="0"/>
              <a:t>E</a:t>
            </a:r>
            <a:r>
              <a:rPr lang="pt-PT" sz="2400" baseline="-25000" dirty="0" err="1" smtClean="0"/>
              <a:t>ligação</a:t>
            </a:r>
            <a:endParaRPr lang="pt-PT" sz="2400" dirty="0"/>
          </a:p>
        </p:txBody>
      </p:sp>
      <p:cxnSp>
        <p:nvCxnSpPr>
          <p:cNvPr id="31" name="Conexão recta unidireccional 30"/>
          <p:cNvCxnSpPr/>
          <p:nvPr/>
        </p:nvCxnSpPr>
        <p:spPr>
          <a:xfrm>
            <a:off x="3352800" y="594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524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O processo inverso, corresponde à dissociação da molécula de oxigénio nos seus dois átomos, e requer o fornecimento da denominada energia de dissociação. </a:t>
            </a:r>
            <a:endParaRPr lang="pt-PT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776788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3"/>
          <p:cNvSpPr/>
          <p:nvPr/>
        </p:nvSpPr>
        <p:spPr>
          <a:xfrm>
            <a:off x="2133600" y="3657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 smtClean="0"/>
              <a:t>O</a:t>
            </a:r>
            <a:r>
              <a:rPr lang="pt-PT" i="1" baseline="-25000" dirty="0" smtClean="0"/>
              <a:t>2</a:t>
            </a:r>
            <a:r>
              <a:rPr lang="pt-PT" i="1" dirty="0" smtClean="0"/>
              <a:t> +</a:t>
            </a:r>
            <a:r>
              <a:rPr lang="pt-PT" i="1" dirty="0" err="1" smtClean="0"/>
              <a:t>E</a:t>
            </a:r>
            <a:r>
              <a:rPr lang="pt-PT" i="1" baseline="-25000" dirty="0" err="1" smtClean="0"/>
              <a:t>dissociação</a:t>
            </a:r>
            <a:r>
              <a:rPr lang="pt-PT" i="1" dirty="0" smtClean="0"/>
              <a:t>              O +  O</a:t>
            </a:r>
            <a:endParaRPr lang="pt-PT" dirty="0"/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3886200" y="3810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152400" y="4648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Como é evidente, no caso apresentado as energias de ligação e de dissociação são numericamente iguais (molécula diatómica, se for </a:t>
            </a:r>
            <a:r>
              <a:rPr lang="pt-PT" sz="2400" dirty="0" err="1" smtClean="0"/>
              <a:t>poliatómica</a:t>
            </a:r>
            <a:r>
              <a:rPr lang="pt-PT" sz="2400" dirty="0" smtClean="0"/>
              <a:t> pode já não acontecer).</a:t>
            </a:r>
            <a:endParaRPr lang="pt-PT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52400" y="152400"/>
            <a:ext cx="1828800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3600" dirty="0" smtClean="0"/>
          </a:p>
          <a:p>
            <a:pPr algn="ctr"/>
            <a:endParaRPr lang="pt-PT" sz="3600" dirty="0" smtClean="0"/>
          </a:p>
          <a:p>
            <a:pPr algn="ctr"/>
            <a:r>
              <a:rPr lang="pt-PT" sz="3600" dirty="0" smtClean="0"/>
              <a:t>O•</a:t>
            </a:r>
          </a:p>
          <a:p>
            <a:pPr algn="ctr"/>
            <a:endParaRPr lang="pt-PT" sz="3600" dirty="0" smtClean="0"/>
          </a:p>
          <a:p>
            <a:pPr algn="ctr"/>
            <a:r>
              <a:rPr lang="pt-PT" sz="3600" dirty="0" err="1" smtClean="0"/>
              <a:t>Br•</a:t>
            </a:r>
            <a:endParaRPr lang="pt-PT" sz="3600" dirty="0" smtClean="0"/>
          </a:p>
          <a:p>
            <a:pPr algn="ctr"/>
            <a:endParaRPr lang="pt-PT" sz="3600" dirty="0" smtClean="0"/>
          </a:p>
          <a:p>
            <a:pPr algn="ctr"/>
            <a:r>
              <a:rPr lang="pt-PT" sz="3600" dirty="0" err="1" smtClean="0"/>
              <a:t>Cl•</a:t>
            </a:r>
            <a:endParaRPr lang="pt-PT" sz="3600" dirty="0" smtClean="0"/>
          </a:p>
          <a:p>
            <a:pPr algn="ctr"/>
            <a:endParaRPr lang="pt-PT" sz="3600" dirty="0" smtClean="0"/>
          </a:p>
          <a:p>
            <a:pPr algn="ctr"/>
            <a:r>
              <a:rPr lang="pt-PT" sz="3600" dirty="0" smtClean="0"/>
              <a:t>HO•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pic>
        <p:nvPicPr>
          <p:cNvPr id="1028" name="Picture 4" descr="http://static.infoescola.com/wp-content/uploads/2010/05/radicais-liv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4038600" cy="1981200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/>
        </p:nvSpPr>
        <p:spPr>
          <a:xfrm>
            <a:off x="2438400" y="685800"/>
            <a:ext cx="4206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que é um radical</a:t>
            </a:r>
            <a:endParaRPr lang="pt-PT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819400" y="44958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Partículas altamente instáveis, extremamente reactivas e que se representam simbolicamente pela sua fórmula seguida do símbolo • em  expoente - N•.</a:t>
            </a:r>
            <a:endParaRPr lang="pt-PT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57200" y="533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Além do radical oxigénio, O•, que é fundamental para a produção da camada de ozono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estratosférico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também se dá a formação de outros radicais livres na atmosfera, com efeitos nem sempre benéficos 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38201" y="2514601"/>
          <a:ext cx="7315198" cy="4077621"/>
        </p:xfrm>
        <a:graphic>
          <a:graphicData uri="http://schemas.openxmlformats.org/drawingml/2006/table">
            <a:tbl>
              <a:tblPr/>
              <a:tblGrid>
                <a:gridCol w="2437836"/>
                <a:gridCol w="2438681"/>
                <a:gridCol w="2438681"/>
              </a:tblGrid>
              <a:tr h="3459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FORMAÇÃO DE RADICAIS LIVRES</a:t>
                      </a:r>
                      <a:endParaRPr lang="pt-PT" sz="1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9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Calibri"/>
                          <a:ea typeface="Calibri"/>
                          <a:cs typeface="Times New Roman"/>
                        </a:rPr>
                        <a:t>Radical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Calibri"/>
                          <a:ea typeface="Calibri"/>
                          <a:cs typeface="Times New Roman"/>
                        </a:rPr>
                        <a:t>Molécula que sofre dissociação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Calibri"/>
                          <a:ea typeface="Calibri"/>
                          <a:cs typeface="Times New Roman"/>
                        </a:rPr>
                        <a:t>Reacção de </a:t>
                      </a:r>
                      <a:r>
                        <a:rPr lang="pt-PT" sz="1800" b="1" dirty="0" err="1">
                          <a:latin typeface="Calibri"/>
                          <a:ea typeface="Calibri"/>
                          <a:cs typeface="Times New Roman"/>
                        </a:rPr>
                        <a:t>fotodissociação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RADICAL 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CLORO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</a:t>
                      </a:r>
                      <a:r>
                        <a:rPr lang="pt-PT" sz="1400" baseline="30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E →2Cl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ClO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ClO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+ E </a:t>
                      </a: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→Cl</a:t>
                      </a:r>
                      <a:r>
                        <a:rPr lang="pt-PT" sz="1100" baseline="30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O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CCl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 (CFC)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CCl</a:t>
                      </a:r>
                      <a:r>
                        <a:rPr lang="pt-PT" sz="1100" baseline="-25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</a:t>
                      </a: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 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E </a:t>
                      </a:r>
                      <a:r>
                        <a:rPr lang="pt-PT" sz="11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→Cl</a:t>
                      </a:r>
                      <a:r>
                        <a:rPr lang="pt-PT" sz="1100" baseline="300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r>
                        <a:rPr lang="pt-PT" sz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.</a:t>
                      </a: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CCl</a:t>
                      </a:r>
                      <a:r>
                        <a:rPr lang="pt-PT" sz="1100" baseline="-25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</a:t>
                      </a:r>
                      <a:r>
                        <a:rPr lang="pt-PT" sz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5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CH</a:t>
                      </a:r>
                      <a:r>
                        <a:rPr lang="pt-PT" sz="1100" baseline="-25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3</a:t>
                      </a:r>
                      <a:r>
                        <a:rPr lang="pt-PT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</a:t>
                      </a:r>
                      <a:endParaRPr lang="pt-PT" sz="1100" baseline="-250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CH</a:t>
                      </a:r>
                      <a:r>
                        <a:rPr lang="pt-PT" sz="1100" baseline="-25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3</a:t>
                      </a:r>
                      <a:r>
                        <a:rPr lang="pt-PT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 +E          </a:t>
                      </a:r>
                      <a:r>
                        <a:rPr lang="pt-PT" sz="11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Cl</a:t>
                      </a:r>
                      <a:r>
                        <a:rPr lang="pt-PT" sz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•</a:t>
                      </a:r>
                      <a:r>
                        <a:rPr lang="pt-PT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+ CH</a:t>
                      </a:r>
                      <a:r>
                        <a:rPr lang="pt-PT" sz="1100" baseline="-25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</a:t>
                      </a:r>
                      <a:r>
                        <a:rPr lang="pt-PT" sz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•.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RADICAL 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BROMO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</a:t>
                      </a:r>
                      <a:r>
                        <a:rPr lang="pt-PT" sz="1400" baseline="30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E → 2Br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BrO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BrO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+ E → </a:t>
                      </a:r>
                      <a:r>
                        <a:rPr lang="pt-PT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Br</a:t>
                      </a:r>
                      <a:r>
                        <a:rPr lang="pt-PT" sz="1100" baseline="30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O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RADICAL 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HIDROXILO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HO</a:t>
                      </a:r>
                      <a:r>
                        <a:rPr lang="pt-PT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 + E →HO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O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HNO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HNO</a:t>
                      </a:r>
                      <a:r>
                        <a:rPr lang="pt-PT" sz="11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E →HO</a:t>
                      </a:r>
                      <a:r>
                        <a:rPr lang="pt-PT" sz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 </a:t>
                      </a:r>
                      <a:r>
                        <a:rPr lang="pt-P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+ </a:t>
                      </a:r>
                      <a:r>
                        <a:rPr lang="pt-P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NO</a:t>
                      </a:r>
                      <a:r>
                        <a:rPr lang="pt-PT" sz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•</a:t>
                      </a:r>
                      <a:endParaRPr lang="pt-PT" sz="11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Conexão recta unidireccional 6"/>
          <p:cNvCxnSpPr/>
          <p:nvPr/>
        </p:nvCxnSpPr>
        <p:spPr>
          <a:xfrm>
            <a:off x="6553200" y="4800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52400" y="152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Na dissociação de uma molécula, a ruptura da ligação entre as duas partes que se separam pode-se dar de dois modos diferentes, dependendo do destino dos dois electrões da ligação:</a:t>
            </a:r>
            <a:endParaRPr lang="pt-PT" sz="2400" dirty="0"/>
          </a:p>
        </p:txBody>
      </p:sp>
      <p:sp>
        <p:nvSpPr>
          <p:cNvPr id="3" name="Rectângulo 2"/>
          <p:cNvSpPr/>
          <p:nvPr/>
        </p:nvSpPr>
        <p:spPr>
          <a:xfrm>
            <a:off x="152400" y="2057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Na cisão </a:t>
            </a:r>
            <a:r>
              <a:rPr lang="pt-PT" sz="2400" dirty="0" err="1" smtClean="0"/>
              <a:t>heterolítica</a:t>
            </a:r>
            <a:r>
              <a:rPr lang="pt-PT" sz="2400" dirty="0" smtClean="0"/>
              <a:t>, ambos os electrões ficam ligados a uma das partes formadas, pelo que os produtos da dissociação são iões:</a:t>
            </a:r>
            <a:endParaRPr lang="pt-PT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7615238" cy="5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28600" y="4191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Na cisão </a:t>
            </a:r>
            <a:r>
              <a:rPr lang="pt-PT" sz="2400" dirty="0" err="1" smtClean="0"/>
              <a:t>homolítica</a:t>
            </a:r>
            <a:r>
              <a:rPr lang="pt-PT" sz="2400" dirty="0" smtClean="0"/>
              <a:t>, cada um dos electrões fica ligado a uma parte, obtendo-se dois radicais livres:</a:t>
            </a:r>
            <a:endParaRPr lang="pt-PT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5334000"/>
            <a:ext cx="8972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52400" y="152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Os radicais Hidroxilo, Cloro e Bromo intervêm em processos de destruição do ozono </a:t>
            </a:r>
            <a:r>
              <a:rPr lang="pt-PT" sz="2400" dirty="0" err="1" smtClean="0"/>
              <a:t>estratosférico</a:t>
            </a:r>
            <a:r>
              <a:rPr lang="pt-PT" sz="2400" dirty="0" smtClean="0"/>
              <a:t>, envolvendo reacções em cadeia, muito características dos radicais livres:</a:t>
            </a:r>
            <a:endParaRPr lang="pt-PT" sz="2400" dirty="0"/>
          </a:p>
        </p:txBody>
      </p:sp>
      <p:sp>
        <p:nvSpPr>
          <p:cNvPr id="3" name="Rectângulo 2"/>
          <p:cNvSpPr/>
          <p:nvPr/>
        </p:nvSpPr>
        <p:spPr>
          <a:xfrm>
            <a:off x="304800" y="2286000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Fase de Iniciação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3581400" y="2286000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/>
              <a:t>•Formação</a:t>
            </a:r>
            <a:r>
              <a:rPr lang="pt-PT" dirty="0" smtClean="0"/>
              <a:t> de radicais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304800" y="320040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Fase de Propagação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581400" y="28956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Reacção dos radicais com outra espécies química, promovendo transformações mas sendo regeneradas no fim.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28600" y="457200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Fase de Terminação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3581400" y="4114800"/>
            <a:ext cx="4572000" cy="120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Reacção de dois radicais entre si, originando um produto quimicamente estável e terminando a cadeia de reacções.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7082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876800" y="3124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      </a:t>
            </a:r>
            <a:r>
              <a:rPr lang="pt-PT" sz="2400" b="1" dirty="0" smtClean="0"/>
              <a:t>O Sol</a:t>
            </a:r>
            <a:endParaRPr lang="pt-PT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1000" y="4572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É uma estrela cuja superfície se encontra acerca de 6000ºC, que emite continuamente uma enorme quantidade de energia, a qual é enviada para o Espaço sob a forma de radiação electromagnética</a:t>
            </a:r>
            <a:r>
              <a:rPr lang="pt-PT" sz="1600" dirty="0" smtClean="0"/>
              <a:t>.</a:t>
            </a:r>
            <a:endParaRPr lang="pt-PT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87630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04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atmosfera tem um papel fundamental no balanço energético Terrestre  </a:t>
            </a:r>
            <a:endParaRPr lang="pt-PT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43400" y="609600"/>
            <a:ext cx="3810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Efeito térmico –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as partículas utilizam a energia absorvida para aumentar a sua energia cinética, o que faz aumentar a sua temperatura(figura).</a:t>
            </a:r>
          </a:p>
          <a:p>
            <a:pPr algn="just">
              <a:lnSpc>
                <a:spcPct val="150000"/>
              </a:lnSpc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Efeito químico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– as partículas absorvem a energia das radiações, a qual servirá para desencadear reacções   químicas.</a:t>
            </a:r>
          </a:p>
          <a:p>
            <a:pPr algn="just"/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8787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60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Radiação UV-A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: é a menos energético. É pouco  retida pela atmosfera.</a:t>
            </a:r>
            <a:r>
              <a:rPr lang="pt-PT" dirty="0" smtClean="0"/>
              <a:t> </a:t>
            </a:r>
          </a:p>
          <a:p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2514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Radiação UV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– B: é perigosa para o ser humano, sendo responsável pelas queimaduras solares. É retida em grande parte pelo ozono (O</a:t>
            </a:r>
            <a:r>
              <a:rPr lang="pt-PT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)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estratosferico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e também pelo oxigénio (O</a:t>
            </a:r>
            <a:r>
              <a:rPr lang="pt-PT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PT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5029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Radiação UV-C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: é a mais energética e praticamente toda absorvida pelo oxigénio (O</a:t>
            </a:r>
            <a:r>
              <a:rPr lang="pt-PT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 e azoto (N</a:t>
            </a:r>
            <a:r>
              <a:rPr lang="pt-PT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 presentes na atmosfera.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228975" cy="413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3"/>
          <p:cNvSpPr/>
          <p:nvPr/>
        </p:nvSpPr>
        <p:spPr>
          <a:xfrm>
            <a:off x="4038600" y="18288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A radiação proveniente do Sol vai sendo absorvida à medida que atravessa as várias camadas da atmosfera.</a:t>
            </a: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Quanto mais energética é a radiação, mais alta é a camada da atmosfera que interage com essa radiação, impedindo-a de prosseguir no seu trajecto em direcção à superfície da Terra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38600" y="685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2">
                    <a:lumMod val="50000"/>
                  </a:schemeClr>
                </a:solidFill>
              </a:rPr>
              <a:t>Então , Pode-se concluir que:</a:t>
            </a:r>
            <a:endParaRPr lang="pt-P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" y="45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Efeito Estufa 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429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572000" y="1066800"/>
            <a:ext cx="3886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A radiação visível e parte da radiação ultravioleta, proveniente do Sol, atravessa a atmosfera e incide na Terra aquecendo a sua superfície. Como resultado a superfície terrestre emite energia sob a forma de radiação infravermelha (IV).</a:t>
            </a:r>
            <a:endParaRPr lang="pt-PT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371600" y="838200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/>
                <a:solidFill>
                  <a:schemeClr val="accent3"/>
                </a:solidFill>
                <a:effectLst/>
              </a:rPr>
              <a:t>Fotodissociação</a:t>
            </a:r>
            <a:endParaRPr lang="pt-P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57200" y="2551837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A </a:t>
            </a:r>
            <a:r>
              <a:rPr lang="pt-PT" sz="2400" dirty="0" err="1" smtClean="0"/>
              <a:t>fotodissociação</a:t>
            </a:r>
            <a:r>
              <a:rPr lang="pt-PT" sz="2400" dirty="0" smtClean="0"/>
              <a:t> acontece quando uma ligação entre átomos de uma molécula se parte, ou seja, existe absorção da radiação solar menos energética, mas mesmo assim capaz de provocar a quebra de ligações dentro de uma molécula, com a formação de radicais livres.</a:t>
            </a:r>
            <a:endParaRPr lang="pt-PT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95400" y="304800"/>
            <a:ext cx="62648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sz="2800" b="1" cap="none" spc="0" dirty="0" smtClean="0">
                <a:ln/>
                <a:solidFill>
                  <a:schemeClr val="accent3"/>
                </a:solidFill>
                <a:effectLst/>
              </a:rPr>
              <a:t>Formação de iões na </a:t>
            </a:r>
            <a:r>
              <a:rPr lang="pt-PT" sz="2800" b="1" cap="none" spc="0" dirty="0" err="1" smtClean="0">
                <a:ln/>
                <a:solidFill>
                  <a:schemeClr val="accent3"/>
                </a:solidFill>
                <a:effectLst/>
              </a:rPr>
              <a:t>Termosfera</a:t>
            </a:r>
            <a:endParaRPr lang="pt-PT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pt-PT" sz="2800" b="1" cap="none" spc="0" dirty="0" smtClean="0">
                <a:ln/>
                <a:solidFill>
                  <a:schemeClr val="accent3"/>
                </a:solidFill>
                <a:effectLst/>
              </a:rPr>
              <a:t> e na Mesosfera</a:t>
            </a:r>
            <a:endParaRPr lang="pt-PT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57200" y="16002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/>
              <a:t>Na </a:t>
            </a:r>
            <a:r>
              <a:rPr lang="pt-PT" sz="2400" b="1" dirty="0" err="1" smtClean="0"/>
              <a:t>termosfera</a:t>
            </a:r>
            <a:r>
              <a:rPr lang="pt-PT" sz="2400" b="1" dirty="0" smtClean="0"/>
              <a:t>:</a:t>
            </a:r>
          </a:p>
          <a:p>
            <a:r>
              <a:rPr lang="pt-PT" sz="2400" dirty="0" err="1" smtClean="0"/>
              <a:t>•Primeiro</a:t>
            </a:r>
            <a:r>
              <a:rPr lang="pt-PT" sz="2400" dirty="0" smtClean="0"/>
              <a:t> constituinte que a radiação encontra é o oxigénio atómico(O);</a:t>
            </a:r>
          </a:p>
          <a:p>
            <a:r>
              <a:rPr lang="pt-PT" sz="2400" dirty="0" err="1" smtClean="0"/>
              <a:t>•Mais</a:t>
            </a:r>
            <a:r>
              <a:rPr lang="pt-PT" sz="2400" dirty="0" smtClean="0"/>
              <a:t> abaixo surgem o azoto molecular(N2) e o oxigénio molecular(O2), que se prolongam pela mesosfera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891</Words>
  <Application>Microsoft Office PowerPoint</Application>
  <PresentationFormat>Apresentação no Ecrã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Mirante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user</dc:creator>
  <cp:lastModifiedBy>user</cp:lastModifiedBy>
  <cp:revision>49</cp:revision>
  <dcterms:modified xsi:type="dcterms:W3CDTF">2012-11-26T12:24:06Z</dcterms:modified>
</cp:coreProperties>
</file>