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6" r:id="rId1"/>
  </p:sldMasterIdLst>
  <p:notesMasterIdLst>
    <p:notesMasterId r:id="rId23"/>
  </p:notesMasterIdLst>
  <p:handoutMasterIdLst>
    <p:handoutMasterId r:id="rId24"/>
  </p:handoutMasterIdLst>
  <p:sldIdLst>
    <p:sldId id="277" r:id="rId2"/>
    <p:sldId id="264" r:id="rId3"/>
    <p:sldId id="263" r:id="rId4"/>
    <p:sldId id="256" r:id="rId5"/>
    <p:sldId id="257" r:id="rId6"/>
    <p:sldId id="260" r:id="rId7"/>
    <p:sldId id="276" r:id="rId8"/>
    <p:sldId id="275" r:id="rId9"/>
    <p:sldId id="273" r:id="rId10"/>
    <p:sldId id="272" r:id="rId11"/>
    <p:sldId id="270" r:id="rId12"/>
    <p:sldId id="262" r:id="rId13"/>
    <p:sldId id="278" r:id="rId14"/>
    <p:sldId id="261" r:id="rId15"/>
    <p:sldId id="269" r:id="rId16"/>
    <p:sldId id="267" r:id="rId17"/>
    <p:sldId id="266" r:id="rId18"/>
    <p:sldId id="265" r:id="rId19"/>
    <p:sldId id="268" r:id="rId20"/>
    <p:sldId id="258" r:id="rId21"/>
    <p:sldId id="271" r:id="rId2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594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7C1B86-2F7A-4211-AB63-C0A22AFB8BCC}" type="doc">
      <dgm:prSet loTypeId="urn:microsoft.com/office/officeart/2005/8/layout/target3" loCatId="relationship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pt-PT"/>
        </a:p>
      </dgm:t>
    </dgm:pt>
    <dgm:pt modelId="{63A7A594-7428-4C89-8172-724D8E4E14C0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PT" dirty="0" smtClean="0">
              <a:solidFill>
                <a:schemeClr val="bg1"/>
              </a:solidFill>
            </a:rPr>
            <a:t>Dentro das competências especificas que o enfermeiro especialista em saúde materna, obstetrícia e ginecológica</a:t>
          </a:r>
          <a:endParaRPr lang="pt-PT" dirty="0">
            <a:solidFill>
              <a:schemeClr val="bg1"/>
            </a:solidFill>
          </a:endParaRPr>
        </a:p>
      </dgm:t>
    </dgm:pt>
    <dgm:pt modelId="{20F8FF4E-2B2F-42BD-958E-F4EBFD86FA9D}" type="parTrans" cxnId="{AC4F7825-3532-40D4-A0BD-72DC981BADDF}">
      <dgm:prSet/>
      <dgm:spPr/>
      <dgm:t>
        <a:bodyPr/>
        <a:lstStyle/>
        <a:p>
          <a:endParaRPr lang="pt-PT"/>
        </a:p>
      </dgm:t>
    </dgm:pt>
    <dgm:pt modelId="{879AC22B-6907-435E-B5BE-46F2C047D326}" type="sibTrans" cxnId="{AC4F7825-3532-40D4-A0BD-72DC981BADDF}">
      <dgm:prSet/>
      <dgm:spPr/>
      <dgm:t>
        <a:bodyPr/>
        <a:lstStyle/>
        <a:p>
          <a:endParaRPr lang="pt-PT"/>
        </a:p>
      </dgm:t>
    </dgm:pt>
    <dgm:pt modelId="{ED582A61-BB54-4B6A-A53A-EDC74E49B2A9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dirty="0" smtClean="0"/>
            <a:t>O regulamento nº 127/2011 publicado no Diário da Republica, 2º serie, nº 35,de 18 de Fevereiro de 2011</a:t>
          </a:r>
          <a:endParaRPr lang="pt-PT" dirty="0"/>
        </a:p>
      </dgm:t>
    </dgm:pt>
    <dgm:pt modelId="{7462ECAB-A57C-41E4-9D7C-16C43EA23906}" type="parTrans" cxnId="{D5E9FAE6-9A8D-4079-9534-3F24405822B1}">
      <dgm:prSet/>
      <dgm:spPr/>
      <dgm:t>
        <a:bodyPr/>
        <a:lstStyle/>
        <a:p>
          <a:endParaRPr lang="pt-PT"/>
        </a:p>
      </dgm:t>
    </dgm:pt>
    <dgm:pt modelId="{B183229C-7831-4B89-92C4-BAE375640D97}" type="sibTrans" cxnId="{D5E9FAE6-9A8D-4079-9534-3F24405822B1}">
      <dgm:prSet/>
      <dgm:spPr/>
      <dgm:t>
        <a:bodyPr/>
        <a:lstStyle/>
        <a:p>
          <a:endParaRPr lang="pt-PT"/>
        </a:p>
      </dgm:t>
    </dgm:pt>
    <dgm:pt modelId="{D2ACE505-2B02-4F94-AA63-1D15510B4908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PT" dirty="0" smtClean="0"/>
            <a:t>Deve-se  promover a saúde da mulher e do RN</a:t>
          </a:r>
          <a:endParaRPr lang="pt-PT" dirty="0"/>
        </a:p>
      </dgm:t>
    </dgm:pt>
    <dgm:pt modelId="{6391688E-4354-4670-8880-036879D2A354}" type="parTrans" cxnId="{251D90C4-745A-4A66-934C-96737AF92EAF}">
      <dgm:prSet/>
      <dgm:spPr/>
      <dgm:t>
        <a:bodyPr/>
        <a:lstStyle/>
        <a:p>
          <a:endParaRPr lang="pt-PT"/>
        </a:p>
      </dgm:t>
    </dgm:pt>
    <dgm:pt modelId="{29D4D66C-CEA2-49A9-85F1-1EC318D373B4}" type="sibTrans" cxnId="{251D90C4-745A-4A66-934C-96737AF92EAF}">
      <dgm:prSet/>
      <dgm:spPr/>
      <dgm:t>
        <a:bodyPr/>
        <a:lstStyle/>
        <a:p>
          <a:endParaRPr lang="pt-PT"/>
        </a:p>
      </dgm:t>
    </dgm:pt>
    <dgm:pt modelId="{D5BDFB5F-A400-4CCF-B35C-CDE36FC56E84}" type="pres">
      <dgm:prSet presAssocID="{C47C1B86-2F7A-4211-AB63-C0A22AFB8BC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6F10AF71-C669-4B70-9EFF-ECFEDD6942BB}" type="pres">
      <dgm:prSet presAssocID="{63A7A594-7428-4C89-8172-724D8E4E14C0}" presName="circle1" presStyleLbl="node1" presStyleIdx="0" presStyleCnt="3"/>
      <dgm:spPr/>
    </dgm:pt>
    <dgm:pt modelId="{6C5CE408-BEA2-4C60-BC9E-2DB30FE99F09}" type="pres">
      <dgm:prSet presAssocID="{63A7A594-7428-4C89-8172-724D8E4E14C0}" presName="space" presStyleCnt="0"/>
      <dgm:spPr/>
    </dgm:pt>
    <dgm:pt modelId="{E8DC93F5-5A14-4028-B7C5-06F2AD7FBEE2}" type="pres">
      <dgm:prSet presAssocID="{63A7A594-7428-4C89-8172-724D8E4E14C0}" presName="rect1" presStyleLbl="alignAcc1" presStyleIdx="0" presStyleCnt="3"/>
      <dgm:spPr/>
      <dgm:t>
        <a:bodyPr/>
        <a:lstStyle/>
        <a:p>
          <a:endParaRPr lang="pt-PT"/>
        </a:p>
      </dgm:t>
    </dgm:pt>
    <dgm:pt modelId="{6B64804F-051E-44C4-B9F3-DF3BCD18B5E8}" type="pres">
      <dgm:prSet presAssocID="{ED582A61-BB54-4B6A-A53A-EDC74E49B2A9}" presName="vertSpace2" presStyleLbl="node1" presStyleIdx="0" presStyleCnt="3"/>
      <dgm:spPr/>
    </dgm:pt>
    <dgm:pt modelId="{263A5417-ED74-49A4-9924-106AE6BAC4D3}" type="pres">
      <dgm:prSet presAssocID="{ED582A61-BB54-4B6A-A53A-EDC74E49B2A9}" presName="circle2" presStyleLbl="node1" presStyleIdx="1" presStyleCnt="3"/>
      <dgm:spPr/>
    </dgm:pt>
    <dgm:pt modelId="{3AB9B569-5F38-46BB-9852-8E481F6E82F6}" type="pres">
      <dgm:prSet presAssocID="{ED582A61-BB54-4B6A-A53A-EDC74E49B2A9}" presName="rect2" presStyleLbl="alignAcc1" presStyleIdx="1" presStyleCnt="3"/>
      <dgm:spPr/>
      <dgm:t>
        <a:bodyPr/>
        <a:lstStyle/>
        <a:p>
          <a:endParaRPr lang="pt-PT"/>
        </a:p>
      </dgm:t>
    </dgm:pt>
    <dgm:pt modelId="{5AC90A68-B1DB-42DE-B8AB-1E4EDA117D70}" type="pres">
      <dgm:prSet presAssocID="{D2ACE505-2B02-4F94-AA63-1D15510B4908}" presName="vertSpace3" presStyleLbl="node1" presStyleIdx="1" presStyleCnt="3"/>
      <dgm:spPr/>
    </dgm:pt>
    <dgm:pt modelId="{AC813F84-F61E-481C-96D1-BF0A8E373D5E}" type="pres">
      <dgm:prSet presAssocID="{D2ACE505-2B02-4F94-AA63-1D15510B4908}" presName="circle3" presStyleLbl="node1" presStyleIdx="2" presStyleCnt="3"/>
      <dgm:spPr/>
    </dgm:pt>
    <dgm:pt modelId="{00674F53-06C8-4FBF-8E5B-BF787580487A}" type="pres">
      <dgm:prSet presAssocID="{D2ACE505-2B02-4F94-AA63-1D15510B4908}" presName="rect3" presStyleLbl="alignAcc1" presStyleIdx="2" presStyleCnt="3"/>
      <dgm:spPr/>
      <dgm:t>
        <a:bodyPr/>
        <a:lstStyle/>
        <a:p>
          <a:endParaRPr lang="pt-PT"/>
        </a:p>
      </dgm:t>
    </dgm:pt>
    <dgm:pt modelId="{39CB918F-5538-4FF2-A29F-0B7FCFB0ABE5}" type="pres">
      <dgm:prSet presAssocID="{63A7A594-7428-4C89-8172-724D8E4E14C0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BEB16ED-7AC9-4E91-9D5C-CD9EA34BFE6B}" type="pres">
      <dgm:prSet presAssocID="{ED582A61-BB54-4B6A-A53A-EDC74E49B2A9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A2872B8-B32C-4E37-886F-FAB851C6EBC0}" type="pres">
      <dgm:prSet presAssocID="{D2ACE505-2B02-4F94-AA63-1D15510B4908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0C779E56-CDDF-4B58-A99F-6C3E15D1D031}" type="presOf" srcId="{D2ACE505-2B02-4F94-AA63-1D15510B4908}" destId="{9A2872B8-B32C-4E37-886F-FAB851C6EBC0}" srcOrd="1" destOrd="0" presId="urn:microsoft.com/office/officeart/2005/8/layout/target3"/>
    <dgm:cxn modelId="{F65BFE7F-FC1E-4B3D-BA8E-D039CA7BA7F9}" type="presOf" srcId="{63A7A594-7428-4C89-8172-724D8E4E14C0}" destId="{39CB918F-5538-4FF2-A29F-0B7FCFB0ABE5}" srcOrd="1" destOrd="0" presId="urn:microsoft.com/office/officeart/2005/8/layout/target3"/>
    <dgm:cxn modelId="{AC4F7825-3532-40D4-A0BD-72DC981BADDF}" srcId="{C47C1B86-2F7A-4211-AB63-C0A22AFB8BCC}" destId="{63A7A594-7428-4C89-8172-724D8E4E14C0}" srcOrd="0" destOrd="0" parTransId="{20F8FF4E-2B2F-42BD-958E-F4EBFD86FA9D}" sibTransId="{879AC22B-6907-435E-B5BE-46F2C047D326}"/>
    <dgm:cxn modelId="{251D90C4-745A-4A66-934C-96737AF92EAF}" srcId="{C47C1B86-2F7A-4211-AB63-C0A22AFB8BCC}" destId="{D2ACE505-2B02-4F94-AA63-1D15510B4908}" srcOrd="2" destOrd="0" parTransId="{6391688E-4354-4670-8880-036879D2A354}" sibTransId="{29D4D66C-CEA2-49A9-85F1-1EC318D373B4}"/>
    <dgm:cxn modelId="{33D2FEFB-D121-4643-BA19-0EDD0CE961A1}" type="presOf" srcId="{ED582A61-BB54-4B6A-A53A-EDC74E49B2A9}" destId="{EBEB16ED-7AC9-4E91-9D5C-CD9EA34BFE6B}" srcOrd="1" destOrd="0" presId="urn:microsoft.com/office/officeart/2005/8/layout/target3"/>
    <dgm:cxn modelId="{766E7FCF-F60F-405B-AC6A-8EE0BF35C81B}" type="presOf" srcId="{63A7A594-7428-4C89-8172-724D8E4E14C0}" destId="{E8DC93F5-5A14-4028-B7C5-06F2AD7FBEE2}" srcOrd="0" destOrd="0" presId="urn:microsoft.com/office/officeart/2005/8/layout/target3"/>
    <dgm:cxn modelId="{0540D552-5DC1-472C-902A-C5DE6077E67A}" type="presOf" srcId="{D2ACE505-2B02-4F94-AA63-1D15510B4908}" destId="{00674F53-06C8-4FBF-8E5B-BF787580487A}" srcOrd="0" destOrd="0" presId="urn:microsoft.com/office/officeart/2005/8/layout/target3"/>
    <dgm:cxn modelId="{C921E50E-D87D-4908-A220-3891C0BCE9EB}" type="presOf" srcId="{C47C1B86-2F7A-4211-AB63-C0A22AFB8BCC}" destId="{D5BDFB5F-A400-4CCF-B35C-CDE36FC56E84}" srcOrd="0" destOrd="0" presId="urn:microsoft.com/office/officeart/2005/8/layout/target3"/>
    <dgm:cxn modelId="{8478AD90-BEC3-4988-9A40-F3602D40BDB3}" type="presOf" srcId="{ED582A61-BB54-4B6A-A53A-EDC74E49B2A9}" destId="{3AB9B569-5F38-46BB-9852-8E481F6E82F6}" srcOrd="0" destOrd="0" presId="urn:microsoft.com/office/officeart/2005/8/layout/target3"/>
    <dgm:cxn modelId="{D5E9FAE6-9A8D-4079-9534-3F24405822B1}" srcId="{C47C1B86-2F7A-4211-AB63-C0A22AFB8BCC}" destId="{ED582A61-BB54-4B6A-A53A-EDC74E49B2A9}" srcOrd="1" destOrd="0" parTransId="{7462ECAB-A57C-41E4-9D7C-16C43EA23906}" sibTransId="{B183229C-7831-4B89-92C4-BAE375640D97}"/>
    <dgm:cxn modelId="{FAFF50ED-7BDA-4DC4-9FA6-DED00BB65FFC}" type="presParOf" srcId="{D5BDFB5F-A400-4CCF-B35C-CDE36FC56E84}" destId="{6F10AF71-C669-4B70-9EFF-ECFEDD6942BB}" srcOrd="0" destOrd="0" presId="urn:microsoft.com/office/officeart/2005/8/layout/target3"/>
    <dgm:cxn modelId="{2BF288C0-2454-4E01-9953-02E6E8C3E1D9}" type="presParOf" srcId="{D5BDFB5F-A400-4CCF-B35C-CDE36FC56E84}" destId="{6C5CE408-BEA2-4C60-BC9E-2DB30FE99F09}" srcOrd="1" destOrd="0" presId="urn:microsoft.com/office/officeart/2005/8/layout/target3"/>
    <dgm:cxn modelId="{7CBBA372-2C46-43C6-A411-AE8C9EFC51CC}" type="presParOf" srcId="{D5BDFB5F-A400-4CCF-B35C-CDE36FC56E84}" destId="{E8DC93F5-5A14-4028-B7C5-06F2AD7FBEE2}" srcOrd="2" destOrd="0" presId="urn:microsoft.com/office/officeart/2005/8/layout/target3"/>
    <dgm:cxn modelId="{13BC69D9-B671-4950-9066-663BCE52343C}" type="presParOf" srcId="{D5BDFB5F-A400-4CCF-B35C-CDE36FC56E84}" destId="{6B64804F-051E-44C4-B9F3-DF3BCD18B5E8}" srcOrd="3" destOrd="0" presId="urn:microsoft.com/office/officeart/2005/8/layout/target3"/>
    <dgm:cxn modelId="{7BE0AA91-83C2-42EC-AEDB-F2C60EBA0FA3}" type="presParOf" srcId="{D5BDFB5F-A400-4CCF-B35C-CDE36FC56E84}" destId="{263A5417-ED74-49A4-9924-106AE6BAC4D3}" srcOrd="4" destOrd="0" presId="urn:microsoft.com/office/officeart/2005/8/layout/target3"/>
    <dgm:cxn modelId="{B0781BC1-1D06-457C-A458-7EE4532AE06F}" type="presParOf" srcId="{D5BDFB5F-A400-4CCF-B35C-CDE36FC56E84}" destId="{3AB9B569-5F38-46BB-9852-8E481F6E82F6}" srcOrd="5" destOrd="0" presId="urn:microsoft.com/office/officeart/2005/8/layout/target3"/>
    <dgm:cxn modelId="{D67B8D99-FE74-4A92-83DE-CD85177F82E2}" type="presParOf" srcId="{D5BDFB5F-A400-4CCF-B35C-CDE36FC56E84}" destId="{5AC90A68-B1DB-42DE-B8AB-1E4EDA117D70}" srcOrd="6" destOrd="0" presId="urn:microsoft.com/office/officeart/2005/8/layout/target3"/>
    <dgm:cxn modelId="{C0D6535E-87BB-4764-BA43-D0635512D12D}" type="presParOf" srcId="{D5BDFB5F-A400-4CCF-B35C-CDE36FC56E84}" destId="{AC813F84-F61E-481C-96D1-BF0A8E373D5E}" srcOrd="7" destOrd="0" presId="urn:microsoft.com/office/officeart/2005/8/layout/target3"/>
    <dgm:cxn modelId="{2F05D63F-A5B6-447A-97D8-7DCDBA568FA9}" type="presParOf" srcId="{D5BDFB5F-A400-4CCF-B35C-CDE36FC56E84}" destId="{00674F53-06C8-4FBF-8E5B-BF787580487A}" srcOrd="8" destOrd="0" presId="urn:microsoft.com/office/officeart/2005/8/layout/target3"/>
    <dgm:cxn modelId="{B558DBB1-4CA3-404C-9248-D7BACB97E1C7}" type="presParOf" srcId="{D5BDFB5F-A400-4CCF-B35C-CDE36FC56E84}" destId="{39CB918F-5538-4FF2-A29F-0B7FCFB0ABE5}" srcOrd="9" destOrd="0" presId="urn:microsoft.com/office/officeart/2005/8/layout/target3"/>
    <dgm:cxn modelId="{A93EE9D8-8F4A-413B-9FAF-45092EC12349}" type="presParOf" srcId="{D5BDFB5F-A400-4CCF-B35C-CDE36FC56E84}" destId="{EBEB16ED-7AC9-4E91-9D5C-CD9EA34BFE6B}" srcOrd="10" destOrd="0" presId="urn:microsoft.com/office/officeart/2005/8/layout/target3"/>
    <dgm:cxn modelId="{2FFA1358-60C9-45E8-81EB-34E052386077}" type="presParOf" srcId="{D5BDFB5F-A400-4CCF-B35C-CDE36FC56E84}" destId="{9A2872B8-B32C-4E37-886F-FAB851C6EBC0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9E57A8-DAE8-4309-99EF-7EBAB727B68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PT"/>
        </a:p>
      </dgm:t>
    </dgm:pt>
    <dgm:pt modelId="{E8742E21-67D4-4730-8D57-80F09DDD6F58}">
      <dgm:prSet custT="1"/>
      <dgm:spPr/>
      <dgm:t>
        <a:bodyPr/>
        <a:lstStyle/>
        <a:p>
          <a:pPr rtl="0"/>
          <a:r>
            <a:rPr lang="pt-PT" sz="1400" dirty="0" smtClean="0">
              <a:solidFill>
                <a:schemeClr val="tx1"/>
              </a:solidFill>
            </a:rPr>
            <a:t>A continuidade da prestação de cuidados por parte dos enfermeiros, depois do parto, de forma individualizada, influencia positivamente a duração da amamentação bem-sucedida. </a:t>
          </a:r>
          <a:endParaRPr lang="pt-PT" sz="1400" dirty="0">
            <a:solidFill>
              <a:schemeClr val="tx1"/>
            </a:solidFill>
          </a:endParaRPr>
        </a:p>
      </dgm:t>
    </dgm:pt>
    <dgm:pt modelId="{D6C72FDB-5D3D-41F5-898A-0C504894D1C1}" type="parTrans" cxnId="{521F3979-62F8-439A-B6EC-4E0FFE8F01E1}">
      <dgm:prSet/>
      <dgm:spPr/>
      <dgm:t>
        <a:bodyPr/>
        <a:lstStyle/>
        <a:p>
          <a:endParaRPr lang="pt-PT"/>
        </a:p>
      </dgm:t>
    </dgm:pt>
    <dgm:pt modelId="{27AA526C-0193-435D-B83F-85DD37BED501}" type="sibTrans" cxnId="{521F3979-62F8-439A-B6EC-4E0FFE8F01E1}">
      <dgm:prSet/>
      <dgm:spPr/>
      <dgm:t>
        <a:bodyPr/>
        <a:lstStyle/>
        <a:p>
          <a:endParaRPr lang="pt-PT"/>
        </a:p>
      </dgm:t>
    </dgm:pt>
    <dgm:pt modelId="{13D37257-E752-4057-9C8E-95DBFF17531A}">
      <dgm:prSet/>
      <dgm:spPr/>
      <dgm:t>
        <a:bodyPr/>
        <a:lstStyle/>
        <a:p>
          <a:pPr rtl="0"/>
          <a:r>
            <a:rPr lang="pt-PT" dirty="0" smtClean="0">
              <a:solidFill>
                <a:schemeClr val="tx1"/>
              </a:solidFill>
            </a:rPr>
            <a:t>Deste modo a </a:t>
          </a:r>
          <a:r>
            <a:rPr lang="pt-PT" b="1" dirty="0" smtClean="0">
              <a:solidFill>
                <a:schemeClr val="tx1"/>
              </a:solidFill>
            </a:rPr>
            <a:t>promoção da amamentação</a:t>
          </a:r>
          <a:r>
            <a:rPr lang="pt-PT" dirty="0" smtClean="0">
              <a:solidFill>
                <a:schemeClr val="tx1"/>
              </a:solidFill>
            </a:rPr>
            <a:t>, deve constituir um dos focos principais de acção para estes profissionais de saúde.</a:t>
          </a:r>
          <a:endParaRPr lang="pt-PT" dirty="0">
            <a:solidFill>
              <a:schemeClr val="tx1"/>
            </a:solidFill>
          </a:endParaRPr>
        </a:p>
      </dgm:t>
    </dgm:pt>
    <dgm:pt modelId="{0CE03C69-91D1-4F9C-85A6-D9F5D7EE0598}" type="parTrans" cxnId="{8CC91EC1-0873-4684-9FF7-96BA604CBB3D}">
      <dgm:prSet/>
      <dgm:spPr/>
      <dgm:t>
        <a:bodyPr/>
        <a:lstStyle/>
        <a:p>
          <a:endParaRPr lang="pt-PT"/>
        </a:p>
      </dgm:t>
    </dgm:pt>
    <dgm:pt modelId="{FC256E92-22F4-46C1-8A72-A8B36292AA19}" type="sibTrans" cxnId="{8CC91EC1-0873-4684-9FF7-96BA604CBB3D}">
      <dgm:prSet/>
      <dgm:spPr/>
      <dgm:t>
        <a:bodyPr/>
        <a:lstStyle/>
        <a:p>
          <a:endParaRPr lang="pt-PT"/>
        </a:p>
      </dgm:t>
    </dgm:pt>
    <dgm:pt modelId="{94E18D4B-B10C-4980-8586-FD9184BA53B4}" type="pres">
      <dgm:prSet presAssocID="{CC9E57A8-DAE8-4309-99EF-7EBAB727B68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A3375308-2D83-43DF-9A7E-CC031CD88CBB}" type="pres">
      <dgm:prSet presAssocID="{E8742E21-67D4-4730-8D57-80F09DDD6F5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AAE3442-39DA-4A20-9F86-D2BDB7A77E4D}" type="pres">
      <dgm:prSet presAssocID="{27AA526C-0193-435D-B83F-85DD37BED501}" presName="sibTrans" presStyleLbl="sibTrans2D1" presStyleIdx="0" presStyleCnt="2"/>
      <dgm:spPr/>
      <dgm:t>
        <a:bodyPr/>
        <a:lstStyle/>
        <a:p>
          <a:endParaRPr lang="pt-PT"/>
        </a:p>
      </dgm:t>
    </dgm:pt>
    <dgm:pt modelId="{9C04EDFD-4038-43C3-9DFE-6ED59D7FBAC0}" type="pres">
      <dgm:prSet presAssocID="{27AA526C-0193-435D-B83F-85DD37BED501}" presName="connectorText" presStyleLbl="sibTrans2D1" presStyleIdx="0" presStyleCnt="2"/>
      <dgm:spPr/>
      <dgm:t>
        <a:bodyPr/>
        <a:lstStyle/>
        <a:p>
          <a:endParaRPr lang="pt-PT"/>
        </a:p>
      </dgm:t>
    </dgm:pt>
    <dgm:pt modelId="{19DA4E82-6A99-4BF1-A287-290426D82307}" type="pres">
      <dgm:prSet presAssocID="{13D37257-E752-4057-9C8E-95DBFF17531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39C2F61-B56D-42F8-A4BB-384A80DE7ABA}" type="pres">
      <dgm:prSet presAssocID="{FC256E92-22F4-46C1-8A72-A8B36292AA19}" presName="sibTrans" presStyleLbl="sibTrans2D1" presStyleIdx="1" presStyleCnt="2"/>
      <dgm:spPr/>
      <dgm:t>
        <a:bodyPr/>
        <a:lstStyle/>
        <a:p>
          <a:endParaRPr lang="pt-PT"/>
        </a:p>
      </dgm:t>
    </dgm:pt>
    <dgm:pt modelId="{765ABC57-9AF1-43E6-B8B4-E365779AE708}" type="pres">
      <dgm:prSet presAssocID="{FC256E92-22F4-46C1-8A72-A8B36292AA19}" presName="connectorText" presStyleLbl="sibTrans2D1" presStyleIdx="1" presStyleCnt="2"/>
      <dgm:spPr/>
      <dgm:t>
        <a:bodyPr/>
        <a:lstStyle/>
        <a:p>
          <a:endParaRPr lang="pt-PT"/>
        </a:p>
      </dgm:t>
    </dgm:pt>
  </dgm:ptLst>
  <dgm:cxnLst>
    <dgm:cxn modelId="{BF60D4DC-0549-493A-AD7F-8D36E9D517F2}" type="presOf" srcId="{13D37257-E752-4057-9C8E-95DBFF17531A}" destId="{19DA4E82-6A99-4BF1-A287-290426D82307}" srcOrd="0" destOrd="0" presId="urn:microsoft.com/office/officeart/2005/8/layout/cycle2"/>
    <dgm:cxn modelId="{33860A66-E950-4167-A383-51069161ADA0}" type="presOf" srcId="{27AA526C-0193-435D-B83F-85DD37BED501}" destId="{6AAE3442-39DA-4A20-9F86-D2BDB7A77E4D}" srcOrd="0" destOrd="0" presId="urn:microsoft.com/office/officeart/2005/8/layout/cycle2"/>
    <dgm:cxn modelId="{521F3979-62F8-439A-B6EC-4E0FFE8F01E1}" srcId="{CC9E57A8-DAE8-4309-99EF-7EBAB727B68A}" destId="{E8742E21-67D4-4730-8D57-80F09DDD6F58}" srcOrd="0" destOrd="0" parTransId="{D6C72FDB-5D3D-41F5-898A-0C504894D1C1}" sibTransId="{27AA526C-0193-435D-B83F-85DD37BED501}"/>
    <dgm:cxn modelId="{80631F47-59A0-41BA-9B6E-0F2206B1E1CF}" type="presOf" srcId="{E8742E21-67D4-4730-8D57-80F09DDD6F58}" destId="{A3375308-2D83-43DF-9A7E-CC031CD88CBB}" srcOrd="0" destOrd="0" presId="urn:microsoft.com/office/officeart/2005/8/layout/cycle2"/>
    <dgm:cxn modelId="{846B6FE4-6F24-40F4-907A-56B440EB2A17}" type="presOf" srcId="{CC9E57A8-DAE8-4309-99EF-7EBAB727B68A}" destId="{94E18D4B-B10C-4980-8586-FD9184BA53B4}" srcOrd="0" destOrd="0" presId="urn:microsoft.com/office/officeart/2005/8/layout/cycle2"/>
    <dgm:cxn modelId="{8CC91EC1-0873-4684-9FF7-96BA604CBB3D}" srcId="{CC9E57A8-DAE8-4309-99EF-7EBAB727B68A}" destId="{13D37257-E752-4057-9C8E-95DBFF17531A}" srcOrd="1" destOrd="0" parTransId="{0CE03C69-91D1-4F9C-85A6-D9F5D7EE0598}" sibTransId="{FC256E92-22F4-46C1-8A72-A8B36292AA19}"/>
    <dgm:cxn modelId="{1E58736C-151C-4E5B-8A68-F4A6A7F2128F}" type="presOf" srcId="{FC256E92-22F4-46C1-8A72-A8B36292AA19}" destId="{339C2F61-B56D-42F8-A4BB-384A80DE7ABA}" srcOrd="0" destOrd="0" presId="urn:microsoft.com/office/officeart/2005/8/layout/cycle2"/>
    <dgm:cxn modelId="{A7BB78C4-9CAC-4FAA-9F1C-E66F1A8B552C}" type="presOf" srcId="{27AA526C-0193-435D-B83F-85DD37BED501}" destId="{9C04EDFD-4038-43C3-9DFE-6ED59D7FBAC0}" srcOrd="1" destOrd="0" presId="urn:microsoft.com/office/officeart/2005/8/layout/cycle2"/>
    <dgm:cxn modelId="{8D12EE79-0C81-4B9B-9806-C92675D642F7}" type="presOf" srcId="{FC256E92-22F4-46C1-8A72-A8B36292AA19}" destId="{765ABC57-9AF1-43E6-B8B4-E365779AE708}" srcOrd="1" destOrd="0" presId="urn:microsoft.com/office/officeart/2005/8/layout/cycle2"/>
    <dgm:cxn modelId="{BC18A8B7-D2AF-46C4-8EFB-876B472CAA2D}" type="presParOf" srcId="{94E18D4B-B10C-4980-8586-FD9184BA53B4}" destId="{A3375308-2D83-43DF-9A7E-CC031CD88CBB}" srcOrd="0" destOrd="0" presId="urn:microsoft.com/office/officeart/2005/8/layout/cycle2"/>
    <dgm:cxn modelId="{3B86021A-B5D9-465F-B0F9-04BA81523D3B}" type="presParOf" srcId="{94E18D4B-B10C-4980-8586-FD9184BA53B4}" destId="{6AAE3442-39DA-4A20-9F86-D2BDB7A77E4D}" srcOrd="1" destOrd="0" presId="urn:microsoft.com/office/officeart/2005/8/layout/cycle2"/>
    <dgm:cxn modelId="{79FC76CF-0828-4AB2-8636-24AE35D3443B}" type="presParOf" srcId="{6AAE3442-39DA-4A20-9F86-D2BDB7A77E4D}" destId="{9C04EDFD-4038-43C3-9DFE-6ED59D7FBAC0}" srcOrd="0" destOrd="0" presId="urn:microsoft.com/office/officeart/2005/8/layout/cycle2"/>
    <dgm:cxn modelId="{17ECE1FB-2043-4F81-8F09-EB5EB74716B0}" type="presParOf" srcId="{94E18D4B-B10C-4980-8586-FD9184BA53B4}" destId="{19DA4E82-6A99-4BF1-A287-290426D82307}" srcOrd="2" destOrd="0" presId="urn:microsoft.com/office/officeart/2005/8/layout/cycle2"/>
    <dgm:cxn modelId="{18658014-6931-43C1-91F1-E15156B91C2E}" type="presParOf" srcId="{94E18D4B-B10C-4980-8586-FD9184BA53B4}" destId="{339C2F61-B56D-42F8-A4BB-384A80DE7ABA}" srcOrd="3" destOrd="0" presId="urn:microsoft.com/office/officeart/2005/8/layout/cycle2"/>
    <dgm:cxn modelId="{1575F690-8CB5-41EC-B067-6E13065381CD}" type="presParOf" srcId="{339C2F61-B56D-42F8-A4BB-384A80DE7ABA}" destId="{765ABC57-9AF1-43E6-B8B4-E365779AE70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10AF71-C669-4B70-9EFF-ECFEDD6942BB}">
      <dsp:nvSpPr>
        <dsp:cNvPr id="0" name=""/>
        <dsp:cNvSpPr/>
      </dsp:nvSpPr>
      <dsp:spPr>
        <a:xfrm>
          <a:off x="0" y="0"/>
          <a:ext cx="4051437" cy="4051437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DC93F5-5A14-4028-B7C5-06F2AD7FBEE2}">
      <dsp:nvSpPr>
        <dsp:cNvPr id="0" name=""/>
        <dsp:cNvSpPr/>
      </dsp:nvSpPr>
      <dsp:spPr>
        <a:xfrm>
          <a:off x="2025718" y="0"/>
          <a:ext cx="5099393" cy="4051437"/>
        </a:xfrm>
        <a:prstGeom prst="rect">
          <a:avLst/>
        </a:prstGeom>
        <a:gradFill rotWithShape="1">
          <a:gsLst>
            <a:gs pos="0">
              <a:schemeClr val="accent1">
                <a:tint val="70000"/>
                <a:lumMod val="110000"/>
              </a:schemeClr>
            </a:gs>
            <a:gs pos="100000">
              <a:schemeClr val="accent1">
                <a:tint val="90000"/>
              </a:schemeClr>
            </a:gs>
          </a:gsLst>
          <a:lin ang="5400000" scaled="1"/>
        </a:gradFill>
        <a:ln w="12700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900" kern="1200" dirty="0" smtClean="0">
              <a:solidFill>
                <a:schemeClr val="bg1"/>
              </a:solidFill>
            </a:rPr>
            <a:t>Dentro das competências especificas que o enfermeiro especialista em saúde materna, obstetrícia e ginecológica</a:t>
          </a:r>
          <a:endParaRPr lang="pt-PT" sz="1900" kern="1200" dirty="0">
            <a:solidFill>
              <a:schemeClr val="bg1"/>
            </a:solidFill>
          </a:endParaRPr>
        </a:p>
      </dsp:txBody>
      <dsp:txXfrm>
        <a:off x="2025718" y="0"/>
        <a:ext cx="5099393" cy="1215433"/>
      </dsp:txXfrm>
    </dsp:sp>
    <dsp:sp modelId="{263A5417-ED74-49A4-9924-106AE6BAC4D3}">
      <dsp:nvSpPr>
        <dsp:cNvPr id="0" name=""/>
        <dsp:cNvSpPr/>
      </dsp:nvSpPr>
      <dsp:spPr>
        <a:xfrm>
          <a:off x="709002" y="1215433"/>
          <a:ext cx="2633431" cy="2633431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2937315"/>
            <a:satOff val="-3895"/>
            <a:lumOff val="3921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AB9B569-5F38-46BB-9852-8E481F6E82F6}">
      <dsp:nvSpPr>
        <dsp:cNvPr id="0" name=""/>
        <dsp:cNvSpPr/>
      </dsp:nvSpPr>
      <dsp:spPr>
        <a:xfrm>
          <a:off x="2025718" y="1215433"/>
          <a:ext cx="5099393" cy="2633431"/>
        </a:xfrm>
        <a:prstGeom prst="rect">
          <a:avLst/>
        </a:prstGeom>
        <a:solidFill>
          <a:schemeClr val="accent5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900" kern="1200" dirty="0" smtClean="0"/>
            <a:t>O regulamento nº 127/2011 publicado no Diário da Republica, 2º serie, nº 35,de 18 de Fevereiro de 2011</a:t>
          </a:r>
          <a:endParaRPr lang="pt-PT" sz="1900" kern="1200" dirty="0"/>
        </a:p>
      </dsp:txBody>
      <dsp:txXfrm>
        <a:off x="2025718" y="1215433"/>
        <a:ext cx="5099393" cy="1215429"/>
      </dsp:txXfrm>
    </dsp:sp>
    <dsp:sp modelId="{AC813F84-F61E-481C-96D1-BF0A8E373D5E}">
      <dsp:nvSpPr>
        <dsp:cNvPr id="0" name=""/>
        <dsp:cNvSpPr/>
      </dsp:nvSpPr>
      <dsp:spPr>
        <a:xfrm>
          <a:off x="1418003" y="2430863"/>
          <a:ext cx="1215429" cy="1215429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5874630"/>
            <a:satOff val="-7790"/>
            <a:lumOff val="7843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674F53-06C8-4FBF-8E5B-BF787580487A}">
      <dsp:nvSpPr>
        <dsp:cNvPr id="0" name=""/>
        <dsp:cNvSpPr/>
      </dsp:nvSpPr>
      <dsp:spPr>
        <a:xfrm>
          <a:off x="2025718" y="2430863"/>
          <a:ext cx="5099393" cy="1215429"/>
        </a:xfrm>
        <a:prstGeom prst="rect">
          <a:avLst/>
        </a:prstGeom>
        <a:gradFill rotWithShape="1">
          <a:gsLst>
            <a:gs pos="0">
              <a:schemeClr val="accent4">
                <a:tint val="70000"/>
                <a:lumMod val="110000"/>
              </a:schemeClr>
            </a:gs>
            <a:gs pos="100000">
              <a:schemeClr val="accent4">
                <a:tint val="90000"/>
              </a:schemeClr>
            </a:gs>
          </a:gsLst>
          <a:lin ang="5400000" scaled="1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900" kern="1200" dirty="0" smtClean="0"/>
            <a:t>Deve-se  promover a saúde da mulher e do RN</a:t>
          </a:r>
          <a:endParaRPr lang="pt-PT" sz="1900" kern="1200" dirty="0"/>
        </a:p>
      </dsp:txBody>
      <dsp:txXfrm>
        <a:off x="2025718" y="2430863"/>
        <a:ext cx="5099393" cy="12154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375308-2D83-43DF-9A7E-CC031CD88CBB}">
      <dsp:nvSpPr>
        <dsp:cNvPr id="0" name=""/>
        <dsp:cNvSpPr/>
      </dsp:nvSpPr>
      <dsp:spPr>
        <a:xfrm>
          <a:off x="521" y="601044"/>
          <a:ext cx="2849348" cy="28493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>
              <a:solidFill>
                <a:schemeClr val="tx1"/>
              </a:solidFill>
            </a:rPr>
            <a:t>A continuidade da prestação de cuidados por parte dos enfermeiros, depois do parto, de forma individualizada, influencia positivamente a duração da amamentação bem-sucedida. </a:t>
          </a:r>
          <a:endParaRPr lang="pt-PT" sz="1400" kern="1200" dirty="0">
            <a:solidFill>
              <a:schemeClr val="tx1"/>
            </a:solidFill>
          </a:endParaRPr>
        </a:p>
      </dsp:txBody>
      <dsp:txXfrm>
        <a:off x="521" y="601044"/>
        <a:ext cx="2849348" cy="2849348"/>
      </dsp:txXfrm>
    </dsp:sp>
    <dsp:sp modelId="{6AAE3442-39DA-4A20-9F86-D2BDB7A77E4D}">
      <dsp:nvSpPr>
        <dsp:cNvPr id="0" name=""/>
        <dsp:cNvSpPr/>
      </dsp:nvSpPr>
      <dsp:spPr>
        <a:xfrm>
          <a:off x="2626635" y="198609"/>
          <a:ext cx="1771564" cy="961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200" kern="1200"/>
        </a:p>
      </dsp:txBody>
      <dsp:txXfrm>
        <a:off x="2626635" y="198609"/>
        <a:ext cx="1771564" cy="961655"/>
      </dsp:txXfrm>
    </dsp:sp>
    <dsp:sp modelId="{19DA4E82-6A99-4BF1-A287-290426D82307}">
      <dsp:nvSpPr>
        <dsp:cNvPr id="0" name=""/>
        <dsp:cNvSpPr/>
      </dsp:nvSpPr>
      <dsp:spPr>
        <a:xfrm>
          <a:off x="4275241" y="601044"/>
          <a:ext cx="2849348" cy="28493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>
              <a:solidFill>
                <a:schemeClr val="tx1"/>
              </a:solidFill>
            </a:rPr>
            <a:t>Deste modo a </a:t>
          </a:r>
          <a:r>
            <a:rPr lang="pt-PT" sz="1500" b="1" kern="1200" dirty="0" smtClean="0">
              <a:solidFill>
                <a:schemeClr val="tx1"/>
              </a:solidFill>
            </a:rPr>
            <a:t>promoção da amamentação</a:t>
          </a:r>
          <a:r>
            <a:rPr lang="pt-PT" sz="1500" kern="1200" dirty="0" smtClean="0">
              <a:solidFill>
                <a:schemeClr val="tx1"/>
              </a:solidFill>
            </a:rPr>
            <a:t>, deve constituir um dos focos principais de acção para estes profissionais de saúde.</a:t>
          </a:r>
          <a:endParaRPr lang="pt-PT" sz="1500" kern="1200" dirty="0">
            <a:solidFill>
              <a:schemeClr val="tx1"/>
            </a:solidFill>
          </a:endParaRPr>
        </a:p>
      </dsp:txBody>
      <dsp:txXfrm>
        <a:off x="4275241" y="601044"/>
        <a:ext cx="2849348" cy="2849348"/>
      </dsp:txXfrm>
    </dsp:sp>
    <dsp:sp modelId="{339C2F61-B56D-42F8-A4BB-384A80DE7ABA}">
      <dsp:nvSpPr>
        <dsp:cNvPr id="0" name=""/>
        <dsp:cNvSpPr/>
      </dsp:nvSpPr>
      <dsp:spPr>
        <a:xfrm rot="10800000">
          <a:off x="2726912" y="2891172"/>
          <a:ext cx="1771564" cy="961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200" kern="1200"/>
        </a:p>
      </dsp:txBody>
      <dsp:txXfrm rot="10800000">
        <a:off x="2726912" y="2891172"/>
        <a:ext cx="1771564" cy="961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12C7E-8DB6-43E6-9539-DF1B086E9FB9}" type="datetimeFigureOut">
              <a:rPr lang="pt-PT" smtClean="0"/>
              <a:t>12-03-2012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95A74-6920-4102-BE90-9D21CBE041B5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FDBF2-AB59-4119-8632-D69E101CF268}" type="datetimeFigureOut">
              <a:rPr lang="pt-PT" smtClean="0"/>
              <a:pPr/>
              <a:t>12-03-2012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7582D-C2F9-4540-BD47-1F0694CAC32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734471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7582D-C2F9-4540-BD47-1F0694CAC32B}" type="slidenum">
              <a:rPr lang="pt-PT" smtClean="0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422233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007BB-AE6A-45B7-BC92-CA5D33726424}" type="datetimeFigureOut">
              <a:rPr lang="pt-PT" smtClean="0"/>
              <a:pPr/>
              <a:t>12-03-2012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BCA6-1D8E-42C5-9DC9-BDDC8B7DB66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007BB-AE6A-45B7-BC92-CA5D33726424}" type="datetimeFigureOut">
              <a:rPr lang="pt-PT" smtClean="0"/>
              <a:pPr/>
              <a:t>12-03-2012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BCA6-1D8E-42C5-9DC9-BDDC8B7DB66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007BB-AE6A-45B7-BC92-CA5D33726424}" type="datetimeFigureOut">
              <a:rPr lang="pt-PT" smtClean="0"/>
              <a:pPr/>
              <a:t>12-03-2012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BCA6-1D8E-42C5-9DC9-BDDC8B7DB66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007BB-AE6A-45B7-BC92-CA5D33726424}" type="datetimeFigureOut">
              <a:rPr lang="pt-PT" smtClean="0"/>
              <a:pPr/>
              <a:t>12-03-2012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BCA6-1D8E-42C5-9DC9-BDDC8B7DB66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007BB-AE6A-45B7-BC92-CA5D33726424}" type="datetimeFigureOut">
              <a:rPr lang="pt-PT" smtClean="0"/>
              <a:pPr/>
              <a:t>12-03-2012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BCA6-1D8E-42C5-9DC9-BDDC8B7DB66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007BB-AE6A-45B7-BC92-CA5D33726424}" type="datetimeFigureOut">
              <a:rPr lang="pt-PT" smtClean="0"/>
              <a:pPr/>
              <a:t>12-03-2012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BCA6-1D8E-42C5-9DC9-BDDC8B7DB66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007BB-AE6A-45B7-BC92-CA5D33726424}" type="datetimeFigureOut">
              <a:rPr lang="pt-PT" smtClean="0"/>
              <a:pPr/>
              <a:t>12-03-2012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BCA6-1D8E-42C5-9DC9-BDDC8B7DB66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007BB-AE6A-45B7-BC92-CA5D33726424}" type="datetimeFigureOut">
              <a:rPr lang="pt-PT" smtClean="0"/>
              <a:pPr/>
              <a:t>12-03-2012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BCA6-1D8E-42C5-9DC9-BDDC8B7DB66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007BB-AE6A-45B7-BC92-CA5D33726424}" type="datetimeFigureOut">
              <a:rPr lang="pt-PT" smtClean="0"/>
              <a:pPr/>
              <a:t>12-03-2012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BCA6-1D8E-42C5-9DC9-BDDC8B7DB66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007BB-AE6A-45B7-BC92-CA5D33726424}" type="datetimeFigureOut">
              <a:rPr lang="pt-PT" smtClean="0"/>
              <a:pPr/>
              <a:t>12-03-2012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BCA6-1D8E-42C5-9DC9-BDDC8B7DB66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007BB-AE6A-45B7-BC92-CA5D33726424}" type="datetimeFigureOut">
              <a:rPr lang="pt-PT" smtClean="0"/>
              <a:pPr/>
              <a:t>12-03-2012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BCA6-1D8E-42C5-9DC9-BDDC8B7DB663}" type="slidenum">
              <a:rPr lang="pt-PT" smtClean="0"/>
              <a:pPr/>
              <a:t>‹nº›</a:t>
            </a:fld>
            <a:endParaRPr lang="pt-PT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pt-PT" smtClean="0"/>
              <a:t>Clique no ícone para adicionar uma imagem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007BB-AE6A-45B7-BC92-CA5D33726424}" type="datetimeFigureOut">
              <a:rPr lang="pt-PT" smtClean="0"/>
              <a:pPr/>
              <a:t>12-03-2012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BBCA6-1D8E-42C5-9DC9-BDDC8B7DB663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feature=player_detailpage&amp;v=ywfDpcch0q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mamaraopeito.webnode.com/album/poesia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594FF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>
                <a:solidFill>
                  <a:srgbClr val="FFFF00"/>
                </a:solidFill>
              </a:rPr>
              <a:t>Boas Praticas no Aleitamento </a:t>
            </a:r>
            <a:r>
              <a:rPr lang="pt-PT" b="1" dirty="0" smtClean="0">
                <a:solidFill>
                  <a:srgbClr val="FFFF00"/>
                </a:solidFill>
              </a:rPr>
              <a:t>Materno/HAB</a:t>
            </a:r>
            <a:endParaRPr lang="pt-PT" b="1" dirty="0">
              <a:solidFill>
                <a:srgbClr val="FFFF00"/>
              </a:solidFill>
            </a:endParaRPr>
          </a:p>
        </p:txBody>
      </p:sp>
      <p:sp>
        <p:nvSpPr>
          <p:cNvPr id="11" name="Marcador de Posição de Conteúdo 10"/>
          <p:cNvSpPr>
            <a:spLocks noGrp="1"/>
          </p:cNvSpPr>
          <p:nvPr>
            <p:ph idx="1"/>
          </p:nvPr>
        </p:nvSpPr>
        <p:spPr>
          <a:xfrm>
            <a:off x="583550" y="2132856"/>
            <a:ext cx="7125112" cy="38884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t-PT" b="1" dirty="0" smtClean="0">
              <a:solidFill>
                <a:srgbClr val="FFFF00"/>
              </a:solidFill>
            </a:endParaRPr>
          </a:p>
          <a:p>
            <a:pPr marL="2628900" lvl="6" indent="0">
              <a:buNone/>
            </a:pPr>
            <a:endParaRPr lang="pt-PT" b="1" dirty="0" smtClean="0">
              <a:solidFill>
                <a:srgbClr val="FFFF00"/>
              </a:solidFill>
            </a:endParaRPr>
          </a:p>
          <a:p>
            <a:pPr marL="2628900" lvl="6" indent="0">
              <a:buNone/>
            </a:pPr>
            <a:endParaRPr lang="pt-PT" dirty="0"/>
          </a:p>
          <a:p>
            <a:pPr marL="2628900" lvl="6" indent="0">
              <a:buNone/>
            </a:pPr>
            <a:endParaRPr lang="pt-PT" dirty="0" smtClean="0"/>
          </a:p>
          <a:p>
            <a:pPr marL="2628900" lvl="6" indent="0">
              <a:buNone/>
            </a:pPr>
            <a:endParaRPr lang="pt-PT" dirty="0"/>
          </a:p>
          <a:p>
            <a:pPr marL="2628900" lvl="6" indent="0">
              <a:buNone/>
            </a:pPr>
            <a:endParaRPr lang="pt-PT" dirty="0" smtClean="0"/>
          </a:p>
          <a:p>
            <a:pPr marL="2628900" lvl="6" indent="0">
              <a:buNone/>
            </a:pPr>
            <a:endParaRPr lang="pt-PT" dirty="0"/>
          </a:p>
          <a:p>
            <a:pPr marL="2628900" lvl="6" indent="0">
              <a:buNone/>
            </a:pPr>
            <a:endParaRPr lang="pt-PT" dirty="0" smtClean="0"/>
          </a:p>
          <a:p>
            <a:pPr marL="2628900" lvl="6" indent="0">
              <a:buNone/>
            </a:pPr>
            <a:endParaRPr lang="pt-PT" dirty="0" smtClean="0"/>
          </a:p>
          <a:p>
            <a:pPr marL="2628900" lvl="6" indent="0">
              <a:buNone/>
            </a:pPr>
            <a:endParaRPr lang="pt-PT" dirty="0"/>
          </a:p>
          <a:p>
            <a:pPr marL="2628900" lvl="6" indent="0">
              <a:buNone/>
            </a:pPr>
            <a:endParaRPr lang="pt-PT" dirty="0" smtClean="0"/>
          </a:p>
          <a:p>
            <a:pPr marL="2628900" lvl="6" indent="0">
              <a:buNone/>
            </a:pPr>
            <a:endParaRPr lang="pt-PT" dirty="0"/>
          </a:p>
          <a:p>
            <a:pPr marL="2628900" lvl="6" indent="0">
              <a:buNone/>
            </a:pPr>
            <a:endParaRPr lang="pt-PT" dirty="0" smtClean="0"/>
          </a:p>
          <a:p>
            <a:pPr marL="3086100" lvl="7" indent="0">
              <a:buNone/>
            </a:pPr>
            <a:endParaRPr lang="pt-PT" dirty="0" smtClean="0"/>
          </a:p>
          <a:p>
            <a:pPr marL="3086100" lvl="7" indent="0">
              <a:buNone/>
            </a:pPr>
            <a:endParaRPr lang="pt-PT" dirty="0"/>
          </a:p>
          <a:p>
            <a:pPr marL="3086100" lvl="7" indent="0">
              <a:buNone/>
            </a:pPr>
            <a:endParaRPr lang="pt-PT" dirty="0" smtClean="0"/>
          </a:p>
          <a:p>
            <a:pPr marL="3086100" lvl="7" indent="0">
              <a:buNone/>
            </a:pPr>
            <a:endParaRPr lang="pt-PT" sz="1600" dirty="0" smtClean="0"/>
          </a:p>
          <a:p>
            <a:pPr marL="3086100" lvl="7" indent="0">
              <a:buNone/>
            </a:pPr>
            <a:endParaRPr lang="pt-PT" sz="1600" dirty="0"/>
          </a:p>
          <a:p>
            <a:pPr marL="3086100" lvl="7" indent="0">
              <a:buNone/>
            </a:pPr>
            <a:r>
              <a:rPr lang="pt-PT" sz="1600" dirty="0" smtClean="0">
                <a:solidFill>
                  <a:srgbClr val="FFFF00"/>
                </a:solidFill>
              </a:rPr>
              <a:t>Trabalho </a:t>
            </a:r>
            <a:r>
              <a:rPr lang="pt-PT" sz="1600" dirty="0">
                <a:solidFill>
                  <a:srgbClr val="FFFF00"/>
                </a:solidFill>
              </a:rPr>
              <a:t>realizado:</a:t>
            </a:r>
          </a:p>
          <a:p>
            <a:pPr marL="3086100" lvl="7" indent="0">
              <a:buNone/>
            </a:pPr>
            <a:r>
              <a:rPr lang="pt-PT" sz="1600" dirty="0">
                <a:solidFill>
                  <a:srgbClr val="FFFF00"/>
                </a:solidFill>
              </a:rPr>
              <a:t>Isabel dos Santos Nunes da Silva</a:t>
            </a:r>
          </a:p>
          <a:p>
            <a:pPr marL="3086100" lvl="7" indent="0">
              <a:buNone/>
            </a:pPr>
            <a:r>
              <a:rPr lang="pt-PT" sz="1600" dirty="0">
                <a:solidFill>
                  <a:srgbClr val="FFFF00"/>
                </a:solidFill>
              </a:rPr>
              <a:t>Enfermeira Especialista em Saúde Materna e </a:t>
            </a:r>
            <a:r>
              <a:rPr lang="pt-PT" sz="1600" dirty="0" smtClean="0">
                <a:solidFill>
                  <a:srgbClr val="FFFF00"/>
                </a:solidFill>
              </a:rPr>
              <a:t>Obstetrícia</a:t>
            </a:r>
            <a:endParaRPr lang="pt-PT" sz="16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4698192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3347864" y="6021288"/>
            <a:ext cx="1673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/>
              <a:t>Lisboa, 2012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45934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594FF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>
                <a:solidFill>
                  <a:srgbClr val="FFFF00"/>
                </a:solidFill>
              </a:rPr>
              <a:t>Boas Praticas no Aleitamento Materno</a:t>
            </a:r>
          </a:p>
        </p:txBody>
      </p:sp>
      <p:sp>
        <p:nvSpPr>
          <p:cNvPr id="11" name="Marcador de Posição de Conteúdo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t-PT" dirty="0"/>
              <a:t>I</a:t>
            </a:r>
            <a:r>
              <a:rPr lang="pt-PT" dirty="0" smtClean="0"/>
              <a:t>ncentiva </a:t>
            </a:r>
            <a:r>
              <a:rPr lang="pt-PT" dirty="0"/>
              <a:t>o contacto da mãe com o RN logo após o parto e a amamentação imediata, mesmo antes do exame físico e os procedimentos como forma a reduzir a mortalidade </a:t>
            </a:r>
            <a:r>
              <a:rPr lang="pt-PT" dirty="0" smtClean="0"/>
              <a:t>do RN                                                    </a:t>
            </a:r>
          </a:p>
          <a:p>
            <a:pPr marL="0" indent="0">
              <a:buNone/>
            </a:pPr>
            <a:r>
              <a:rPr lang="pt-PT" dirty="0"/>
              <a:t> </a:t>
            </a:r>
            <a:r>
              <a:rPr lang="pt-PT" dirty="0" smtClean="0"/>
              <a:t>                                                      A </a:t>
            </a:r>
            <a:r>
              <a:rPr lang="pt-PT" dirty="0"/>
              <a:t>OMS e a Unicef</a:t>
            </a:r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4077072"/>
            <a:ext cx="3475076" cy="238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705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594FF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rgbClr val="FFFF00"/>
                </a:solidFill>
              </a:rPr>
              <a:t>Boas Praticas no Aleitamento Materno</a:t>
            </a:r>
          </a:p>
        </p:txBody>
      </p:sp>
      <p:sp>
        <p:nvSpPr>
          <p:cNvPr id="11" name="Marcador de Posição de Conteúdo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PT" dirty="0"/>
              <a:t>Desde 1991 mais de 19.600 hospitais foram credenciados em mais de 152 países nos últimos 15 anos. E já foram atribuídos mais de 15 mil certificados a hospitais de todo o mundo. </a:t>
            </a:r>
            <a:endParaRPr lang="pt-PT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pt-PT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PT" dirty="0" smtClean="0">
              <a:solidFill>
                <a:schemeClr val="bg1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PT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PT" dirty="0" smtClean="0">
              <a:solidFill>
                <a:schemeClr val="bg1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174" y="3501008"/>
            <a:ext cx="2596977" cy="311171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4166277"/>
            <a:ext cx="25717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00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594FF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rgbClr val="FFFF00"/>
                </a:solidFill>
              </a:rPr>
              <a:t>Boas Praticas no Aleitamento Materno</a:t>
            </a:r>
          </a:p>
        </p:txBody>
      </p:sp>
      <p:sp>
        <p:nvSpPr>
          <p:cNvPr id="11" name="Marcador de Posição de Conteúdo 10"/>
          <p:cNvSpPr>
            <a:spLocks noGrp="1"/>
          </p:cNvSpPr>
          <p:nvPr>
            <p:ph idx="1"/>
          </p:nvPr>
        </p:nvSpPr>
        <p:spPr>
          <a:xfrm>
            <a:off x="1259631" y="1807361"/>
            <a:ext cx="6874923" cy="4051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2200" b="1" dirty="0"/>
              <a:t>Dez passos para o sucesso da amamentação (</a:t>
            </a:r>
            <a:r>
              <a:rPr lang="pt-PT" sz="2200" b="1" dirty="0" smtClean="0"/>
              <a:t>OMS/UNICEF)</a:t>
            </a:r>
          </a:p>
          <a:p>
            <a:pPr marL="0" indent="0" algn="just">
              <a:buNone/>
            </a:pPr>
            <a:r>
              <a:rPr lang="pt-PT" dirty="0" smtClean="0"/>
              <a:t>Ter </a:t>
            </a:r>
            <a:r>
              <a:rPr lang="pt-PT" dirty="0"/>
              <a:t>uma norma escrita sobre aleitamento materno, a qual deve ser rotineiramente transmitida a toda a equipa de cuidados de saúde </a:t>
            </a:r>
            <a:r>
              <a:rPr lang="pt-PT" dirty="0" smtClean="0"/>
              <a:t>;</a:t>
            </a:r>
            <a:endParaRPr lang="pt-PT" dirty="0"/>
          </a:p>
          <a:p>
            <a:pPr marL="0" indent="0" algn="just">
              <a:buNone/>
            </a:pPr>
            <a:endParaRPr lang="pt-PT" dirty="0"/>
          </a:p>
          <a:p>
            <a:pPr marL="0" indent="0" algn="just">
              <a:buNone/>
            </a:pPr>
            <a:r>
              <a:rPr lang="pt-PT" dirty="0"/>
              <a:t>Treinar toda a equipa de cuidados de saúde, capacitando-a para implementar esta norma </a:t>
            </a:r>
            <a:r>
              <a:rPr lang="pt-PT" dirty="0" smtClean="0"/>
              <a:t>;</a:t>
            </a:r>
            <a:endParaRPr lang="pt-PT" dirty="0"/>
          </a:p>
          <a:p>
            <a:pPr marL="0" indent="0" algn="just">
              <a:buNone/>
            </a:pPr>
            <a:endParaRPr lang="pt-PT" dirty="0"/>
          </a:p>
          <a:p>
            <a:pPr marL="0" indent="0" algn="just">
              <a:buNone/>
            </a:pPr>
            <a:r>
              <a:rPr lang="pt-PT" dirty="0"/>
              <a:t>Informar todas as grávidas atendidas sobre as vantagens e a prática da amamentação </a:t>
            </a:r>
            <a:r>
              <a:rPr lang="pt-PT" dirty="0" smtClean="0"/>
              <a:t>;</a:t>
            </a:r>
            <a:endParaRPr lang="pt-PT" dirty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3" name="Seta de movimento para a direita 2"/>
          <p:cNvSpPr/>
          <p:nvPr/>
        </p:nvSpPr>
        <p:spPr>
          <a:xfrm>
            <a:off x="281224" y="2601165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Seta de movimento para a direita 3"/>
          <p:cNvSpPr/>
          <p:nvPr/>
        </p:nvSpPr>
        <p:spPr>
          <a:xfrm>
            <a:off x="281224" y="4006166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Seta de movimento para a direita 4"/>
          <p:cNvSpPr/>
          <p:nvPr/>
        </p:nvSpPr>
        <p:spPr>
          <a:xfrm>
            <a:off x="281224" y="5120753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06998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594FF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>
                <a:solidFill>
                  <a:srgbClr val="FFFF00"/>
                </a:solidFill>
              </a:rPr>
              <a:t>Boas Praticas no Aleitamento Materno</a:t>
            </a:r>
          </a:p>
        </p:txBody>
      </p:sp>
      <p:sp>
        <p:nvSpPr>
          <p:cNvPr id="11" name="Marcador de Posição de Conteúdo 10"/>
          <p:cNvSpPr>
            <a:spLocks noGrp="1"/>
          </p:cNvSpPr>
          <p:nvPr>
            <p:ph idx="1"/>
          </p:nvPr>
        </p:nvSpPr>
        <p:spPr>
          <a:xfrm>
            <a:off x="1239651" y="1807361"/>
            <a:ext cx="6894903" cy="4051437"/>
          </a:xfrm>
        </p:spPr>
        <p:txBody>
          <a:bodyPr>
            <a:normAutofit fontScale="92500" lnSpcReduction="20000"/>
          </a:bodyPr>
          <a:lstStyle/>
          <a:p>
            <a:endParaRPr lang="pt-PT" dirty="0"/>
          </a:p>
          <a:p>
            <a:pPr marL="0" indent="0">
              <a:buNone/>
            </a:pPr>
            <a:r>
              <a:rPr lang="pt-PT" dirty="0"/>
              <a:t>Ajudar as mães a iniciar a amamentação na primeira meia hora após o parto </a:t>
            </a:r>
          </a:p>
          <a:p>
            <a:endParaRPr lang="pt-PT" dirty="0" smtClean="0"/>
          </a:p>
          <a:p>
            <a:pPr marL="0" indent="0">
              <a:buNone/>
            </a:pPr>
            <a:r>
              <a:rPr lang="pt-PT" dirty="0" smtClean="0"/>
              <a:t>Mostrar </a:t>
            </a:r>
            <a:r>
              <a:rPr lang="pt-PT" dirty="0"/>
              <a:t>às mães como amamentar e como manter a lactação, mesmo que tenham de ser separadas de seus filhos </a:t>
            </a:r>
          </a:p>
          <a:p>
            <a:endParaRPr lang="pt-PT" dirty="0"/>
          </a:p>
          <a:p>
            <a:pPr marL="0" indent="0">
              <a:buNone/>
            </a:pPr>
            <a:r>
              <a:rPr lang="pt-PT" dirty="0"/>
              <a:t>Não dar ao recém-nascido nenhum outro alimento ou bebida além do leite materno, a não ser que seja por indicação médica </a:t>
            </a:r>
          </a:p>
          <a:p>
            <a:endParaRPr lang="pt-PT" dirty="0"/>
          </a:p>
          <a:p>
            <a:pPr marL="0" indent="0">
              <a:buNone/>
            </a:pPr>
            <a:r>
              <a:rPr lang="pt-PT" dirty="0"/>
              <a:t>Praticar o alojamento conjunto - permitir que mães e os bebés permaneçam juntos 24 horas por dia </a:t>
            </a:r>
          </a:p>
          <a:p>
            <a:endParaRPr lang="pt-PT" dirty="0"/>
          </a:p>
        </p:txBody>
      </p:sp>
      <p:sp>
        <p:nvSpPr>
          <p:cNvPr id="2" name="Seta de movimento para a direita 1"/>
          <p:cNvSpPr/>
          <p:nvPr/>
        </p:nvSpPr>
        <p:spPr>
          <a:xfrm>
            <a:off x="194364" y="2250580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Seta de movimento para a direita 2"/>
          <p:cNvSpPr/>
          <p:nvPr/>
        </p:nvSpPr>
        <p:spPr>
          <a:xfrm>
            <a:off x="194364" y="3238090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Seta de movimento para a direita 3"/>
          <p:cNvSpPr/>
          <p:nvPr/>
        </p:nvSpPr>
        <p:spPr>
          <a:xfrm>
            <a:off x="194364" y="4122788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Seta de movimento para a direita 4"/>
          <p:cNvSpPr/>
          <p:nvPr/>
        </p:nvSpPr>
        <p:spPr>
          <a:xfrm>
            <a:off x="218713" y="5052221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02275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594FF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>
                <a:solidFill>
                  <a:srgbClr val="FFFF00"/>
                </a:solidFill>
              </a:rPr>
              <a:t>Boas Praticas no Aleitamento Materno</a:t>
            </a:r>
          </a:p>
        </p:txBody>
      </p:sp>
      <p:sp>
        <p:nvSpPr>
          <p:cNvPr id="11" name="Marcador de Posição de Conteúdo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PT" dirty="0"/>
              <a:t>Em 9 e 10 de Dezembro de 2009, após solicitação do Comité Português para a UNICEF, realizou-se na Maternidade Doutor Alfredo da Costa (MAC) uma avaliação externa com a finalidade acreditação como Hospital amigo dos bebes. </a:t>
            </a:r>
            <a:endParaRPr lang="pt-PT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pt-PT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PT" dirty="0" smtClean="0">
              <a:solidFill>
                <a:schemeClr val="bg1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PT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4005064"/>
            <a:ext cx="540060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939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594FF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rgbClr val="FFFF00"/>
                </a:solidFill>
              </a:rPr>
              <a:t>Boas Praticas no Aleitamento Materno</a:t>
            </a:r>
          </a:p>
        </p:txBody>
      </p:sp>
      <p:sp>
        <p:nvSpPr>
          <p:cNvPr id="11" name="Marcador de Posição de Conteúdo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PT" sz="2000" dirty="0"/>
              <a:t>Em 9 Janeiro de 2010, a maternidade foi reconhecida como Hospital Amigo dos Bebés, que cumprindo 80% do exigido pela OMS/UNICEF, de forma consistente e consideradas indispensáveis para apoiar o aleitamento materno. O processo de certificação é actualmente assegurado por especialistas credenciados pela OMS e UNICEF. </a:t>
            </a:r>
            <a:endParaRPr lang="pt-PT" sz="2000" dirty="0" smtClean="0"/>
          </a:p>
          <a:p>
            <a:pPr marL="0" indent="0">
              <a:lnSpc>
                <a:spcPct val="150000"/>
              </a:lnSpc>
              <a:buNone/>
            </a:pPr>
            <a:endParaRPr lang="pt-PT" sz="2000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5175841"/>
            <a:ext cx="28956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214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594FF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rgbClr val="FFFF00"/>
                </a:solidFill>
              </a:rPr>
              <a:t>Boas Praticas no Aleitamento Materno</a:t>
            </a:r>
          </a:p>
        </p:txBody>
      </p:sp>
      <p:graphicFrame>
        <p:nvGraphicFramePr>
          <p:cNvPr id="6" name="Marcador de Posição de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81878187"/>
              </p:ext>
            </p:extLst>
          </p:nvPr>
        </p:nvGraphicFramePr>
        <p:xfrm>
          <a:off x="834921" y="1916832"/>
          <a:ext cx="7125112" cy="405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3161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594FF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>
                <a:solidFill>
                  <a:srgbClr val="FFFF00"/>
                </a:solidFill>
              </a:rPr>
              <a:t>Boas Praticas no Aleitamento Materno</a:t>
            </a:r>
          </a:p>
        </p:txBody>
      </p:sp>
      <p:sp>
        <p:nvSpPr>
          <p:cNvPr id="11" name="Marcador de Posição de Conteúdo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smtClean="0"/>
              <a:t>«</a:t>
            </a:r>
            <a:r>
              <a:rPr lang="pt-PT" dirty="0"/>
              <a:t>Concebe, planeia, implementa e avalia intervenções de promoção, protecção e apoio ao aleitamento materno». </a:t>
            </a:r>
            <a:endParaRPr lang="pt-PT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pt-PT" dirty="0"/>
          </a:p>
          <a:p>
            <a:pPr marL="0" indent="0" algn="just">
              <a:lnSpc>
                <a:spcPct val="150000"/>
              </a:lnSpc>
              <a:buNone/>
            </a:pPr>
            <a:endParaRPr lang="pt-PT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pt-PT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pt-PT" dirty="0"/>
              <a:t>I</a:t>
            </a:r>
            <a:r>
              <a:rPr lang="pt-PT" dirty="0" smtClean="0"/>
              <a:t>mplementar </a:t>
            </a:r>
            <a:r>
              <a:rPr lang="pt-PT" dirty="0"/>
              <a:t>medidas que promovam um maior sucesso do aleitamento materno</a:t>
            </a:r>
            <a:r>
              <a:rPr lang="pt-PT" dirty="0" smtClean="0"/>
              <a:t>.</a:t>
            </a:r>
          </a:p>
          <a:p>
            <a:endParaRPr lang="pt-PT" dirty="0"/>
          </a:p>
        </p:txBody>
      </p:sp>
      <p:sp>
        <p:nvSpPr>
          <p:cNvPr id="2" name="Seta para cima e para baixo 1"/>
          <p:cNvSpPr/>
          <p:nvPr/>
        </p:nvSpPr>
        <p:spPr>
          <a:xfrm>
            <a:off x="3979511" y="2892932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13064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594FF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>
                <a:solidFill>
                  <a:srgbClr val="FFFF00"/>
                </a:solidFill>
              </a:rPr>
              <a:t>Boas Praticas no Aleitamento Materno</a:t>
            </a:r>
          </a:p>
        </p:txBody>
      </p:sp>
      <p:graphicFrame>
        <p:nvGraphicFramePr>
          <p:cNvPr id="2" name="Marcador de Posição de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89616861"/>
              </p:ext>
            </p:extLst>
          </p:nvPr>
        </p:nvGraphicFramePr>
        <p:xfrm>
          <a:off x="1009443" y="1807361"/>
          <a:ext cx="7125112" cy="405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0775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594FF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 smtClean="0">
                <a:solidFill>
                  <a:srgbClr val="FFFF00"/>
                </a:solidFill>
              </a:rPr>
              <a:t>Conclusão</a:t>
            </a:r>
            <a:endParaRPr lang="pt-PT" b="1" dirty="0">
              <a:solidFill>
                <a:srgbClr val="FFFF0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9443" y="1124745"/>
            <a:ext cx="7125112" cy="4734054"/>
          </a:xfrm>
        </p:spPr>
        <p:txBody>
          <a:bodyPr/>
          <a:lstStyle/>
          <a:p>
            <a:pPr marL="0" indent="0" algn="just">
              <a:buNone/>
            </a:pPr>
            <a:r>
              <a:rPr lang="pt-PT" dirty="0"/>
              <a:t>O leite materno é um alimento vivo, completo e natural, adequado para quase todos os </a:t>
            </a:r>
            <a:r>
              <a:rPr lang="pt-PT" dirty="0" smtClean="0"/>
              <a:t>recém-nascidos</a:t>
            </a:r>
          </a:p>
          <a:p>
            <a:pPr algn="just"/>
            <a:endParaRPr lang="pt-PT" dirty="0"/>
          </a:p>
          <a:p>
            <a:pPr>
              <a:buNone/>
            </a:pPr>
            <a:endParaRPr lang="pt-PT" dirty="0"/>
          </a:p>
          <a:p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4005064"/>
            <a:ext cx="3528392" cy="22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541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594FF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125113" cy="924475"/>
          </a:xfrm>
        </p:spPr>
        <p:txBody>
          <a:bodyPr/>
          <a:lstStyle/>
          <a:p>
            <a:pPr algn="ctr"/>
            <a:r>
              <a:rPr lang="pt-PT" b="1" dirty="0">
                <a:solidFill>
                  <a:srgbClr val="FFFF00"/>
                </a:solidFill>
              </a:rPr>
              <a:t>Boas Praticas no Aleitamento Materno</a:t>
            </a:r>
          </a:p>
        </p:txBody>
      </p:sp>
      <p:sp>
        <p:nvSpPr>
          <p:cNvPr id="11" name="Marcador de Posição de Conteúdo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PT" sz="2000" dirty="0"/>
              <a:t>Como Objectivo Geral: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PT" sz="2000" dirty="0"/>
              <a:t>•	Implementar estratégias facilitadoras de boas práticas </a:t>
            </a:r>
            <a:r>
              <a:rPr lang="pt-PT" sz="2000" dirty="0" smtClean="0"/>
              <a:t>aos Profissionais  de Saúde na </a:t>
            </a:r>
            <a:r>
              <a:rPr lang="pt-PT" sz="2000" dirty="0"/>
              <a:t>área do aleitamento materno.</a:t>
            </a:r>
          </a:p>
          <a:p>
            <a:endParaRPr lang="pt-PT" sz="2000" dirty="0" smtClean="0">
              <a:solidFill>
                <a:srgbClr val="FFFF00"/>
              </a:solidFill>
            </a:endParaRPr>
          </a:p>
          <a:p>
            <a:endParaRPr lang="pt-PT" sz="2000" dirty="0">
              <a:solidFill>
                <a:srgbClr val="FFFF00"/>
              </a:solidFill>
            </a:endParaRPr>
          </a:p>
          <a:p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266708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594FF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rgbClr val="FFFF00"/>
                </a:solidFill>
              </a:rPr>
              <a:t>Boas Praticas no Aleitamento Materno</a:t>
            </a:r>
          </a:p>
        </p:txBody>
      </p:sp>
      <p:sp>
        <p:nvSpPr>
          <p:cNvPr id="11" name="Marcador de Posição de Conteúdo 10"/>
          <p:cNvSpPr>
            <a:spLocks noGrp="1"/>
          </p:cNvSpPr>
          <p:nvPr>
            <p:ph idx="1"/>
          </p:nvPr>
        </p:nvSpPr>
        <p:spPr>
          <a:xfrm>
            <a:off x="1043608" y="1772816"/>
            <a:ext cx="7125112" cy="4051437"/>
          </a:xfrm>
        </p:spPr>
        <p:txBody>
          <a:bodyPr/>
          <a:lstStyle/>
          <a:p>
            <a:pPr marL="0" indent="0">
              <a:buNone/>
            </a:pPr>
            <a:r>
              <a:rPr lang="pt-PT" sz="5400" dirty="0">
                <a:hlinkClick r:id="rId2"/>
              </a:rPr>
              <a:t>http://</a:t>
            </a:r>
            <a:r>
              <a:rPr lang="pt-PT" sz="5400" dirty="0" smtClean="0">
                <a:hlinkClick r:id="rId2"/>
              </a:rPr>
              <a:t>www.youtube.com/watch?feature=player_detailpage&amp;v=ywfDpcch0qE</a:t>
            </a:r>
            <a:endParaRPr lang="pt-PT" sz="5400" dirty="0" smtClean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79006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594FF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rgbClr val="FFFF00"/>
                </a:solidFill>
              </a:rPr>
              <a:t>Boas Praticas no Aleitamento Materno</a:t>
            </a:r>
          </a:p>
        </p:txBody>
      </p:sp>
      <p:sp>
        <p:nvSpPr>
          <p:cNvPr id="11" name="Marcador de Posição de Conteúdo 10"/>
          <p:cNvSpPr>
            <a:spLocks noGrp="1"/>
          </p:cNvSpPr>
          <p:nvPr>
            <p:ph idx="1"/>
          </p:nvPr>
        </p:nvSpPr>
        <p:spPr>
          <a:xfrm>
            <a:off x="683568" y="1628801"/>
            <a:ext cx="7920880" cy="46805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PT" b="1" dirty="0"/>
              <a:t>Referências bibliográficas:</a:t>
            </a:r>
          </a:p>
          <a:p>
            <a:pPr marL="0" indent="0">
              <a:buNone/>
            </a:pPr>
            <a:r>
              <a:rPr lang="pt-PT" dirty="0"/>
              <a:t>- </a:t>
            </a:r>
            <a:r>
              <a:rPr lang="pt-PT" dirty="0" err="1"/>
              <a:t>Chen</a:t>
            </a:r>
            <a:r>
              <a:rPr lang="pt-PT" dirty="0"/>
              <a:t> A, </a:t>
            </a:r>
            <a:r>
              <a:rPr lang="pt-PT" dirty="0" err="1"/>
              <a:t>Rogan</a:t>
            </a:r>
            <a:r>
              <a:rPr lang="pt-PT" dirty="0"/>
              <a:t> WJ. </a:t>
            </a:r>
            <a:r>
              <a:rPr lang="pt-PT" dirty="0" err="1"/>
              <a:t>Breastfeeding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risk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postneonatal</a:t>
            </a:r>
            <a:r>
              <a:rPr lang="pt-PT" dirty="0"/>
              <a:t> </a:t>
            </a:r>
            <a:r>
              <a:rPr lang="pt-PT" dirty="0" err="1"/>
              <a:t>death</a:t>
            </a:r>
            <a:r>
              <a:rPr lang="pt-PT" dirty="0"/>
              <a:t> in </a:t>
            </a:r>
            <a:r>
              <a:rPr lang="pt-PT" dirty="0" err="1"/>
              <a:t>the</a:t>
            </a:r>
            <a:r>
              <a:rPr lang="pt-PT" dirty="0"/>
              <a:t> United </a:t>
            </a:r>
            <a:r>
              <a:rPr lang="pt-PT" dirty="0" err="1"/>
              <a:t>States</a:t>
            </a:r>
            <a:r>
              <a:rPr lang="pt-PT" dirty="0"/>
              <a:t>. </a:t>
            </a:r>
            <a:r>
              <a:rPr lang="pt-PT" dirty="0" err="1"/>
              <a:t>Pediatrics</a:t>
            </a:r>
            <a:r>
              <a:rPr lang="pt-PT" dirty="0"/>
              <a:t> 2004;113:435-9. Disponível em: http://www.leitematerno.org/porque.htm (22/10/2011).  </a:t>
            </a:r>
          </a:p>
          <a:p>
            <a:pPr marL="0" indent="0">
              <a:buNone/>
            </a:pPr>
            <a:r>
              <a:rPr lang="pt-PT" dirty="0"/>
              <a:t>- Direcção-Geral da Saúde. Curso sobre “Aconselhamento em Aleitamento Materno”5, 6, 7, 8, 9 e 30 de Junho de 2006. Circular informativa nº19/DFI de 04/05/2006.</a:t>
            </a:r>
          </a:p>
          <a:p>
            <a:pPr marL="0" indent="0">
              <a:buNone/>
            </a:pPr>
            <a:r>
              <a:rPr lang="pt-PT" dirty="0"/>
              <a:t>- Levy, L.; Bértolo, H. – Manual do aleitamento materno. Lisboa: Comité Português para a UNICEF/ Comissão Nacional Iniciativa Hospitais Amigos dos Bebes, Edição revista em 2008. 43p. ISBN 96436.</a:t>
            </a:r>
          </a:p>
          <a:p>
            <a:pPr marL="0" indent="0">
              <a:buNone/>
            </a:pPr>
            <a:r>
              <a:rPr lang="pt-PT" dirty="0"/>
              <a:t>- OMS/UNICEF – Declaração de </a:t>
            </a:r>
            <a:r>
              <a:rPr lang="pt-PT" dirty="0" err="1"/>
              <a:t>Innocenti</a:t>
            </a:r>
            <a:r>
              <a:rPr lang="pt-PT" dirty="0"/>
              <a:t> Sobre a Protecção, Promoção e Apoio ao Aleitamento Materno. Florência: 1990.Disponivel em: http://www.unicef.org/programme/breastfeeding/baby.htm(14/10/2011).</a:t>
            </a:r>
          </a:p>
          <a:p>
            <a:pPr marL="0" indent="0">
              <a:buNone/>
            </a:pPr>
            <a:r>
              <a:rPr lang="pt-PT" dirty="0"/>
              <a:t>- Portugal. Diário da República, 2.ª série — N.º 35 — 18 de Fevereiro de 2011. Regulamento n.º 127/2011. Regulamento das Competências Específicas do Enfermeiro Especialista em Enfermagem de Saúde Materna, Obstétrica e Ginecológica.</a:t>
            </a:r>
          </a:p>
          <a:p>
            <a:pPr marL="0" indent="0">
              <a:buNone/>
            </a:pPr>
            <a:r>
              <a:rPr lang="pt-PT" dirty="0"/>
              <a:t>- Portugal. Ministério da Saúde. Direcção-Geral da Saúde. Plano Nacional de Saúde 2004-2010: mais saúde para todos. Vol. II - Orientações estratégicas. Lisboa: Direcção-Geral da Saúde, 2004. Disponível em: http://www.dgsaude.min-saude.pt/pns/media/pns_vol2.pdf (08/11/2011).</a:t>
            </a:r>
          </a:p>
          <a:p>
            <a:pPr marL="0" indent="0">
              <a:buNone/>
            </a:pPr>
            <a:r>
              <a:rPr lang="pt-PT" dirty="0" smtClean="0"/>
              <a:t>-Mamar ao peito </a:t>
            </a:r>
            <a:r>
              <a:rPr lang="pt-PT" dirty="0" smtClean="0">
                <a:hlinkClick r:id="rId2"/>
              </a:rPr>
              <a:t>http</a:t>
            </a:r>
            <a:r>
              <a:rPr lang="pt-PT" dirty="0">
                <a:hlinkClick r:id="rId2"/>
              </a:rPr>
              <a:t>://mamaraopeito.webnode.com/album/poesias/#</a:t>
            </a:r>
            <a:r>
              <a:rPr lang="pt-PT" dirty="0" smtClean="0">
                <a:hlinkClick r:id="rId2"/>
              </a:rPr>
              <a:t>slide6-jpg</a:t>
            </a:r>
            <a:r>
              <a:rPr lang="pt-PT" dirty="0" smtClean="0"/>
              <a:t> (03/01/2012)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9718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594FF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>
                <a:solidFill>
                  <a:srgbClr val="FFFF00"/>
                </a:solidFill>
              </a:rPr>
              <a:t>Boas Praticas no Aleitamento Materno</a:t>
            </a:r>
          </a:p>
        </p:txBody>
      </p:sp>
      <p:sp>
        <p:nvSpPr>
          <p:cNvPr id="11" name="Marcador de Posição de Conteúdo 10"/>
          <p:cNvSpPr>
            <a:spLocks noGrp="1"/>
          </p:cNvSpPr>
          <p:nvPr>
            <p:ph idx="1"/>
          </p:nvPr>
        </p:nvSpPr>
        <p:spPr>
          <a:xfrm>
            <a:off x="1043608" y="1844824"/>
            <a:ext cx="7125112" cy="468052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PT" sz="2400" dirty="0"/>
              <a:t>Como objectivo específico: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PT" sz="2400" dirty="0"/>
              <a:t>•	Sensibilizar os profissionais de saúde </a:t>
            </a:r>
            <a:r>
              <a:rPr lang="pt-PT" sz="2400" dirty="0" smtClean="0"/>
              <a:t>para </a:t>
            </a:r>
            <a:r>
              <a:rPr lang="pt-PT" sz="2400" dirty="0"/>
              <a:t>a importância de </a:t>
            </a:r>
            <a:r>
              <a:rPr lang="pt-PT" sz="2400" dirty="0" smtClean="0"/>
              <a:t>iniciar o </a:t>
            </a:r>
            <a:r>
              <a:rPr lang="pt-PT" sz="2400" dirty="0"/>
              <a:t>aleitamento materno até à 1 hora de vida do RN;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PT" sz="2400" dirty="0" smtClean="0"/>
              <a:t>•</a:t>
            </a:r>
            <a:r>
              <a:rPr lang="pt-PT" sz="2400" dirty="0"/>
              <a:t>	Sensibilizar os profissionais de saúde </a:t>
            </a:r>
            <a:r>
              <a:rPr lang="pt-PT" sz="2400" dirty="0" smtClean="0"/>
              <a:t>para </a:t>
            </a:r>
            <a:r>
              <a:rPr lang="pt-PT" sz="2400" dirty="0"/>
              <a:t>a importância do contacto pele a pele durante a 1ª hora de vida sem interrupções;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PT" sz="2400" dirty="0"/>
              <a:t>•	Melhorar a folha de registo do início da amamentação no Bloco de Partos, para uniformização dos registos.</a:t>
            </a: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82750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594FF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>
                <a:solidFill>
                  <a:srgbClr val="FFFF00"/>
                </a:solidFill>
              </a:rPr>
              <a:t>Boas Praticas no Aleitamento Materno</a:t>
            </a:r>
          </a:p>
        </p:txBody>
      </p:sp>
      <p:sp>
        <p:nvSpPr>
          <p:cNvPr id="11" name="Marcador de Posição de Conteúdo 10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505063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PT" dirty="0"/>
              <a:t>A Organização Mundial de Saúde (OMS) </a:t>
            </a:r>
            <a:endParaRPr lang="pt-PT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pt-PT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pt-PT" dirty="0"/>
          </a:p>
          <a:p>
            <a:pPr marL="0" indent="0" algn="just">
              <a:lnSpc>
                <a:spcPct val="150000"/>
              </a:lnSpc>
              <a:buNone/>
            </a:pPr>
            <a:endParaRPr lang="pt-PT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pt-PT" dirty="0" smtClean="0"/>
              <a:t>O </a:t>
            </a:r>
            <a:r>
              <a:rPr lang="pt-PT" dirty="0"/>
              <a:t>aleitamento materno </a:t>
            </a:r>
            <a:r>
              <a:rPr lang="pt-PT" dirty="0" smtClean="0"/>
              <a:t>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PT" dirty="0" smtClean="0"/>
              <a:t>exclusivo </a:t>
            </a:r>
            <a:r>
              <a:rPr lang="pt-PT" dirty="0"/>
              <a:t>nos primeiros 6 meses de vida até aos 2 </a:t>
            </a:r>
            <a:r>
              <a:rPr lang="pt-PT" dirty="0" smtClean="0"/>
              <a:t>anos;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PT" dirty="0" smtClean="0"/>
              <a:t>introdução </a:t>
            </a:r>
            <a:r>
              <a:rPr lang="pt-PT" dirty="0"/>
              <a:t>de alimentos </a:t>
            </a:r>
            <a:r>
              <a:rPr lang="pt-PT" dirty="0" smtClean="0"/>
              <a:t>complementares.</a:t>
            </a:r>
            <a:endParaRPr lang="pt-PT" dirty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12" name="Seta para baixo 11"/>
          <p:cNvSpPr/>
          <p:nvPr/>
        </p:nvSpPr>
        <p:spPr>
          <a:xfrm>
            <a:off x="3563888" y="285293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2640535"/>
            <a:ext cx="2456309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495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594FF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>
                <a:solidFill>
                  <a:srgbClr val="FFFF00"/>
                </a:solidFill>
              </a:rPr>
              <a:t>Boas Praticas no Aleitamento Materno</a:t>
            </a:r>
          </a:p>
        </p:txBody>
      </p:sp>
      <p:sp>
        <p:nvSpPr>
          <p:cNvPr id="11" name="Marcador de Posição de Conteúdo 10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429951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PT" sz="2000" dirty="0"/>
              <a:t>“As vantagens do aleitamento materno são múltiplas e já bastante reconhecidas, quer a curto, quer a longo prazo, existindo um consenso mundial de que a sua prática exclusiva </a:t>
            </a:r>
            <a:r>
              <a:rPr lang="pt-PT" sz="2000" dirty="0" smtClean="0"/>
              <a:t>é </a:t>
            </a:r>
            <a:r>
              <a:rPr lang="pt-PT" sz="2000" dirty="0"/>
              <a:t>a melhor maneira de alimentar as crianças ate aos 6 meses de vida</a:t>
            </a:r>
            <a:r>
              <a:rPr lang="pt-PT" sz="2000" dirty="0" smtClean="0"/>
              <a:t>”.</a:t>
            </a:r>
          </a:p>
          <a:p>
            <a:pPr marL="3543300" lvl="8" indent="0">
              <a:lnSpc>
                <a:spcPct val="150000"/>
              </a:lnSpc>
              <a:buNone/>
            </a:pPr>
            <a:endParaRPr lang="pt-PT" dirty="0" smtClean="0"/>
          </a:p>
          <a:p>
            <a:pPr marL="3543300" lvl="8" indent="0">
              <a:lnSpc>
                <a:spcPct val="150000"/>
              </a:lnSpc>
              <a:buNone/>
            </a:pPr>
            <a:r>
              <a:rPr lang="pt-PT" sz="1600" dirty="0" smtClean="0"/>
              <a:t>Levy </a:t>
            </a:r>
            <a:r>
              <a:rPr lang="pt-PT" sz="1600" dirty="0"/>
              <a:t>e Bértolo (</a:t>
            </a:r>
            <a:r>
              <a:rPr lang="pt-PT" sz="1600" dirty="0" smtClean="0"/>
              <a:t>2008, p.8</a:t>
            </a:r>
            <a:r>
              <a:rPr lang="pt-PT" sz="1600" dirty="0" smtClean="0"/>
              <a:t>)</a:t>
            </a:r>
            <a:endParaRPr lang="pt-PT" sz="16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4797152"/>
            <a:ext cx="1280160" cy="150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475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594FF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>
                <a:solidFill>
                  <a:srgbClr val="FFFF00"/>
                </a:solidFill>
              </a:rPr>
              <a:t>Boas Praticas no Aleitamento Materno</a:t>
            </a:r>
          </a:p>
        </p:txBody>
      </p:sp>
      <p:sp>
        <p:nvSpPr>
          <p:cNvPr id="11" name="Marcador de Posição de Conteúdo 10"/>
          <p:cNvSpPr>
            <a:spLocks noGrp="1"/>
          </p:cNvSpPr>
          <p:nvPr>
            <p:ph idx="1"/>
          </p:nvPr>
        </p:nvSpPr>
        <p:spPr>
          <a:xfrm>
            <a:off x="1020735" y="1907337"/>
            <a:ext cx="7125112" cy="4051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dirty="0"/>
              <a:t>A</a:t>
            </a:r>
            <a:r>
              <a:rPr lang="pt-PT" dirty="0" smtClean="0"/>
              <a:t>s </a:t>
            </a:r>
            <a:r>
              <a:rPr lang="pt-PT" dirty="0"/>
              <a:t>orientações e as estratégicas do </a:t>
            </a:r>
            <a:r>
              <a:rPr lang="pt-PT" b="1" dirty="0"/>
              <a:t>Plano Nacional de Saúde 2004-2010 </a:t>
            </a:r>
            <a:r>
              <a:rPr lang="pt-PT" dirty="0" smtClean="0"/>
              <a:t>:</a:t>
            </a:r>
          </a:p>
          <a:p>
            <a:pPr marL="0" indent="0" algn="just">
              <a:buNone/>
            </a:pPr>
            <a:endParaRPr lang="pt-PT" dirty="0" smtClean="0"/>
          </a:p>
          <a:p>
            <a:pPr marL="0" indent="0" algn="just">
              <a:buNone/>
            </a:pPr>
            <a:r>
              <a:rPr lang="pt-PT" dirty="0" smtClean="0"/>
              <a:t>      ”</a:t>
            </a:r>
            <a:r>
              <a:rPr lang="pt-PT" dirty="0"/>
              <a:t>Será dado destaque ao aleitamento materno, como um critério de qualidade dos cuidados de saúde perinatais”(2004: 28). </a:t>
            </a:r>
            <a:endParaRPr lang="pt-PT" dirty="0" smtClean="0"/>
          </a:p>
          <a:p>
            <a:pPr marL="0" indent="0" algn="just">
              <a:buNone/>
            </a:pPr>
            <a:r>
              <a:rPr lang="pt-PT" dirty="0" smtClean="0"/>
              <a:t>       Recomenda </a:t>
            </a:r>
            <a:r>
              <a:rPr lang="pt-PT" dirty="0"/>
              <a:t>que o incentivo da prática do Aleitamento Materno (AM), </a:t>
            </a:r>
            <a:r>
              <a:rPr lang="pt-PT" dirty="0" smtClean="0"/>
              <a:t>como </a:t>
            </a:r>
            <a:r>
              <a:rPr lang="pt-PT" dirty="0"/>
              <a:t>meta para 2010 uma “percentagem de maior 50% de mulheres que amamentam exclusivamente até aos 3 meses” (2004: 29</a:t>
            </a:r>
            <a:r>
              <a:rPr lang="pt-PT" dirty="0" smtClean="0"/>
              <a:t>).</a:t>
            </a:r>
          </a:p>
        </p:txBody>
      </p:sp>
      <p:sp>
        <p:nvSpPr>
          <p:cNvPr id="3" name="Seta curvada à direita 2"/>
          <p:cNvSpPr/>
          <p:nvPr/>
        </p:nvSpPr>
        <p:spPr>
          <a:xfrm>
            <a:off x="179512" y="3489386"/>
            <a:ext cx="731520" cy="7200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4" name="Seta curvada à direita 3"/>
          <p:cNvSpPr/>
          <p:nvPr/>
        </p:nvSpPr>
        <p:spPr>
          <a:xfrm>
            <a:off x="179512" y="4480996"/>
            <a:ext cx="731520" cy="67619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029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594FF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>
                <a:solidFill>
                  <a:srgbClr val="FFFF00"/>
                </a:solidFill>
              </a:rPr>
              <a:t>Boas Praticas no Aleitamento Materno</a:t>
            </a:r>
          </a:p>
        </p:txBody>
      </p:sp>
      <p:sp>
        <p:nvSpPr>
          <p:cNvPr id="11" name="Marcador de Posição de Conteúdo 10"/>
          <p:cNvSpPr>
            <a:spLocks noGrp="1"/>
          </p:cNvSpPr>
          <p:nvPr>
            <p:ph idx="1"/>
          </p:nvPr>
        </p:nvSpPr>
        <p:spPr>
          <a:xfrm>
            <a:off x="917489" y="1661689"/>
            <a:ext cx="7125112" cy="4051437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PT" dirty="0" smtClean="0"/>
              <a:t>       ”</a:t>
            </a:r>
            <a:r>
              <a:rPr lang="pt-PT" dirty="0"/>
              <a:t>Será dado destaque ao aleitamento materno, como um critério de qualidade dos cuidados de saúde perinatais</a:t>
            </a:r>
            <a:r>
              <a:rPr lang="pt-PT" dirty="0" smtClean="0"/>
              <a:t>”     </a:t>
            </a:r>
            <a:endParaRPr lang="pt-PT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pt-PT" dirty="0" smtClean="0"/>
              <a:t> </a:t>
            </a:r>
            <a:r>
              <a:rPr lang="pt-PT" dirty="0" smtClean="0"/>
              <a:t>            Plano Nacional de Saúde 2004-2010(2004, p. </a:t>
            </a:r>
            <a:r>
              <a:rPr lang="pt-PT" dirty="0"/>
              <a:t>28).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PT" dirty="0" smtClean="0"/>
              <a:t>      </a:t>
            </a:r>
            <a:endParaRPr lang="pt-PT" dirty="0"/>
          </a:p>
        </p:txBody>
      </p:sp>
      <p:sp>
        <p:nvSpPr>
          <p:cNvPr id="2" name="Seta curvada à direita 1"/>
          <p:cNvSpPr/>
          <p:nvPr/>
        </p:nvSpPr>
        <p:spPr>
          <a:xfrm>
            <a:off x="155611" y="2204864"/>
            <a:ext cx="731520" cy="9361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536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594FF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>
                <a:solidFill>
                  <a:srgbClr val="FFFF00"/>
                </a:solidFill>
              </a:rPr>
              <a:t>Boas Praticas no Aleitamento Materno</a:t>
            </a:r>
          </a:p>
        </p:txBody>
      </p:sp>
      <p:sp>
        <p:nvSpPr>
          <p:cNvPr id="11" name="Marcador de Posição de Conteúdo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PT" sz="2000" dirty="0" smtClean="0"/>
              <a:t>O </a:t>
            </a:r>
            <a:r>
              <a:rPr lang="pt-PT" sz="2000" dirty="0"/>
              <a:t>aleitamento materno é um alimento natural e o mais completo com muitas vantagens e adequado a quase todos os RN, reconhecido a </a:t>
            </a:r>
            <a:r>
              <a:rPr lang="pt-PT" sz="2000" dirty="0" smtClean="0"/>
              <a:t>nível </a:t>
            </a:r>
            <a:r>
              <a:rPr lang="pt-PT" sz="2000" dirty="0"/>
              <a:t>mundial. </a:t>
            </a:r>
            <a:endParaRPr lang="pt-PT" sz="2000" dirty="0" smtClean="0"/>
          </a:p>
          <a:p>
            <a:pPr marL="3543300" lvl="8" indent="0">
              <a:lnSpc>
                <a:spcPct val="150000"/>
              </a:lnSpc>
              <a:buNone/>
            </a:pPr>
            <a:r>
              <a:rPr lang="pt-PT" sz="2000" dirty="0"/>
              <a:t>Levy e Bértolo (2008) </a:t>
            </a:r>
          </a:p>
          <a:p>
            <a:pPr marL="3543300" lvl="8" indent="0">
              <a:lnSpc>
                <a:spcPct val="150000"/>
              </a:lnSpc>
              <a:buNone/>
            </a:pPr>
            <a:endParaRPr lang="pt-PT" sz="2000" dirty="0" smtClean="0">
              <a:solidFill>
                <a:schemeClr val="bg1"/>
              </a:solidFill>
            </a:endParaRPr>
          </a:p>
          <a:p>
            <a:pPr marL="3543300" lvl="8" indent="0">
              <a:lnSpc>
                <a:spcPct val="150000"/>
              </a:lnSpc>
              <a:buNone/>
            </a:pPr>
            <a:endParaRPr lang="pt-PT" sz="2000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4005064"/>
            <a:ext cx="2448272" cy="206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328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594FF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>
                <a:solidFill>
                  <a:srgbClr val="FFFF00"/>
                </a:solidFill>
              </a:rPr>
              <a:t>Boas Praticas no Aleitamento Materno</a:t>
            </a:r>
          </a:p>
        </p:txBody>
      </p:sp>
      <p:sp>
        <p:nvSpPr>
          <p:cNvPr id="11" name="Marcador de Posição de Conteúdo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PT" dirty="0" smtClean="0"/>
              <a:t>“</a:t>
            </a:r>
            <a:r>
              <a:rPr lang="pt-PT" dirty="0"/>
              <a:t>A promoção do aleitamento materno é uma das formas mais eficazes de melhorar a saúde das nossas crianças. Tem também efeitos benéficos para as mães, famílias e comunidade</a:t>
            </a:r>
            <a:r>
              <a:rPr lang="pt-PT" dirty="0" smtClean="0"/>
              <a:t>”</a:t>
            </a:r>
          </a:p>
          <a:p>
            <a:pPr marL="2628900" lvl="6" indent="0" algn="just">
              <a:lnSpc>
                <a:spcPct val="150000"/>
              </a:lnSpc>
              <a:buNone/>
            </a:pPr>
            <a:r>
              <a:rPr lang="pt-PT" sz="1400" dirty="0"/>
              <a:t>Direcção-Geral </a:t>
            </a:r>
            <a:r>
              <a:rPr lang="pt-PT" sz="1400" dirty="0" smtClean="0"/>
              <a:t>da </a:t>
            </a:r>
            <a:r>
              <a:rPr lang="pt-PT" sz="1400" dirty="0"/>
              <a:t>Saúde (DGS), (2006: s/p</a:t>
            </a:r>
            <a:r>
              <a:rPr lang="pt-PT" sz="1400" dirty="0" smtClean="0"/>
              <a:t>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PT" sz="1400" dirty="0"/>
          </a:p>
          <a:p>
            <a:pPr marL="0" indent="0" algn="just">
              <a:lnSpc>
                <a:spcPct val="150000"/>
              </a:lnSpc>
              <a:buNone/>
            </a:pPr>
            <a:endParaRPr lang="pt-PT" dirty="0" smtClean="0"/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3861047"/>
            <a:ext cx="2228850" cy="289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230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ão">
  <a:themeElements>
    <a:clrScheme name="Yamato Painting">
      <a:dk1>
        <a:sysClr val="windowText" lastClr="000000"/>
      </a:dk1>
      <a:lt1>
        <a:sysClr val="window" lastClr="FFFFFF"/>
      </a:lt1>
      <a:dk2>
        <a:srgbClr val="3F2D32"/>
      </a:dk2>
      <a:lt2>
        <a:srgbClr val="FEDD00"/>
      </a:lt2>
      <a:accent1>
        <a:srgbClr val="C24400"/>
      </a:accent1>
      <a:accent2>
        <a:srgbClr val="3F7228"/>
      </a:accent2>
      <a:accent3>
        <a:srgbClr val="516086"/>
      </a:accent3>
      <a:accent4>
        <a:srgbClr val="956A86"/>
      </a:accent4>
      <a:accent5>
        <a:srgbClr val="E87981"/>
      </a:accent5>
      <a:accent6>
        <a:srgbClr val="8D8628"/>
      </a:accent6>
      <a:hlink>
        <a:srgbClr val="0000FF"/>
      </a:hlink>
      <a:folHlink>
        <a:srgbClr val="800080"/>
      </a:folHlink>
    </a:clrScheme>
    <a:fontScheme name="Verã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ã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TC101972873[[fn=Verão]]</Template>
  <TotalTime>596</TotalTime>
  <Words>1075</Words>
  <Application>Microsoft Office PowerPoint</Application>
  <PresentationFormat>Apresentação no Ecrã (4:3)</PresentationFormat>
  <Paragraphs>122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21</vt:i4>
      </vt:variant>
    </vt:vector>
  </HeadingPairs>
  <TitlesOfParts>
    <vt:vector size="22" baseType="lpstr">
      <vt:lpstr>Verão</vt:lpstr>
      <vt:lpstr>Boas Praticas no Aleitamento Materno/HAB</vt:lpstr>
      <vt:lpstr>Boas Praticas no Aleitamento Materno</vt:lpstr>
      <vt:lpstr>Boas Praticas no Aleitamento Materno</vt:lpstr>
      <vt:lpstr>Boas Praticas no Aleitamento Materno</vt:lpstr>
      <vt:lpstr>Boas Praticas no Aleitamento Materno</vt:lpstr>
      <vt:lpstr>Boas Praticas no Aleitamento Materno</vt:lpstr>
      <vt:lpstr>Boas Praticas no Aleitamento Materno</vt:lpstr>
      <vt:lpstr>Boas Praticas no Aleitamento Materno</vt:lpstr>
      <vt:lpstr>Boas Praticas no Aleitamento Materno</vt:lpstr>
      <vt:lpstr>Boas Praticas no Aleitamento Materno</vt:lpstr>
      <vt:lpstr>Boas Praticas no Aleitamento Materno</vt:lpstr>
      <vt:lpstr>Boas Praticas no Aleitamento Materno</vt:lpstr>
      <vt:lpstr>Boas Praticas no Aleitamento Materno</vt:lpstr>
      <vt:lpstr>Boas Praticas no Aleitamento Materno</vt:lpstr>
      <vt:lpstr>Boas Praticas no Aleitamento Materno</vt:lpstr>
      <vt:lpstr>Boas Praticas no Aleitamento Materno</vt:lpstr>
      <vt:lpstr>Boas Praticas no Aleitamento Materno</vt:lpstr>
      <vt:lpstr>Boas Praticas no Aleitamento Materno</vt:lpstr>
      <vt:lpstr>Conclusão</vt:lpstr>
      <vt:lpstr>Boas Praticas no Aleitamento Materno</vt:lpstr>
      <vt:lpstr>Boas Praticas no Aleitamento Materno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Isabel</dc:creator>
  <cp:lastModifiedBy>Optimus</cp:lastModifiedBy>
  <cp:revision>35</cp:revision>
  <dcterms:created xsi:type="dcterms:W3CDTF">2012-01-28T12:41:23Z</dcterms:created>
  <dcterms:modified xsi:type="dcterms:W3CDTF">2012-03-12T01:46:51Z</dcterms:modified>
</cp:coreProperties>
</file>