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21386800" cy="30279975"/>
  <p:notesSz cx="6877050" cy="10001250"/>
  <p:defaultTextStyle>
    <a:defPPr>
      <a:defRPr lang="pt-PT"/>
    </a:defPPr>
    <a:lvl1pPr algn="l" defTabSz="2015445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Arial" charset="0"/>
        <a:ea typeface="+mn-ea"/>
        <a:cs typeface="+mn-cs"/>
      </a:defRPr>
    </a:lvl1pPr>
    <a:lvl2pPr marL="1007723" indent="-287456" algn="l" defTabSz="2015445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Arial" charset="0"/>
        <a:ea typeface="+mn-ea"/>
        <a:cs typeface="+mn-cs"/>
      </a:defRPr>
    </a:lvl2pPr>
    <a:lvl3pPr marL="2015445" indent="-574912" algn="l" defTabSz="2015445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Arial" charset="0"/>
        <a:ea typeface="+mn-ea"/>
        <a:cs typeface="+mn-cs"/>
      </a:defRPr>
    </a:lvl3pPr>
    <a:lvl4pPr marL="3023167" indent="-862368" algn="l" defTabSz="2015445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Arial" charset="0"/>
        <a:ea typeface="+mn-ea"/>
        <a:cs typeface="+mn-cs"/>
      </a:defRPr>
    </a:lvl4pPr>
    <a:lvl5pPr marL="4031974" indent="-1149823" algn="l" defTabSz="2015445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Arial" charset="0"/>
        <a:ea typeface="+mn-ea"/>
        <a:cs typeface="+mn-cs"/>
      </a:defRPr>
    </a:lvl5pPr>
    <a:lvl6pPr marL="1562024" algn="l" defTabSz="624810" rtl="0" eaLnBrk="1" latinLnBrk="0" hangingPunct="1">
      <a:defRPr sz="4000" kern="1200">
        <a:solidFill>
          <a:schemeClr val="tx1"/>
        </a:solidFill>
        <a:latin typeface="Arial" charset="0"/>
        <a:ea typeface="+mn-ea"/>
        <a:cs typeface="+mn-cs"/>
      </a:defRPr>
    </a:lvl6pPr>
    <a:lvl7pPr marL="1874429" algn="l" defTabSz="624810" rtl="0" eaLnBrk="1" latinLnBrk="0" hangingPunct="1">
      <a:defRPr sz="4000" kern="1200">
        <a:solidFill>
          <a:schemeClr val="tx1"/>
        </a:solidFill>
        <a:latin typeface="Arial" charset="0"/>
        <a:ea typeface="+mn-ea"/>
        <a:cs typeface="+mn-cs"/>
      </a:defRPr>
    </a:lvl7pPr>
    <a:lvl8pPr marL="2186833" algn="l" defTabSz="624810" rtl="0" eaLnBrk="1" latinLnBrk="0" hangingPunct="1">
      <a:defRPr sz="4000" kern="1200">
        <a:solidFill>
          <a:schemeClr val="tx1"/>
        </a:solidFill>
        <a:latin typeface="Arial" charset="0"/>
        <a:ea typeface="+mn-ea"/>
        <a:cs typeface="+mn-cs"/>
      </a:defRPr>
    </a:lvl8pPr>
    <a:lvl9pPr marL="2499238" algn="l" defTabSz="624810" rtl="0" eaLnBrk="1" latinLnBrk="0" hangingPunct="1">
      <a:defRPr sz="40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9537">
          <p15:clr>
            <a:srgbClr val="A4A3A4"/>
          </p15:clr>
        </p15:guide>
        <p15:guide id="2" pos="673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AB200"/>
    <a:srgbClr val="D09E00"/>
    <a:srgbClr val="FFE9A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0084" autoAdjust="0"/>
  </p:normalViewPr>
  <p:slideViewPr>
    <p:cSldViewPr>
      <p:cViewPr>
        <p:scale>
          <a:sx n="25" d="100"/>
          <a:sy n="25" d="100"/>
        </p:scale>
        <p:origin x="-2094" y="-72"/>
      </p:cViewPr>
      <p:guideLst>
        <p:guide orient="horz" pos="9537"/>
        <p:guide pos="673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0055" cy="500063"/>
          </a:xfrm>
          <a:prstGeom prst="rect">
            <a:avLst/>
          </a:prstGeom>
        </p:spPr>
        <p:txBody>
          <a:bodyPr vert="horz" lIns="96442" tIns="48221" rIns="96442" bIns="48221" rtlCol="0"/>
          <a:lstStyle>
            <a:lvl1pPr algn="l">
              <a:defRPr sz="1300"/>
            </a:lvl1pPr>
          </a:lstStyle>
          <a:p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95404" y="0"/>
            <a:ext cx="2980055" cy="500063"/>
          </a:xfrm>
          <a:prstGeom prst="rect">
            <a:avLst/>
          </a:prstGeom>
        </p:spPr>
        <p:txBody>
          <a:bodyPr vert="horz" lIns="96442" tIns="48221" rIns="96442" bIns="48221" rtlCol="0"/>
          <a:lstStyle>
            <a:lvl1pPr algn="r">
              <a:defRPr sz="1300"/>
            </a:lvl1pPr>
          </a:lstStyle>
          <a:p>
            <a:fld id="{BC76797F-11A5-464D-9D05-FEF0B9D623AB}" type="datetimeFigureOut">
              <a:rPr lang="pt-PT" smtClean="0"/>
              <a:pPr/>
              <a:t>03-09-2014</a:t>
            </a:fld>
            <a:endParaRPr lang="pt-PT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2114550" y="750888"/>
            <a:ext cx="2647950" cy="37496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442" tIns="48221" rIns="96442" bIns="48221" rtlCol="0" anchor="ctr"/>
          <a:lstStyle/>
          <a:p>
            <a:endParaRPr lang="pt-PT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87705" y="4750594"/>
            <a:ext cx="5501640" cy="4500563"/>
          </a:xfrm>
          <a:prstGeom prst="rect">
            <a:avLst/>
          </a:prstGeom>
        </p:spPr>
        <p:txBody>
          <a:bodyPr vert="horz" lIns="96442" tIns="48221" rIns="96442" bIns="48221" rtlCol="0">
            <a:normAutofit/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9499451"/>
            <a:ext cx="2980055" cy="500063"/>
          </a:xfrm>
          <a:prstGeom prst="rect">
            <a:avLst/>
          </a:prstGeom>
        </p:spPr>
        <p:txBody>
          <a:bodyPr vert="horz" lIns="96442" tIns="48221" rIns="96442" bIns="48221" rtlCol="0" anchor="b"/>
          <a:lstStyle>
            <a:lvl1pPr algn="l">
              <a:defRPr sz="1300"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95404" y="9499451"/>
            <a:ext cx="2980055" cy="500063"/>
          </a:xfrm>
          <a:prstGeom prst="rect">
            <a:avLst/>
          </a:prstGeom>
        </p:spPr>
        <p:txBody>
          <a:bodyPr vert="horz" lIns="96442" tIns="48221" rIns="96442" bIns="48221" rtlCol="0" anchor="b"/>
          <a:lstStyle>
            <a:lvl1pPr algn="r">
              <a:defRPr sz="1300"/>
            </a:lvl1pPr>
          </a:lstStyle>
          <a:p>
            <a:fld id="{955F3DF7-C1FC-4D49-AE5D-75F1203404B0}" type="slidenum">
              <a:rPr lang="pt-PT" smtClean="0"/>
              <a:pPr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0090314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24810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1pPr>
    <a:lvl2pPr marL="312405" algn="l" defTabSz="624810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2pPr>
    <a:lvl3pPr marL="624810" algn="l" defTabSz="624810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3pPr>
    <a:lvl4pPr marL="937214" algn="l" defTabSz="624810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4pPr>
    <a:lvl5pPr marL="1249619" algn="l" defTabSz="624810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5pPr>
    <a:lvl6pPr marL="1562024" algn="l" defTabSz="624810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6pPr>
    <a:lvl7pPr marL="1874429" algn="l" defTabSz="624810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7pPr>
    <a:lvl8pPr marL="2186833" algn="l" defTabSz="624810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8pPr>
    <a:lvl9pPr marL="2499238" algn="l" defTabSz="624810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>
          <a:xfrm>
            <a:off x="2114550" y="750888"/>
            <a:ext cx="2647950" cy="3749675"/>
          </a:xfrm>
        </p:spPr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9EB9C6-8038-411A-A3EE-12F1344B2680}" type="slidenum">
              <a:rPr lang="pt-PT" smtClean="0"/>
              <a:t>1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9933954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604012" y="9406422"/>
            <a:ext cx="18178780" cy="6490570"/>
          </a:xfrm>
        </p:spPr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208021" y="17158657"/>
            <a:ext cx="14970761" cy="773821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0085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0170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30255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40341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50426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60511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70596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80682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 smtClean="0"/>
              <a:t>Faça clique para editar o estilo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9830ABF-6DF2-40E8-B7AD-46258A819709}" type="datetimeFigureOut">
              <a:rPr lang="pt-PT"/>
              <a:pPr/>
              <a:t>03-09-2014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DBC3FA-4695-4E19-BFA8-CA8518C3C0DF}" type="slidenum">
              <a:rPr lang="pt-PT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E157350-FD5D-49F8-B795-21CA60DCCEAA}" type="datetimeFigureOut">
              <a:rPr lang="pt-PT"/>
              <a:pPr/>
              <a:t>03-09-2014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CF233B-C1D1-47EA-AF15-CC033A99A6FB}" type="slidenum">
              <a:rPr lang="pt-PT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54985615" y="7647102"/>
            <a:ext cx="17064885" cy="162860001"/>
          </a:xfrm>
        </p:spPr>
        <p:txBody>
          <a:bodyPr vert="eaVert"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3790964" y="7647102"/>
            <a:ext cx="50838206" cy="162860001"/>
          </a:xfrm>
        </p:spPr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F610521-6307-4C4A-925A-420225FB0940}" type="datetimeFigureOut">
              <a:rPr lang="pt-PT"/>
              <a:pPr/>
              <a:t>03-09-2014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61ABFE-C25C-4B72-98F2-6ACA3429D71D}" type="slidenum">
              <a:rPr lang="pt-PT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49245D1-6922-40F3-B836-2C4D736EF247}" type="datetimeFigureOut">
              <a:rPr lang="pt-PT"/>
              <a:pPr/>
              <a:t>03-09-2014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5CA478-EDA8-4986-973C-E176C27235DC}" type="slidenum">
              <a:rPr lang="pt-PT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89412" y="19457692"/>
            <a:ext cx="18178780" cy="6013938"/>
          </a:xfrm>
        </p:spPr>
        <p:txBody>
          <a:bodyPr anchor="t"/>
          <a:lstStyle>
            <a:lvl1pPr algn="l">
              <a:defRPr sz="8900" b="1" cap="all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1689412" y="12833950"/>
            <a:ext cx="18178780" cy="6623742"/>
          </a:xfrm>
        </p:spPr>
        <p:txBody>
          <a:bodyPr anchor="b"/>
          <a:lstStyle>
            <a:lvl1pPr marL="0" indent="0">
              <a:buNone/>
              <a:defRPr sz="4400">
                <a:solidFill>
                  <a:schemeClr val="tx1">
                    <a:tint val="75000"/>
                  </a:schemeClr>
                </a:solidFill>
              </a:defRPr>
            </a:lvl1pPr>
            <a:lvl2pPr marL="1008528" indent="0">
              <a:buNone/>
              <a:defRPr sz="4000">
                <a:solidFill>
                  <a:schemeClr val="tx1">
                    <a:tint val="75000"/>
                  </a:schemeClr>
                </a:solidFill>
              </a:defRPr>
            </a:lvl2pPr>
            <a:lvl3pPr marL="2017056" indent="0">
              <a:buNone/>
              <a:defRPr sz="3700">
                <a:solidFill>
                  <a:schemeClr val="tx1">
                    <a:tint val="75000"/>
                  </a:schemeClr>
                </a:solidFill>
              </a:defRPr>
            </a:lvl3pPr>
            <a:lvl4pPr marL="3025583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4pPr>
            <a:lvl5pPr marL="4034111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5pPr>
            <a:lvl6pPr marL="5042639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6pPr>
            <a:lvl7pPr marL="6051165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7pPr>
            <a:lvl8pPr marL="7059695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8pPr>
            <a:lvl9pPr marL="8068221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6466BFF-A153-4EB6-BE2F-941998AF8462}" type="datetimeFigureOut">
              <a:rPr lang="pt-PT"/>
              <a:pPr/>
              <a:t>03-09-2014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ED14ED-F6F1-4C09-817F-5F45A431921C}" type="slidenum">
              <a:rPr lang="pt-PT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3790962" y="44536798"/>
            <a:ext cx="33951546" cy="125970304"/>
          </a:xfrm>
        </p:spPr>
        <p:txBody>
          <a:bodyPr/>
          <a:lstStyle>
            <a:lvl1pPr>
              <a:defRPr sz="6200"/>
            </a:lvl1pPr>
            <a:lvl2pPr>
              <a:defRPr sz="5200"/>
            </a:lvl2pPr>
            <a:lvl3pPr>
              <a:defRPr sz="4400"/>
            </a:lvl3pPr>
            <a:lvl4pPr>
              <a:defRPr sz="4000"/>
            </a:lvl4pPr>
            <a:lvl5pPr>
              <a:defRPr sz="4000"/>
            </a:lvl5pPr>
            <a:lvl6pPr>
              <a:defRPr sz="4000"/>
            </a:lvl6pPr>
            <a:lvl7pPr>
              <a:defRPr sz="4000"/>
            </a:lvl7pPr>
            <a:lvl8pPr>
              <a:defRPr sz="4000"/>
            </a:lvl8pPr>
            <a:lvl9pPr>
              <a:defRPr sz="40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38098955" y="44536798"/>
            <a:ext cx="33951546" cy="125970304"/>
          </a:xfrm>
        </p:spPr>
        <p:txBody>
          <a:bodyPr/>
          <a:lstStyle>
            <a:lvl1pPr>
              <a:defRPr sz="6200"/>
            </a:lvl1pPr>
            <a:lvl2pPr>
              <a:defRPr sz="5200"/>
            </a:lvl2pPr>
            <a:lvl3pPr>
              <a:defRPr sz="4400"/>
            </a:lvl3pPr>
            <a:lvl4pPr>
              <a:defRPr sz="4000"/>
            </a:lvl4pPr>
            <a:lvl5pPr>
              <a:defRPr sz="4000"/>
            </a:lvl5pPr>
            <a:lvl6pPr>
              <a:defRPr sz="4000"/>
            </a:lvl6pPr>
            <a:lvl7pPr>
              <a:defRPr sz="4000"/>
            </a:lvl7pPr>
            <a:lvl8pPr>
              <a:defRPr sz="4000"/>
            </a:lvl8pPr>
            <a:lvl9pPr>
              <a:defRPr sz="40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85F1B8C-99FB-48EE-A1F0-34482E7DBE06}" type="datetimeFigureOut">
              <a:rPr lang="pt-PT"/>
              <a:pPr/>
              <a:t>03-09-2014</a:t>
            </a:fld>
            <a:endParaRPr lang="pt-PT"/>
          </a:p>
        </p:txBody>
      </p:sp>
      <p:sp>
        <p:nvSpPr>
          <p:cNvPr id="6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7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372F0C-4900-4481-988C-C54FCD5CDAB9}" type="slidenum">
              <a:rPr lang="pt-PT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69341" y="1212608"/>
            <a:ext cx="19248121" cy="5046663"/>
          </a:xfrm>
        </p:spPr>
        <p:txBody>
          <a:bodyPr/>
          <a:lstStyle>
            <a:lvl1pPr>
              <a:defRPr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1069344" y="6777952"/>
            <a:ext cx="9449550" cy="2824726"/>
          </a:xfrm>
        </p:spPr>
        <p:txBody>
          <a:bodyPr anchor="b"/>
          <a:lstStyle>
            <a:lvl1pPr marL="0" indent="0">
              <a:buNone/>
              <a:defRPr sz="5200" b="1"/>
            </a:lvl1pPr>
            <a:lvl2pPr marL="1008528" indent="0">
              <a:buNone/>
              <a:defRPr sz="4400" b="1"/>
            </a:lvl2pPr>
            <a:lvl3pPr marL="2017056" indent="0">
              <a:buNone/>
              <a:defRPr sz="4000" b="1"/>
            </a:lvl3pPr>
            <a:lvl4pPr marL="3025583" indent="0">
              <a:buNone/>
              <a:defRPr sz="3700" b="1"/>
            </a:lvl4pPr>
            <a:lvl5pPr marL="4034111" indent="0">
              <a:buNone/>
              <a:defRPr sz="3700" b="1"/>
            </a:lvl5pPr>
            <a:lvl6pPr marL="5042639" indent="0">
              <a:buNone/>
              <a:defRPr sz="3700" b="1"/>
            </a:lvl6pPr>
            <a:lvl7pPr marL="6051165" indent="0">
              <a:buNone/>
              <a:defRPr sz="3700" b="1"/>
            </a:lvl7pPr>
            <a:lvl8pPr marL="7059695" indent="0">
              <a:buNone/>
              <a:defRPr sz="3700" b="1"/>
            </a:lvl8pPr>
            <a:lvl9pPr marL="8068221" indent="0">
              <a:buNone/>
              <a:defRPr sz="37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1069344" y="9602677"/>
            <a:ext cx="9449550" cy="17446034"/>
          </a:xfrm>
        </p:spPr>
        <p:txBody>
          <a:bodyPr/>
          <a:lstStyle>
            <a:lvl1pPr>
              <a:defRPr sz="5200"/>
            </a:lvl1pPr>
            <a:lvl2pPr>
              <a:defRPr sz="4400"/>
            </a:lvl2pPr>
            <a:lvl3pPr>
              <a:defRPr sz="4000"/>
            </a:lvl3pPr>
            <a:lvl4pPr>
              <a:defRPr sz="3700"/>
            </a:lvl4pPr>
            <a:lvl5pPr>
              <a:defRPr sz="3700"/>
            </a:lvl5pPr>
            <a:lvl6pPr>
              <a:defRPr sz="3700"/>
            </a:lvl6pPr>
            <a:lvl7pPr>
              <a:defRPr sz="3700"/>
            </a:lvl7pPr>
            <a:lvl8pPr>
              <a:defRPr sz="3700"/>
            </a:lvl8pPr>
            <a:lvl9pPr>
              <a:defRPr sz="37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10864199" y="6777952"/>
            <a:ext cx="9453264" cy="2824726"/>
          </a:xfrm>
        </p:spPr>
        <p:txBody>
          <a:bodyPr anchor="b"/>
          <a:lstStyle>
            <a:lvl1pPr marL="0" indent="0">
              <a:buNone/>
              <a:defRPr sz="5200" b="1"/>
            </a:lvl1pPr>
            <a:lvl2pPr marL="1008528" indent="0">
              <a:buNone/>
              <a:defRPr sz="4400" b="1"/>
            </a:lvl2pPr>
            <a:lvl3pPr marL="2017056" indent="0">
              <a:buNone/>
              <a:defRPr sz="4000" b="1"/>
            </a:lvl3pPr>
            <a:lvl4pPr marL="3025583" indent="0">
              <a:buNone/>
              <a:defRPr sz="3700" b="1"/>
            </a:lvl4pPr>
            <a:lvl5pPr marL="4034111" indent="0">
              <a:buNone/>
              <a:defRPr sz="3700" b="1"/>
            </a:lvl5pPr>
            <a:lvl6pPr marL="5042639" indent="0">
              <a:buNone/>
              <a:defRPr sz="3700" b="1"/>
            </a:lvl6pPr>
            <a:lvl7pPr marL="6051165" indent="0">
              <a:buNone/>
              <a:defRPr sz="3700" b="1"/>
            </a:lvl7pPr>
            <a:lvl8pPr marL="7059695" indent="0">
              <a:buNone/>
              <a:defRPr sz="3700" b="1"/>
            </a:lvl8pPr>
            <a:lvl9pPr marL="8068221" indent="0">
              <a:buNone/>
              <a:defRPr sz="37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10864199" y="9602677"/>
            <a:ext cx="9453264" cy="17446034"/>
          </a:xfrm>
        </p:spPr>
        <p:txBody>
          <a:bodyPr/>
          <a:lstStyle>
            <a:lvl1pPr>
              <a:defRPr sz="5200"/>
            </a:lvl1pPr>
            <a:lvl2pPr>
              <a:defRPr sz="4400"/>
            </a:lvl2pPr>
            <a:lvl3pPr>
              <a:defRPr sz="4000"/>
            </a:lvl3pPr>
            <a:lvl4pPr>
              <a:defRPr sz="3700"/>
            </a:lvl4pPr>
            <a:lvl5pPr>
              <a:defRPr sz="3700"/>
            </a:lvl5pPr>
            <a:lvl6pPr>
              <a:defRPr sz="3700"/>
            </a:lvl6pPr>
            <a:lvl7pPr>
              <a:defRPr sz="3700"/>
            </a:lvl7pPr>
            <a:lvl8pPr>
              <a:defRPr sz="3700"/>
            </a:lvl8pPr>
            <a:lvl9pPr>
              <a:defRPr sz="37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7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6C84376-C3D9-46F6-88EE-5B96E7A637F2}" type="datetimeFigureOut">
              <a:rPr lang="pt-PT"/>
              <a:pPr/>
              <a:t>03-09-2014</a:t>
            </a:fld>
            <a:endParaRPr lang="pt-PT"/>
          </a:p>
        </p:txBody>
      </p:sp>
      <p:sp>
        <p:nvSpPr>
          <p:cNvPr id="8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9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7491E8-8D05-4740-9A20-0E29ECB2858D}" type="slidenum">
              <a:rPr lang="pt-PT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2013F2C-E011-4596-BD93-A576CFE094D5}" type="datetimeFigureOut">
              <a:rPr lang="pt-PT"/>
              <a:pPr/>
              <a:t>03-09-2014</a:t>
            </a:fld>
            <a:endParaRPr lang="pt-PT"/>
          </a:p>
        </p:txBody>
      </p:sp>
      <p:sp>
        <p:nvSpPr>
          <p:cNvPr id="4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5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780196-7C43-45A1-8533-190999331BB1}" type="slidenum">
              <a:rPr lang="pt-PT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18E6333-99E3-41D7-94E7-C9CC5D27ABBC}" type="datetimeFigureOut">
              <a:rPr lang="pt-PT"/>
              <a:pPr/>
              <a:t>03-09-2014</a:t>
            </a:fld>
            <a:endParaRPr lang="pt-PT"/>
          </a:p>
        </p:txBody>
      </p:sp>
      <p:sp>
        <p:nvSpPr>
          <p:cNvPr id="3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4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81248B-C1A1-4263-B249-7E449B09D10E}" type="slidenum">
              <a:rPr lang="pt-PT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69347" y="1205592"/>
            <a:ext cx="7036111" cy="5130774"/>
          </a:xfrm>
        </p:spPr>
        <p:txBody>
          <a:bodyPr anchor="b"/>
          <a:lstStyle>
            <a:lvl1pPr algn="l">
              <a:defRPr sz="44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8361649" y="1205598"/>
            <a:ext cx="11955815" cy="25843119"/>
          </a:xfrm>
        </p:spPr>
        <p:txBody>
          <a:bodyPr/>
          <a:lstStyle>
            <a:lvl1pPr>
              <a:defRPr sz="7200"/>
            </a:lvl1pPr>
            <a:lvl2pPr>
              <a:defRPr sz="6200"/>
            </a:lvl2pPr>
            <a:lvl3pPr>
              <a:defRPr sz="5200"/>
            </a:lvl3pPr>
            <a:lvl4pPr>
              <a:defRPr sz="4400"/>
            </a:lvl4pPr>
            <a:lvl5pPr>
              <a:defRPr sz="4400"/>
            </a:lvl5pPr>
            <a:lvl6pPr>
              <a:defRPr sz="4400"/>
            </a:lvl6pPr>
            <a:lvl7pPr>
              <a:defRPr sz="4400"/>
            </a:lvl7pPr>
            <a:lvl8pPr>
              <a:defRPr sz="4400"/>
            </a:lvl8pPr>
            <a:lvl9pPr>
              <a:defRPr sz="44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1069347" y="6336370"/>
            <a:ext cx="7036111" cy="20712345"/>
          </a:xfrm>
        </p:spPr>
        <p:txBody>
          <a:bodyPr/>
          <a:lstStyle>
            <a:lvl1pPr marL="0" indent="0">
              <a:buNone/>
              <a:defRPr sz="3200"/>
            </a:lvl1pPr>
            <a:lvl2pPr marL="1008528" indent="0">
              <a:buNone/>
              <a:defRPr sz="2700"/>
            </a:lvl2pPr>
            <a:lvl3pPr marL="2017056" indent="0">
              <a:buNone/>
              <a:defRPr sz="2300"/>
            </a:lvl3pPr>
            <a:lvl4pPr marL="3025583" indent="0">
              <a:buNone/>
              <a:defRPr sz="2000"/>
            </a:lvl4pPr>
            <a:lvl5pPr marL="4034111" indent="0">
              <a:buNone/>
              <a:defRPr sz="2000"/>
            </a:lvl5pPr>
            <a:lvl6pPr marL="5042639" indent="0">
              <a:buNone/>
              <a:defRPr sz="2000"/>
            </a:lvl6pPr>
            <a:lvl7pPr marL="6051165" indent="0">
              <a:buNone/>
              <a:defRPr sz="2000"/>
            </a:lvl7pPr>
            <a:lvl8pPr marL="7059695" indent="0">
              <a:buNone/>
              <a:defRPr sz="2000"/>
            </a:lvl8pPr>
            <a:lvl9pPr marL="8068221" indent="0">
              <a:buNone/>
              <a:defRPr sz="20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C64D237-F639-4737-A518-BF5CBCD5884F}" type="datetimeFigureOut">
              <a:rPr lang="pt-PT"/>
              <a:pPr/>
              <a:t>03-09-2014</a:t>
            </a:fld>
            <a:endParaRPr lang="pt-PT"/>
          </a:p>
        </p:txBody>
      </p:sp>
      <p:sp>
        <p:nvSpPr>
          <p:cNvPr id="6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7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1FEA57-95CD-41FC-B624-FE20153EB5E0}" type="slidenum">
              <a:rPr lang="pt-PT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191965" y="21195985"/>
            <a:ext cx="12832080" cy="2502306"/>
          </a:xfrm>
        </p:spPr>
        <p:txBody>
          <a:bodyPr anchor="b"/>
          <a:lstStyle>
            <a:lvl1pPr algn="l">
              <a:defRPr sz="44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4191965" y="2705574"/>
            <a:ext cx="12832080" cy="18167985"/>
          </a:xfrm>
        </p:spPr>
        <p:txBody>
          <a:bodyPr rtlCol="0">
            <a:normAutofit/>
          </a:bodyPr>
          <a:lstStyle>
            <a:lvl1pPr marL="0" indent="0">
              <a:buNone/>
              <a:defRPr sz="7200"/>
            </a:lvl1pPr>
            <a:lvl2pPr marL="1008528" indent="0">
              <a:buNone/>
              <a:defRPr sz="6200"/>
            </a:lvl2pPr>
            <a:lvl3pPr marL="2017056" indent="0">
              <a:buNone/>
              <a:defRPr sz="5200"/>
            </a:lvl3pPr>
            <a:lvl4pPr marL="3025583" indent="0">
              <a:buNone/>
              <a:defRPr sz="4400"/>
            </a:lvl4pPr>
            <a:lvl5pPr marL="4034111" indent="0">
              <a:buNone/>
              <a:defRPr sz="4400"/>
            </a:lvl5pPr>
            <a:lvl6pPr marL="5042639" indent="0">
              <a:buNone/>
              <a:defRPr sz="4400"/>
            </a:lvl6pPr>
            <a:lvl7pPr marL="6051165" indent="0">
              <a:buNone/>
              <a:defRPr sz="4400"/>
            </a:lvl7pPr>
            <a:lvl8pPr marL="7059695" indent="0">
              <a:buNone/>
              <a:defRPr sz="4400"/>
            </a:lvl8pPr>
            <a:lvl9pPr marL="8068221" indent="0">
              <a:buNone/>
              <a:defRPr sz="4400"/>
            </a:lvl9pPr>
          </a:lstStyle>
          <a:p>
            <a:pPr lvl="0"/>
            <a:endParaRPr lang="pt-PT" noProof="0" smtClean="0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4191965" y="23698293"/>
            <a:ext cx="12832080" cy="3553689"/>
          </a:xfrm>
        </p:spPr>
        <p:txBody>
          <a:bodyPr/>
          <a:lstStyle>
            <a:lvl1pPr marL="0" indent="0">
              <a:buNone/>
              <a:defRPr sz="3200"/>
            </a:lvl1pPr>
            <a:lvl2pPr marL="1008528" indent="0">
              <a:buNone/>
              <a:defRPr sz="2700"/>
            </a:lvl2pPr>
            <a:lvl3pPr marL="2017056" indent="0">
              <a:buNone/>
              <a:defRPr sz="2300"/>
            </a:lvl3pPr>
            <a:lvl4pPr marL="3025583" indent="0">
              <a:buNone/>
              <a:defRPr sz="2000"/>
            </a:lvl4pPr>
            <a:lvl5pPr marL="4034111" indent="0">
              <a:buNone/>
              <a:defRPr sz="2000"/>
            </a:lvl5pPr>
            <a:lvl6pPr marL="5042639" indent="0">
              <a:buNone/>
              <a:defRPr sz="2000"/>
            </a:lvl6pPr>
            <a:lvl7pPr marL="6051165" indent="0">
              <a:buNone/>
              <a:defRPr sz="2000"/>
            </a:lvl7pPr>
            <a:lvl8pPr marL="7059695" indent="0">
              <a:buNone/>
              <a:defRPr sz="2000"/>
            </a:lvl8pPr>
            <a:lvl9pPr marL="8068221" indent="0">
              <a:buNone/>
              <a:defRPr sz="20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9B761E4-8CCA-4E9B-B0F0-34923BB1361E}" type="datetimeFigureOut">
              <a:rPr lang="pt-PT"/>
              <a:pPr/>
              <a:t>03-09-2014</a:t>
            </a:fld>
            <a:endParaRPr lang="pt-PT"/>
          </a:p>
        </p:txBody>
      </p:sp>
      <p:sp>
        <p:nvSpPr>
          <p:cNvPr id="6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7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5481DE-42C6-4B83-AC17-05E2CD56BABC}" type="slidenum">
              <a:rPr lang="pt-PT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8" descr="fundo poster_ICS_branco.jpg"/>
          <p:cNvPicPr>
            <a:picLocks noChangeAspect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21386800" cy="30283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Marcador de Posição do Título 1"/>
          <p:cNvSpPr>
            <a:spLocks noGrp="1"/>
          </p:cNvSpPr>
          <p:nvPr>
            <p:ph type="title"/>
          </p:nvPr>
        </p:nvSpPr>
        <p:spPr bwMode="auto">
          <a:xfrm>
            <a:off x="1068389" y="1212852"/>
            <a:ext cx="19250025" cy="5046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201706" tIns="100852" rIns="201706" bIns="10085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PT" smtClean="0"/>
              <a:t>Click to edit Master title style</a:t>
            </a:r>
          </a:p>
        </p:txBody>
      </p:sp>
      <p:sp>
        <p:nvSpPr>
          <p:cNvPr id="1028" name="Marcador de Posição do Texto 2"/>
          <p:cNvSpPr>
            <a:spLocks noGrp="1"/>
          </p:cNvSpPr>
          <p:nvPr>
            <p:ph type="body" idx="1"/>
          </p:nvPr>
        </p:nvSpPr>
        <p:spPr bwMode="auto">
          <a:xfrm>
            <a:off x="1068389" y="7067550"/>
            <a:ext cx="19250025" cy="19978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201706" tIns="100852" rIns="201706" bIns="10085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2"/>
          </p:nvPr>
        </p:nvSpPr>
        <p:spPr>
          <a:xfrm>
            <a:off x="1068388" y="28063826"/>
            <a:ext cx="4992687" cy="1611313"/>
          </a:xfrm>
          <a:prstGeom prst="rect">
            <a:avLst/>
          </a:prstGeom>
        </p:spPr>
        <p:txBody>
          <a:bodyPr vert="horz" wrap="square" lIns="201706" tIns="100852" rIns="201706" bIns="100852" numCol="1" anchor="ctr" anchorCtr="0" compatLnSpc="1">
            <a:prstTxWarp prst="textNoShape">
              <a:avLst/>
            </a:prstTxWarp>
          </a:bodyPr>
          <a:lstStyle>
            <a:lvl1pPr>
              <a:defRPr sz="27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3209AA88-47A3-488C-BE0B-195833A5FEF9}" type="datetimeFigureOut">
              <a:rPr lang="pt-PT"/>
              <a:pPr/>
              <a:t>03-09-2014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3"/>
          </p:nvPr>
        </p:nvSpPr>
        <p:spPr>
          <a:xfrm>
            <a:off x="7305675" y="28063826"/>
            <a:ext cx="6775450" cy="1611313"/>
          </a:xfrm>
          <a:prstGeom prst="rect">
            <a:avLst/>
          </a:prstGeom>
        </p:spPr>
        <p:txBody>
          <a:bodyPr vert="horz" wrap="square" lIns="201706" tIns="100852" rIns="201706" bIns="100852" numCol="1" anchor="ctr" anchorCtr="0" compatLnSpc="1">
            <a:prstTxWarp prst="textNoShape">
              <a:avLst/>
            </a:prstTxWarp>
          </a:bodyPr>
          <a:lstStyle>
            <a:lvl1pPr algn="ctr">
              <a:defRPr sz="27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15325725" y="28063826"/>
            <a:ext cx="4992688" cy="1611313"/>
          </a:xfrm>
          <a:prstGeom prst="rect">
            <a:avLst/>
          </a:prstGeom>
        </p:spPr>
        <p:txBody>
          <a:bodyPr vert="horz" wrap="square" lIns="201706" tIns="100852" rIns="201706" bIns="100852" numCol="1" anchor="ctr" anchorCtr="0" compatLnSpc="1">
            <a:prstTxWarp prst="textNoShape">
              <a:avLst/>
            </a:prstTxWarp>
          </a:bodyPr>
          <a:lstStyle>
            <a:lvl1pPr algn="r">
              <a:defRPr sz="27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C9C54357-CF88-4AD9-9891-5B149CAE45FB}" type="slidenum">
              <a:rPr lang="pt-PT"/>
              <a:pPr/>
              <a:t>‹#›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015445" rtl="0" eaLnBrk="0" fontAlgn="base" hangingPunct="0">
        <a:spcBef>
          <a:spcPct val="0"/>
        </a:spcBef>
        <a:spcAft>
          <a:spcPct val="0"/>
        </a:spcAft>
        <a:defRPr sz="97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2015445" rtl="0" eaLnBrk="0" fontAlgn="base" hangingPunct="0">
        <a:spcBef>
          <a:spcPct val="0"/>
        </a:spcBef>
        <a:spcAft>
          <a:spcPct val="0"/>
        </a:spcAft>
        <a:defRPr sz="9700">
          <a:solidFill>
            <a:schemeClr val="tx1"/>
          </a:solidFill>
          <a:latin typeface="Calibri" pitchFamily="34" charset="0"/>
        </a:defRPr>
      </a:lvl2pPr>
      <a:lvl3pPr algn="ctr" defTabSz="2015445" rtl="0" eaLnBrk="0" fontAlgn="base" hangingPunct="0">
        <a:spcBef>
          <a:spcPct val="0"/>
        </a:spcBef>
        <a:spcAft>
          <a:spcPct val="0"/>
        </a:spcAft>
        <a:defRPr sz="9700">
          <a:solidFill>
            <a:schemeClr val="tx1"/>
          </a:solidFill>
          <a:latin typeface="Calibri" pitchFamily="34" charset="0"/>
        </a:defRPr>
      </a:lvl3pPr>
      <a:lvl4pPr algn="ctr" defTabSz="2015445" rtl="0" eaLnBrk="0" fontAlgn="base" hangingPunct="0">
        <a:spcBef>
          <a:spcPct val="0"/>
        </a:spcBef>
        <a:spcAft>
          <a:spcPct val="0"/>
        </a:spcAft>
        <a:defRPr sz="9700">
          <a:solidFill>
            <a:schemeClr val="tx1"/>
          </a:solidFill>
          <a:latin typeface="Calibri" pitchFamily="34" charset="0"/>
        </a:defRPr>
      </a:lvl4pPr>
      <a:lvl5pPr algn="ctr" defTabSz="2015445" rtl="0" eaLnBrk="0" fontAlgn="base" hangingPunct="0">
        <a:spcBef>
          <a:spcPct val="0"/>
        </a:spcBef>
        <a:spcAft>
          <a:spcPct val="0"/>
        </a:spcAft>
        <a:defRPr sz="9700">
          <a:solidFill>
            <a:schemeClr val="tx1"/>
          </a:solidFill>
          <a:latin typeface="Calibri" pitchFamily="34" charset="0"/>
        </a:defRPr>
      </a:lvl5pPr>
      <a:lvl6pPr marL="720413" algn="ctr" defTabSz="2016155" rtl="0" fontAlgn="base">
        <a:spcBef>
          <a:spcPct val="0"/>
        </a:spcBef>
        <a:spcAft>
          <a:spcPct val="0"/>
        </a:spcAft>
        <a:defRPr sz="9700">
          <a:solidFill>
            <a:schemeClr val="tx1"/>
          </a:solidFill>
          <a:latin typeface="Calibri" pitchFamily="34" charset="0"/>
        </a:defRPr>
      </a:lvl6pPr>
      <a:lvl7pPr marL="1440824" algn="ctr" defTabSz="2016155" rtl="0" fontAlgn="base">
        <a:spcBef>
          <a:spcPct val="0"/>
        </a:spcBef>
        <a:spcAft>
          <a:spcPct val="0"/>
        </a:spcAft>
        <a:defRPr sz="9700">
          <a:solidFill>
            <a:schemeClr val="tx1"/>
          </a:solidFill>
          <a:latin typeface="Calibri" pitchFamily="34" charset="0"/>
        </a:defRPr>
      </a:lvl7pPr>
      <a:lvl8pPr marL="2161238" algn="ctr" defTabSz="2016155" rtl="0" fontAlgn="base">
        <a:spcBef>
          <a:spcPct val="0"/>
        </a:spcBef>
        <a:spcAft>
          <a:spcPct val="0"/>
        </a:spcAft>
        <a:defRPr sz="9700">
          <a:solidFill>
            <a:schemeClr val="tx1"/>
          </a:solidFill>
          <a:latin typeface="Calibri" pitchFamily="34" charset="0"/>
        </a:defRPr>
      </a:lvl8pPr>
      <a:lvl9pPr marL="2881649" algn="ctr" defTabSz="2016155" rtl="0" fontAlgn="base">
        <a:spcBef>
          <a:spcPct val="0"/>
        </a:spcBef>
        <a:spcAft>
          <a:spcPct val="0"/>
        </a:spcAft>
        <a:defRPr sz="9700">
          <a:solidFill>
            <a:schemeClr val="tx1"/>
          </a:solidFill>
          <a:latin typeface="Calibri" pitchFamily="34" charset="0"/>
        </a:defRPr>
      </a:lvl9pPr>
    </p:titleStyle>
    <p:bodyStyle>
      <a:lvl1pPr marL="754978" indent="-754978" algn="l" defTabSz="2015445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7200" kern="1200">
          <a:solidFill>
            <a:schemeClr val="tx1"/>
          </a:solidFill>
          <a:latin typeface="+mn-lt"/>
          <a:ea typeface="+mn-ea"/>
          <a:cs typeface="+mn-cs"/>
        </a:defRPr>
      </a:lvl1pPr>
      <a:lvl2pPr marL="1637956" indent="-626979" algn="l" defTabSz="2015445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6200" kern="1200">
          <a:solidFill>
            <a:schemeClr val="tx1"/>
          </a:solidFill>
          <a:latin typeface="+mn-lt"/>
          <a:ea typeface="+mn-ea"/>
          <a:cs typeface="+mn-cs"/>
        </a:defRPr>
      </a:lvl2pPr>
      <a:lvl3pPr marL="2518763" indent="-502234" algn="l" defTabSz="2015445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5200" kern="1200">
          <a:solidFill>
            <a:schemeClr val="tx1"/>
          </a:solidFill>
          <a:latin typeface="+mn-lt"/>
          <a:ea typeface="+mn-ea"/>
          <a:cs typeface="+mn-cs"/>
        </a:defRPr>
      </a:lvl3pPr>
      <a:lvl4pPr marL="3528655" indent="-502234" algn="l" defTabSz="2015445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4400" kern="1200">
          <a:solidFill>
            <a:schemeClr val="tx1"/>
          </a:solidFill>
          <a:latin typeface="+mn-lt"/>
          <a:ea typeface="+mn-ea"/>
          <a:cs typeface="+mn-cs"/>
        </a:defRPr>
      </a:lvl4pPr>
      <a:lvl5pPr marL="4537463" indent="-502234" algn="l" defTabSz="2015445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4400" kern="1200">
          <a:solidFill>
            <a:schemeClr val="tx1"/>
          </a:solidFill>
          <a:latin typeface="+mn-lt"/>
          <a:ea typeface="+mn-ea"/>
          <a:cs typeface="+mn-cs"/>
        </a:defRPr>
      </a:lvl5pPr>
      <a:lvl6pPr marL="5546904" indent="-504264" algn="l" defTabSz="2017056" rtl="0" eaLnBrk="1" latinLnBrk="0" hangingPunct="1">
        <a:spcBef>
          <a:spcPct val="20000"/>
        </a:spcBef>
        <a:buFont typeface="Arial" pitchFamily="34" charset="0"/>
        <a:buChar char="•"/>
        <a:defRPr sz="4400" kern="1200">
          <a:solidFill>
            <a:schemeClr val="tx1"/>
          </a:solidFill>
          <a:latin typeface="+mn-lt"/>
          <a:ea typeface="+mn-ea"/>
          <a:cs typeface="+mn-cs"/>
        </a:defRPr>
      </a:lvl6pPr>
      <a:lvl7pPr marL="6555429" indent="-504264" algn="l" defTabSz="2017056" rtl="0" eaLnBrk="1" latinLnBrk="0" hangingPunct="1">
        <a:spcBef>
          <a:spcPct val="20000"/>
        </a:spcBef>
        <a:buFont typeface="Arial" pitchFamily="34" charset="0"/>
        <a:buChar char="•"/>
        <a:defRPr sz="4400" kern="1200">
          <a:solidFill>
            <a:schemeClr val="tx1"/>
          </a:solidFill>
          <a:latin typeface="+mn-lt"/>
          <a:ea typeface="+mn-ea"/>
          <a:cs typeface="+mn-cs"/>
        </a:defRPr>
      </a:lvl7pPr>
      <a:lvl8pPr marL="7563957" indent="-504264" algn="l" defTabSz="2017056" rtl="0" eaLnBrk="1" latinLnBrk="0" hangingPunct="1">
        <a:spcBef>
          <a:spcPct val="20000"/>
        </a:spcBef>
        <a:buFont typeface="Arial" pitchFamily="34" charset="0"/>
        <a:buChar char="•"/>
        <a:defRPr sz="4400" kern="1200">
          <a:solidFill>
            <a:schemeClr val="tx1"/>
          </a:solidFill>
          <a:latin typeface="+mn-lt"/>
          <a:ea typeface="+mn-ea"/>
          <a:cs typeface="+mn-cs"/>
        </a:defRPr>
      </a:lvl8pPr>
      <a:lvl9pPr marL="8572487" indent="-504264" algn="l" defTabSz="2017056" rtl="0" eaLnBrk="1" latinLnBrk="0" hangingPunct="1">
        <a:spcBef>
          <a:spcPct val="20000"/>
        </a:spcBef>
        <a:buFont typeface="Arial" pitchFamily="34" charset="0"/>
        <a:buChar char="•"/>
        <a:defRPr sz="4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2017056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1pPr>
      <a:lvl2pPr marL="1008528" algn="l" defTabSz="2017056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2pPr>
      <a:lvl3pPr marL="2017056" algn="l" defTabSz="2017056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3pPr>
      <a:lvl4pPr marL="3025583" algn="l" defTabSz="2017056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4pPr>
      <a:lvl5pPr marL="4034111" algn="l" defTabSz="2017056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5pPr>
      <a:lvl6pPr marL="5042639" algn="l" defTabSz="2017056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6pPr>
      <a:lvl7pPr marL="6051165" algn="l" defTabSz="2017056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7pPr>
      <a:lvl8pPr marL="7059695" algn="l" defTabSz="2017056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8pPr>
      <a:lvl9pPr marL="8068221" algn="l" defTabSz="2017056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612280" y="810395"/>
            <a:ext cx="12222376" cy="1580436"/>
          </a:xfrm>
        </p:spPr>
        <p:txBody>
          <a:bodyPr>
            <a:noAutofit/>
          </a:bodyPr>
          <a:lstStyle/>
          <a:p>
            <a:pPr algn="l"/>
            <a:r>
              <a:rPr lang="en-US" sz="48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Analysis </a:t>
            </a:r>
            <a:r>
              <a:rPr lang="en-US" sz="48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of </a:t>
            </a:r>
            <a:r>
              <a:rPr lang="en-US" sz="48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the references </a:t>
            </a:r>
            <a:r>
              <a:rPr lang="en-US" sz="48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of the nursing </a:t>
            </a:r>
            <a:r>
              <a:rPr lang="en-US" sz="48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diagnoses </a:t>
            </a:r>
            <a:r>
              <a:rPr lang="en-US" sz="48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Impaired Walking (00088) </a:t>
            </a:r>
            <a:endParaRPr lang="pt-PT" sz="96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" name="Marcador de Posição de Conteúdo 4"/>
          <p:cNvSpPr>
            <a:spLocks noGrp="1"/>
          </p:cNvSpPr>
          <p:nvPr>
            <p:ph idx="1"/>
          </p:nvPr>
        </p:nvSpPr>
        <p:spPr>
          <a:xfrm>
            <a:off x="612280" y="4590815"/>
            <a:ext cx="9217024" cy="14365596"/>
          </a:xfrm>
        </p:spPr>
        <p:txBody>
          <a:bodyPr>
            <a:normAutofit/>
          </a:bodyPr>
          <a:lstStyle/>
          <a:p>
            <a:pPr marL="0" indent="0" algn="r">
              <a:lnSpc>
                <a:spcPct val="110000"/>
              </a:lnSpc>
              <a:spcBef>
                <a:spcPts val="861"/>
              </a:spcBef>
              <a:spcAft>
                <a:spcPts val="431"/>
              </a:spcAft>
              <a:buNone/>
            </a:pPr>
            <a:r>
              <a:rPr lang="en-US" sz="3600" b="1" dirty="0">
                <a:solidFill>
                  <a:srgbClr val="EAB200"/>
                </a:solidFill>
                <a:latin typeface="Arial" pitchFamily="34" charset="0"/>
                <a:cs typeface="Arial" pitchFamily="34" charset="0"/>
              </a:rPr>
              <a:t>Introduction</a:t>
            </a:r>
            <a:r>
              <a:rPr lang="en-US" sz="3600" b="1" dirty="0" smtClean="0">
                <a:solidFill>
                  <a:srgbClr val="EAB200"/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pPr marL="0" indent="0" algn="just">
              <a:lnSpc>
                <a:spcPct val="110000"/>
              </a:lnSpc>
              <a:spcBef>
                <a:spcPts val="861"/>
              </a:spcBef>
              <a:spcAft>
                <a:spcPts val="431"/>
              </a:spcAft>
              <a:buNone/>
            </a:pPr>
            <a:r>
              <a:rPr lang="en-US" sz="3200" dirty="0" smtClean="0">
                <a:latin typeface="Arial" pitchFamily="34" charset="0"/>
                <a:cs typeface="Arial" pitchFamily="34" charset="0"/>
              </a:rPr>
              <a:t>The 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concept analysis is an important research method for the development of the nursing knowledge and it is suggested to be the first phase of the nursing 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diagnosis 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validation(1). NANDA-I 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taxonomy 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II of 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integrated 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nursing diagnoses 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is based 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on 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concept 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analysis and development 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as 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well as 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label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defining characteristics, related 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factors and 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references</a:t>
            </a:r>
            <a:r>
              <a:rPr lang="en-US" sz="3200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(2)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, that constitutes the elements of the diagnoses.</a:t>
            </a:r>
          </a:p>
          <a:p>
            <a:pPr marL="0" indent="0" algn="r">
              <a:lnSpc>
                <a:spcPct val="110000"/>
              </a:lnSpc>
              <a:spcBef>
                <a:spcPts val="861"/>
              </a:spcBef>
              <a:spcAft>
                <a:spcPts val="431"/>
              </a:spcAft>
              <a:buNone/>
            </a:pPr>
            <a:endParaRPr lang="en-US" sz="2800" b="1" dirty="0" smtClean="0">
              <a:solidFill>
                <a:srgbClr val="EAB200"/>
              </a:solidFill>
              <a:latin typeface="Arial" pitchFamily="34" charset="0"/>
              <a:cs typeface="Arial" pitchFamily="34" charset="0"/>
            </a:endParaRPr>
          </a:p>
          <a:p>
            <a:pPr marL="0" indent="0" algn="r">
              <a:lnSpc>
                <a:spcPct val="110000"/>
              </a:lnSpc>
              <a:spcBef>
                <a:spcPts val="861"/>
              </a:spcBef>
              <a:spcAft>
                <a:spcPts val="431"/>
              </a:spcAft>
              <a:buNone/>
            </a:pPr>
            <a:r>
              <a:rPr lang="en-US" sz="3600" b="1" dirty="0" smtClean="0">
                <a:solidFill>
                  <a:srgbClr val="EAB200"/>
                </a:solidFill>
                <a:latin typeface="Arial" pitchFamily="34" charset="0"/>
                <a:cs typeface="Arial" pitchFamily="34" charset="0"/>
              </a:rPr>
              <a:t>Objective</a:t>
            </a:r>
            <a:r>
              <a:rPr lang="en-US" sz="3200" b="1" dirty="0">
                <a:solidFill>
                  <a:srgbClr val="EAB200"/>
                </a:solidFill>
                <a:latin typeface="Arial" pitchFamily="34" charset="0"/>
                <a:cs typeface="Arial" pitchFamily="34" charset="0"/>
              </a:rPr>
              <a:t>: </a:t>
            </a:r>
            <a:endParaRPr lang="en-US" sz="3200" b="1" dirty="0" smtClean="0">
              <a:solidFill>
                <a:srgbClr val="EAB200"/>
              </a:solidFill>
              <a:latin typeface="Arial" pitchFamily="34" charset="0"/>
              <a:cs typeface="Arial" pitchFamily="34" charset="0"/>
            </a:endParaRPr>
          </a:p>
          <a:p>
            <a:pPr marL="0" indent="0" algn="just">
              <a:lnSpc>
                <a:spcPct val="110000"/>
              </a:lnSpc>
              <a:spcBef>
                <a:spcPts val="861"/>
              </a:spcBef>
              <a:spcAft>
                <a:spcPts val="431"/>
              </a:spcAft>
              <a:buNone/>
            </a:pPr>
            <a:r>
              <a:rPr lang="en-US" sz="3200" dirty="0" smtClean="0">
                <a:latin typeface="Arial" pitchFamily="34" charset="0"/>
                <a:cs typeface="Arial" pitchFamily="34" charset="0"/>
              </a:rPr>
              <a:t>To characterize 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the 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attributes; related 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concepts and clinical indicators from 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references 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of 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nursing 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diagnosis impaired 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walking.</a:t>
            </a:r>
          </a:p>
          <a:p>
            <a:pPr marL="0" indent="0" algn="r">
              <a:lnSpc>
                <a:spcPct val="110000"/>
              </a:lnSpc>
              <a:spcBef>
                <a:spcPts val="861"/>
              </a:spcBef>
              <a:spcAft>
                <a:spcPts val="431"/>
              </a:spcAft>
              <a:buNone/>
            </a:pPr>
            <a:endParaRPr lang="en-US" sz="3200" b="1" dirty="0" smtClean="0">
              <a:solidFill>
                <a:srgbClr val="EAB200"/>
              </a:solidFill>
              <a:latin typeface="Arial" pitchFamily="34" charset="0"/>
              <a:cs typeface="Arial" pitchFamily="34" charset="0"/>
            </a:endParaRPr>
          </a:p>
          <a:p>
            <a:pPr marL="0" indent="0" algn="r">
              <a:lnSpc>
                <a:spcPct val="110000"/>
              </a:lnSpc>
              <a:spcBef>
                <a:spcPts val="861"/>
              </a:spcBef>
              <a:spcAft>
                <a:spcPts val="431"/>
              </a:spcAft>
              <a:buNone/>
            </a:pPr>
            <a:r>
              <a:rPr lang="en-US" sz="3600" b="1" dirty="0" smtClean="0">
                <a:solidFill>
                  <a:srgbClr val="EAB200"/>
                </a:solidFill>
                <a:latin typeface="Arial" pitchFamily="34" charset="0"/>
                <a:cs typeface="Arial" pitchFamily="34" charset="0"/>
              </a:rPr>
              <a:t>Method</a:t>
            </a:r>
            <a:r>
              <a:rPr lang="en-US" sz="3200" dirty="0" smtClean="0">
                <a:solidFill>
                  <a:srgbClr val="EAB200"/>
                </a:solidFill>
                <a:latin typeface="Arial" pitchFamily="34" charset="0"/>
                <a:cs typeface="Arial" pitchFamily="34" charset="0"/>
              </a:rPr>
              <a:t>: </a:t>
            </a:r>
          </a:p>
          <a:p>
            <a:pPr marL="0" indent="0" algn="just">
              <a:lnSpc>
                <a:spcPct val="110000"/>
              </a:lnSpc>
              <a:spcBef>
                <a:spcPts val="861"/>
              </a:spcBef>
              <a:spcAft>
                <a:spcPts val="431"/>
              </a:spcAft>
              <a:buNone/>
            </a:pPr>
            <a:r>
              <a:rPr lang="en-US" sz="3200" dirty="0" smtClean="0">
                <a:latin typeface="Arial" pitchFamily="34" charset="0"/>
                <a:cs typeface="Arial" pitchFamily="34" charset="0"/>
              </a:rPr>
              <a:t>Analysis of the concept impaired walking, 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according to Rodgers, among the 3 references of the nursing diagnosis from the last edition</a:t>
            </a:r>
            <a:r>
              <a:rPr lang="en-US" sz="3200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(2</a:t>
            </a:r>
            <a:r>
              <a:rPr lang="en-US" sz="3200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)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lnSpc>
                <a:spcPct val="110000"/>
              </a:lnSpc>
            </a:pPr>
            <a:endParaRPr lang="en-US" sz="3200" dirty="0">
              <a:latin typeface="Arial" pitchFamily="34" charset="0"/>
              <a:cs typeface="Arial" pitchFamily="34" charset="0"/>
            </a:endParaRPr>
          </a:p>
          <a:p>
            <a:pPr marL="0" indent="0">
              <a:lnSpc>
                <a:spcPct val="110000"/>
              </a:lnSpc>
              <a:buNone/>
            </a:pPr>
            <a:endParaRPr lang="pt-PT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828304" y="2886963"/>
            <a:ext cx="7920880" cy="1235800"/>
          </a:xfrm>
          <a:prstGeom prst="rect">
            <a:avLst/>
          </a:prstGeom>
          <a:noFill/>
        </p:spPr>
        <p:txBody>
          <a:bodyPr wrap="square" lIns="65608" tIns="32804" rIns="65608" bIns="32804" rtlCol="0">
            <a:spAutoFit/>
          </a:bodyPr>
          <a:lstStyle/>
          <a:p>
            <a:r>
              <a:rPr lang="pt-PT" sz="2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Marques-Vieira, </a:t>
            </a:r>
            <a:r>
              <a:rPr lang="pt-PT" sz="2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C.*; Sousa</a:t>
            </a:r>
            <a:r>
              <a:rPr lang="pt-PT" sz="2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pt-PT" sz="2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L.; </a:t>
            </a:r>
            <a:r>
              <a:rPr lang="pt-PT" sz="2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Agostinho, </a:t>
            </a:r>
            <a:r>
              <a:rPr lang="pt-PT" sz="2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M.; </a:t>
            </a:r>
            <a:r>
              <a:rPr lang="pt-PT" sz="2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Pontífice-Sousa, </a:t>
            </a:r>
            <a:r>
              <a:rPr lang="pt-PT" sz="2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P.; </a:t>
            </a:r>
            <a:r>
              <a:rPr lang="pt-PT" sz="2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Reis, </a:t>
            </a:r>
            <a:r>
              <a:rPr lang="pt-PT" sz="2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G.; </a:t>
            </a:r>
            <a:r>
              <a:rPr lang="pt-PT" sz="2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Oliveira, </a:t>
            </a:r>
            <a:r>
              <a:rPr lang="pt-PT" sz="2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I.; </a:t>
            </a:r>
            <a:r>
              <a:rPr lang="pt-PT" sz="2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Caldeira, </a:t>
            </a:r>
            <a:r>
              <a:rPr lang="pt-PT" sz="2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S.</a:t>
            </a:r>
          </a:p>
          <a:p>
            <a:r>
              <a:rPr lang="pt-PT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*cristina_marques@ics.lisboa.ucp.pt</a:t>
            </a:r>
            <a:endParaRPr lang="pt-PT" sz="2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10981432" y="4554811"/>
            <a:ext cx="9721080" cy="19209951"/>
          </a:xfrm>
          <a:prstGeom prst="rect">
            <a:avLst/>
          </a:prstGeom>
          <a:noFill/>
        </p:spPr>
        <p:txBody>
          <a:bodyPr wrap="square" lIns="65608" tIns="32804" rIns="65608" bIns="32804" rtlCol="0">
            <a:spAutoFit/>
          </a:bodyPr>
          <a:lstStyle/>
          <a:p>
            <a:pPr algn="r">
              <a:lnSpc>
                <a:spcPct val="120000"/>
              </a:lnSpc>
              <a:spcBef>
                <a:spcPts val="431"/>
              </a:spcBef>
              <a:spcAft>
                <a:spcPts val="431"/>
              </a:spcAft>
            </a:pPr>
            <a:r>
              <a:rPr lang="en-US" sz="3600" b="1" dirty="0" smtClean="0">
                <a:solidFill>
                  <a:srgbClr val="EAB200"/>
                </a:solidFill>
                <a:latin typeface="Arial" pitchFamily="34" charset="0"/>
                <a:cs typeface="Arial" pitchFamily="34" charset="0"/>
              </a:rPr>
              <a:t>Results</a:t>
            </a:r>
            <a:r>
              <a:rPr lang="en-US" sz="3200" b="1" dirty="0" smtClean="0">
                <a:solidFill>
                  <a:srgbClr val="EAB200"/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pPr algn="r">
              <a:lnSpc>
                <a:spcPct val="120000"/>
              </a:lnSpc>
              <a:spcBef>
                <a:spcPts val="431"/>
              </a:spcBef>
              <a:spcAft>
                <a:spcPts val="431"/>
              </a:spcAft>
            </a:pPr>
            <a:endParaRPr lang="en-US" sz="3200" b="1" dirty="0" smtClean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120000"/>
              </a:lnSpc>
              <a:spcBef>
                <a:spcPts val="431"/>
              </a:spcBef>
              <a:spcAft>
                <a:spcPts val="431"/>
              </a:spcAft>
            </a:pPr>
            <a:r>
              <a:rPr lang="en-US" sz="3200" b="1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Attributes:</a:t>
            </a:r>
            <a:r>
              <a:rPr lang="en-US" sz="3200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just">
              <a:lnSpc>
                <a:spcPct val="120000"/>
              </a:lnSpc>
              <a:spcBef>
                <a:spcPts val="431"/>
              </a:spcBef>
              <a:spcAft>
                <a:spcPts val="431"/>
              </a:spcAft>
            </a:pPr>
            <a:r>
              <a:rPr lang="en-US" sz="3200" dirty="0" smtClean="0">
                <a:latin typeface="Arial" pitchFamily="34" charset="0"/>
                <a:cs typeface="Arial" pitchFamily="34" charset="0"/>
              </a:rPr>
              <a:t>Getting up from a chair, sitting down, turning while walking, and raising the feet while walking</a:t>
            </a:r>
            <a:r>
              <a:rPr lang="en-US" sz="3200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(3)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, decreased force production, less motion and force, decreased gait speed</a:t>
            </a:r>
            <a:r>
              <a:rPr lang="en-US" sz="3200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(4)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, deterioration in physical health, fear of falling, curtail in activities, walk speed and distance</a:t>
            </a:r>
            <a:r>
              <a:rPr lang="en-US" sz="3200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(5)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>
              <a:lnSpc>
                <a:spcPct val="120000"/>
              </a:lnSpc>
              <a:spcBef>
                <a:spcPts val="431"/>
              </a:spcBef>
              <a:spcAft>
                <a:spcPts val="431"/>
              </a:spcAft>
            </a:pPr>
            <a:endParaRPr lang="pt-PT" sz="3200" dirty="0" smtClean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20000"/>
              </a:lnSpc>
              <a:spcBef>
                <a:spcPts val="431"/>
              </a:spcBef>
              <a:spcAft>
                <a:spcPts val="431"/>
              </a:spcAft>
            </a:pPr>
            <a:endParaRPr lang="pt-PT" sz="2000" dirty="0" smtClean="0"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120000"/>
              </a:lnSpc>
              <a:spcBef>
                <a:spcPts val="431"/>
              </a:spcBef>
              <a:spcAft>
                <a:spcPts val="431"/>
              </a:spcAft>
            </a:pPr>
            <a:r>
              <a:rPr lang="en-US" sz="3200" b="1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Related Concepts</a:t>
            </a:r>
            <a:r>
              <a:rPr lang="en-US" sz="3200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: </a:t>
            </a:r>
          </a:p>
          <a:p>
            <a:pPr algn="just">
              <a:lnSpc>
                <a:spcPct val="120000"/>
              </a:lnSpc>
              <a:spcBef>
                <a:spcPts val="431"/>
              </a:spcBef>
              <a:spcAft>
                <a:spcPts val="431"/>
              </a:spcAft>
            </a:pPr>
            <a:r>
              <a:rPr lang="en-US" sz="3200" dirty="0" smtClean="0">
                <a:latin typeface="Arial" pitchFamily="34" charset="0"/>
                <a:cs typeface="Arial" pitchFamily="34" charset="0"/>
              </a:rPr>
              <a:t>Hip and knee flexion</a:t>
            </a:r>
            <a:r>
              <a:rPr lang="en-US" sz="3200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(3)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, impaired mobility, impairment in proprioceptive and vibratory sensory system, impaired</a:t>
            </a:r>
            <a:r>
              <a:rPr lang="en-US" sz="32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balance, vestibular changes</a:t>
            </a:r>
            <a:r>
              <a:rPr lang="en-US" sz="3200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(4)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, environment hazard, fall history, lower balance, activity reduction, weight shifting ability, poor physical performance, global weakness, limits of stability (reduction) and lower limb weakness</a:t>
            </a:r>
            <a:r>
              <a:rPr lang="en-US" sz="3200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(5)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>
              <a:lnSpc>
                <a:spcPct val="120000"/>
              </a:lnSpc>
              <a:spcBef>
                <a:spcPts val="431"/>
              </a:spcBef>
              <a:spcAft>
                <a:spcPts val="431"/>
              </a:spcAft>
            </a:pPr>
            <a:endParaRPr lang="en-US" sz="1600" dirty="0" smtClean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20000"/>
              </a:lnSpc>
              <a:spcBef>
                <a:spcPts val="431"/>
              </a:spcBef>
              <a:spcAft>
                <a:spcPts val="431"/>
              </a:spcAft>
            </a:pP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20000"/>
              </a:lnSpc>
              <a:spcBef>
                <a:spcPts val="431"/>
              </a:spcBef>
              <a:spcAft>
                <a:spcPts val="431"/>
              </a:spcAft>
            </a:pPr>
            <a:endParaRPr lang="pt-PT" sz="1400" dirty="0" smtClean="0"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120000"/>
              </a:lnSpc>
              <a:spcBef>
                <a:spcPts val="431"/>
              </a:spcBef>
              <a:spcAft>
                <a:spcPts val="431"/>
              </a:spcAft>
            </a:pPr>
            <a:r>
              <a:rPr lang="en-US" sz="3200" b="1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Clinical indicators:</a:t>
            </a:r>
          </a:p>
          <a:p>
            <a:pPr algn="just">
              <a:lnSpc>
                <a:spcPct val="120000"/>
              </a:lnSpc>
              <a:spcBef>
                <a:spcPts val="431"/>
              </a:spcBef>
              <a:spcAft>
                <a:spcPts val="431"/>
              </a:spcAft>
            </a:pP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Getting up from a chair, sitting down, turning while walking, and raising the feet while walking; the sensory and neuromuscular examination</a:t>
            </a:r>
            <a:r>
              <a:rPr lang="en-US" sz="3200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(3)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; impairment in proprioceptive and vibratory sensory systems; impaired balance, and vestibular changes; pharmaceutical variables; depression and impaired cognition</a:t>
            </a:r>
            <a:r>
              <a:rPr lang="en-US" sz="3200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(4)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,self efficacy level, limits of stability, walking speed and lower extremity muscle strength</a:t>
            </a:r>
            <a:r>
              <a:rPr lang="en-US" sz="3200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(5)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.</a:t>
            </a:r>
            <a:endParaRPr lang="pt-PT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396256" y="27813395"/>
            <a:ext cx="20378264" cy="1974463"/>
          </a:xfrm>
          <a:prstGeom prst="rect">
            <a:avLst/>
          </a:prstGeom>
          <a:noFill/>
        </p:spPr>
        <p:txBody>
          <a:bodyPr wrap="square" lIns="65608" tIns="32804" rIns="65608" bIns="32804" rtlCol="0">
            <a:spAutoFit/>
          </a:bodyPr>
          <a:lstStyle/>
          <a:p>
            <a:r>
              <a:rPr lang="en-US" sz="2400" b="1" dirty="0" smtClean="0">
                <a:solidFill>
                  <a:srgbClr val="EAB200"/>
                </a:solidFill>
              </a:rPr>
              <a:t>References:</a:t>
            </a:r>
            <a:endParaRPr lang="pt-PT" sz="2400" b="1" dirty="0">
              <a:solidFill>
                <a:srgbClr val="EAB200"/>
              </a:solidFill>
            </a:endParaRPr>
          </a:p>
          <a:p>
            <a:pPr lvl="0"/>
            <a:r>
              <a:rPr lang="en-US" sz="2000" dirty="0" smtClean="0"/>
              <a:t>(1) Rodgers</a:t>
            </a:r>
            <a:r>
              <a:rPr lang="en-US" sz="2000" dirty="0"/>
              <a:t>, L., </a:t>
            </a:r>
            <a:r>
              <a:rPr lang="en-US" sz="2000" dirty="0" err="1"/>
              <a:t>Knalf</a:t>
            </a:r>
            <a:r>
              <a:rPr lang="en-US" sz="2000" dirty="0"/>
              <a:t> A. </a:t>
            </a:r>
            <a:r>
              <a:rPr lang="en-US" sz="2000" i="1" dirty="0"/>
              <a:t>Concept development in nursing: foundations, techniques, and applications</a:t>
            </a:r>
            <a:r>
              <a:rPr lang="en-US" sz="2000" dirty="0"/>
              <a:t>. 2</a:t>
            </a:r>
            <a:r>
              <a:rPr lang="en-US" sz="2000" baseline="30000" dirty="0"/>
              <a:t>nd</a:t>
            </a:r>
            <a:r>
              <a:rPr lang="en-US" sz="2000" dirty="0"/>
              <a:t> ed. </a:t>
            </a:r>
            <a:r>
              <a:rPr lang="en-US" sz="2000" dirty="0" err="1"/>
              <a:t>Philadephia</a:t>
            </a:r>
            <a:r>
              <a:rPr lang="en-US" sz="2000" dirty="0"/>
              <a:t>: Saunders, 2000.</a:t>
            </a:r>
            <a:endParaRPr lang="pt-PT" sz="2000" dirty="0"/>
          </a:p>
          <a:p>
            <a:pPr lvl="0"/>
            <a:r>
              <a:rPr lang="en-US" sz="2000" dirty="0" smtClean="0"/>
              <a:t>(2) </a:t>
            </a:r>
            <a:r>
              <a:rPr lang="en-US" sz="2000" dirty="0" err="1" smtClean="0"/>
              <a:t>Herdman</a:t>
            </a:r>
            <a:r>
              <a:rPr lang="en-US" sz="2000" dirty="0"/>
              <a:t>, T. (Ed). </a:t>
            </a:r>
            <a:r>
              <a:rPr lang="en-US" sz="2000" i="1" dirty="0"/>
              <a:t>Nursing diagnoses NANDA I: definitions and classification (2012-2014).</a:t>
            </a:r>
            <a:r>
              <a:rPr lang="en-US" sz="2000" dirty="0"/>
              <a:t>Oxford: Wiley-Blackwell, 2012.</a:t>
            </a:r>
            <a:endParaRPr lang="pt-PT" sz="2000" dirty="0"/>
          </a:p>
          <a:p>
            <a:pPr lvl="0"/>
            <a:r>
              <a:rPr lang="en-US" sz="2000" dirty="0" smtClean="0"/>
              <a:t>(3) </a:t>
            </a:r>
            <a:r>
              <a:rPr lang="en-US" sz="2000" dirty="0" err="1" smtClean="0"/>
              <a:t>Tinetti</a:t>
            </a:r>
            <a:r>
              <a:rPr lang="en-US" sz="2000" dirty="0"/>
              <a:t>, M., </a:t>
            </a:r>
            <a:r>
              <a:rPr lang="en-US" sz="2000" dirty="0" err="1"/>
              <a:t>Ginter</a:t>
            </a:r>
            <a:r>
              <a:rPr lang="en-US" sz="2000" dirty="0"/>
              <a:t>, A.F. Identifying Mobility dysfunctions in elderly patients: Standard neuromuscular examination or direct assessment? </a:t>
            </a:r>
            <a:r>
              <a:rPr lang="en-US" sz="2000" i="1" dirty="0"/>
              <a:t>JAMA</a:t>
            </a:r>
            <a:r>
              <a:rPr lang="en-US" sz="2000" dirty="0"/>
              <a:t>, 1988, </a:t>
            </a:r>
            <a:r>
              <a:rPr lang="pt-PT" sz="2000" dirty="0"/>
              <a:t>259(8), 1190-1193.</a:t>
            </a:r>
          </a:p>
          <a:p>
            <a:pPr lvl="0"/>
            <a:r>
              <a:rPr lang="en-US" sz="2000" dirty="0" smtClean="0"/>
              <a:t>(4) Lewis</a:t>
            </a:r>
            <a:r>
              <a:rPr lang="en-US" sz="2000" dirty="0"/>
              <a:t>, C.L et all. Characteristics of Individuals Who Fell While Receiving Home Health Services. </a:t>
            </a:r>
            <a:r>
              <a:rPr lang="en-US" sz="2000" i="1" dirty="0"/>
              <a:t>Physical Therapy</a:t>
            </a:r>
            <a:r>
              <a:rPr lang="en-US" sz="2000" dirty="0"/>
              <a:t>, 2004, 84, 1.</a:t>
            </a:r>
            <a:endParaRPr lang="pt-PT" sz="2000" dirty="0"/>
          </a:p>
          <a:p>
            <a:pPr lvl="0"/>
            <a:r>
              <a:rPr lang="en-US" sz="2000" dirty="0" smtClean="0"/>
              <a:t>(5) </a:t>
            </a:r>
            <a:r>
              <a:rPr lang="en-US" sz="2000" dirty="0" err="1" smtClean="0"/>
              <a:t>Brouwer</a:t>
            </a:r>
            <a:r>
              <a:rPr lang="en-US" sz="2000" dirty="0"/>
              <a:t>, B., </a:t>
            </a:r>
            <a:r>
              <a:rPr lang="en-US" sz="2000" dirty="0" err="1"/>
              <a:t>Musselman</a:t>
            </a:r>
            <a:r>
              <a:rPr lang="en-US" sz="2000" dirty="0"/>
              <a:t>, K., </a:t>
            </a:r>
            <a:r>
              <a:rPr lang="en-US" sz="2000" dirty="0" err="1"/>
              <a:t>Culham</a:t>
            </a:r>
            <a:r>
              <a:rPr lang="en-US" sz="2000" dirty="0"/>
              <a:t>, E. </a:t>
            </a:r>
            <a:r>
              <a:rPr lang="en-GB" sz="2000" dirty="0"/>
              <a:t>Physical Function and health status among seniors with or without a fear of falling. </a:t>
            </a:r>
            <a:r>
              <a:rPr lang="en-US" sz="2000" i="1" dirty="0"/>
              <a:t>Gerontology</a:t>
            </a:r>
            <a:r>
              <a:rPr lang="en-US" sz="2000" dirty="0"/>
              <a:t>, 2004, 50, 135-141.</a:t>
            </a:r>
            <a:endParaRPr lang="pt-PT" sz="2000" dirty="0"/>
          </a:p>
        </p:txBody>
      </p:sp>
      <p:pic>
        <p:nvPicPr>
          <p:cNvPr id="10" name="Imagem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88344" y="18241600"/>
            <a:ext cx="7992888" cy="6043403"/>
          </a:xfrm>
          <a:prstGeom prst="rect">
            <a:avLst/>
          </a:prstGeom>
        </p:spPr>
      </p:pic>
      <p:sp>
        <p:nvSpPr>
          <p:cNvPr id="11" name="Retângulo 10"/>
          <p:cNvSpPr/>
          <p:nvPr/>
        </p:nvSpPr>
        <p:spPr>
          <a:xfrm>
            <a:off x="828304" y="24445811"/>
            <a:ext cx="9073008" cy="343248"/>
          </a:xfrm>
          <a:prstGeom prst="rect">
            <a:avLst/>
          </a:prstGeom>
        </p:spPr>
        <p:txBody>
          <a:bodyPr wrap="square" lIns="65608" tIns="32804" rIns="65608" bIns="32804">
            <a:spAutoFit/>
          </a:bodyPr>
          <a:lstStyle/>
          <a:p>
            <a:r>
              <a:rPr lang="pt-PT" sz="1800" dirty="0">
                <a:latin typeface="Arial" pitchFamily="34" charset="0"/>
                <a:cs typeface="Arial" pitchFamily="34" charset="0"/>
              </a:rPr>
              <a:t>http://blog.safetytubs.com/234/home-improvement-tips-for-the-aging-and-elderly-part-3/</a:t>
            </a:r>
          </a:p>
        </p:txBody>
      </p:sp>
      <p:pic>
        <p:nvPicPr>
          <p:cNvPr id="13" name="Picture 2" descr="http://www.saude.porto.ucp.pt/sites/default/files/banner-icnk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3698370" y="712280"/>
            <a:ext cx="7148158" cy="2042331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612280" y="25071038"/>
            <a:ext cx="19946216" cy="25263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algn="r">
              <a:spcBef>
                <a:spcPts val="861"/>
              </a:spcBef>
              <a:spcAft>
                <a:spcPts val="431"/>
              </a:spcAft>
              <a:buNone/>
            </a:pPr>
            <a:r>
              <a:rPr lang="en-GB" sz="3600" b="1" dirty="0">
                <a:solidFill>
                  <a:srgbClr val="EAB200"/>
                </a:solidFill>
                <a:latin typeface="Arial" pitchFamily="34" charset="0"/>
                <a:cs typeface="Arial" pitchFamily="34" charset="0"/>
              </a:rPr>
              <a:t>Conclusion</a:t>
            </a:r>
            <a:r>
              <a:rPr lang="en-GB" b="1" dirty="0">
                <a:solidFill>
                  <a:srgbClr val="EAB200"/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pPr marL="0" indent="0" algn="just">
              <a:spcBef>
                <a:spcPts val="861"/>
              </a:spcBef>
              <a:spcAft>
                <a:spcPts val="431"/>
              </a:spcAft>
              <a:buNone/>
            </a:pPr>
            <a:r>
              <a:rPr lang="en-GB" sz="3200" dirty="0" smtClean="0">
                <a:latin typeface="Arial" pitchFamily="34" charset="0"/>
                <a:cs typeface="Arial" pitchFamily="34" charset="0"/>
              </a:rPr>
              <a:t>The </a:t>
            </a:r>
            <a:r>
              <a:rPr lang="en-GB" sz="3200" dirty="0">
                <a:latin typeface="Arial" pitchFamily="34" charset="0"/>
                <a:cs typeface="Arial" pitchFamily="34" charset="0"/>
              </a:rPr>
              <a:t>results are similar to </a:t>
            </a:r>
            <a:r>
              <a:rPr lang="en-GB" sz="3200" dirty="0" smtClean="0">
                <a:latin typeface="Arial" pitchFamily="34" charset="0"/>
                <a:cs typeface="Arial" pitchFamily="34" charset="0"/>
              </a:rPr>
              <a:t>the elements </a:t>
            </a:r>
            <a:r>
              <a:rPr lang="en-GB" sz="3200" dirty="0" smtClean="0">
                <a:latin typeface="Arial" pitchFamily="34" charset="0"/>
                <a:cs typeface="Arial" pitchFamily="34" charset="0"/>
              </a:rPr>
              <a:t>at </a:t>
            </a:r>
            <a:r>
              <a:rPr lang="en-GB" sz="3200" dirty="0" smtClean="0">
                <a:latin typeface="Arial" pitchFamily="34" charset="0"/>
                <a:cs typeface="Arial" pitchFamily="34" charset="0"/>
              </a:rPr>
              <a:t>the taxonomy II, but since the most recent reference is from 2004 it is desirable to develop clinical </a:t>
            </a:r>
            <a:r>
              <a:rPr lang="en-GB" sz="3200" dirty="0">
                <a:latin typeface="Arial" pitchFamily="34" charset="0"/>
                <a:cs typeface="Arial" pitchFamily="34" charset="0"/>
              </a:rPr>
              <a:t>validation </a:t>
            </a:r>
            <a:r>
              <a:rPr lang="en-GB" sz="3200" dirty="0" smtClean="0">
                <a:latin typeface="Arial" pitchFamily="34" charset="0"/>
                <a:cs typeface="Arial" pitchFamily="34" charset="0"/>
              </a:rPr>
              <a:t>in order to </a:t>
            </a:r>
            <a:r>
              <a:rPr lang="en-GB" sz="3200" dirty="0">
                <a:latin typeface="Arial" pitchFamily="34" charset="0"/>
                <a:cs typeface="Arial" pitchFamily="34" charset="0"/>
              </a:rPr>
              <a:t>contribute to the taxonomy improvement.</a:t>
            </a:r>
            <a:endParaRPr lang="pt-PT" sz="3200" dirty="0">
              <a:latin typeface="Arial" pitchFamily="34" charset="0"/>
              <a:cs typeface="Arial" pitchFamily="34" charset="0"/>
            </a:endParaRPr>
          </a:p>
          <a:p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0981432" y="5994971"/>
            <a:ext cx="9721080" cy="720080"/>
          </a:xfrm>
          <a:prstGeom prst="rect">
            <a:avLst/>
          </a:prstGeom>
          <a:noFill/>
          <a:ln w="9525" cmpd="sng">
            <a:solidFill>
              <a:srgbClr val="D09E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981432" y="11467579"/>
            <a:ext cx="9721080" cy="720080"/>
          </a:xfrm>
          <a:prstGeom prst="rect">
            <a:avLst/>
          </a:prstGeom>
          <a:noFill/>
          <a:ln w="9525" cmpd="sng">
            <a:solidFill>
              <a:srgbClr val="D09E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10981432" y="17660267"/>
            <a:ext cx="9721080" cy="720080"/>
          </a:xfrm>
          <a:prstGeom prst="rect">
            <a:avLst/>
          </a:prstGeom>
          <a:noFill/>
          <a:ln w="9525" cmpd="sng">
            <a:solidFill>
              <a:srgbClr val="D09E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189345" y="4986859"/>
            <a:ext cx="144030" cy="19982148"/>
          </a:xfrm>
          <a:prstGeom prst="rect">
            <a:avLst/>
          </a:prstGeom>
          <a:solidFill>
            <a:srgbClr val="EAB200"/>
          </a:solidFill>
          <a:ln w="9525" cmpd="sng">
            <a:solidFill>
              <a:srgbClr val="EAB2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Connector 21"/>
          <p:cNvCxnSpPr/>
          <p:nvPr/>
        </p:nvCxnSpPr>
        <p:spPr>
          <a:xfrm>
            <a:off x="10189347" y="6283003"/>
            <a:ext cx="720187" cy="0"/>
          </a:xfrm>
          <a:prstGeom prst="line">
            <a:avLst/>
          </a:prstGeom>
          <a:ln>
            <a:solidFill>
              <a:srgbClr val="EAB2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10189344" y="11827619"/>
            <a:ext cx="720187" cy="0"/>
          </a:xfrm>
          <a:prstGeom prst="line">
            <a:avLst/>
          </a:prstGeom>
          <a:ln>
            <a:solidFill>
              <a:srgbClr val="EAB2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10261352" y="18020307"/>
            <a:ext cx="720187" cy="0"/>
          </a:xfrm>
          <a:prstGeom prst="line">
            <a:avLst/>
          </a:prstGeom>
          <a:ln>
            <a:solidFill>
              <a:srgbClr val="EAB2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49969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391</TotalTime>
  <Words>543</Words>
  <Application>Microsoft Office PowerPoint</Application>
  <PresentationFormat>Custom</PresentationFormat>
  <Paragraphs>34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Tema do Office</vt:lpstr>
      <vt:lpstr>Analysis of the references of the nursing diagnoses Impaired Walking (00088) </vt:lpstr>
    </vt:vector>
  </TitlesOfParts>
  <Company>XS2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XS2</dc:creator>
  <cp:lastModifiedBy>Cristina Vieira</cp:lastModifiedBy>
  <cp:revision>125</cp:revision>
  <dcterms:created xsi:type="dcterms:W3CDTF">2011-02-22T20:02:43Z</dcterms:created>
  <dcterms:modified xsi:type="dcterms:W3CDTF">2014-09-03T14:28:31Z</dcterms:modified>
</cp:coreProperties>
</file>