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8" r:id="rId2"/>
    <p:sldId id="256" r:id="rId3"/>
    <p:sldId id="257" r:id="rId4"/>
    <p:sldId id="258" r:id="rId5"/>
    <p:sldId id="260" r:id="rId6"/>
    <p:sldId id="259" r:id="rId7"/>
    <p:sldId id="261" r:id="rId8"/>
    <p:sldId id="262" r:id="rId9"/>
    <p:sldId id="271" r:id="rId10"/>
    <p:sldId id="272" r:id="rId11"/>
    <p:sldId id="273" r:id="rId12"/>
    <p:sldId id="274" r:id="rId13"/>
    <p:sldId id="275" r:id="rId14"/>
    <p:sldId id="263" r:id="rId15"/>
    <p:sldId id="264" r:id="rId16"/>
    <p:sldId id="265" r:id="rId17"/>
    <p:sldId id="266" r:id="rId18"/>
    <p:sldId id="267" r:id="rId1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ção Predefinida" id="{0D56B575-973E-46AF-9B9B-DD0A1BEC3687}">
          <p14:sldIdLst>
            <p14:sldId id="268"/>
            <p14:sldId id="256"/>
            <p14:sldId id="257"/>
            <p14:sldId id="258"/>
            <p14:sldId id="260"/>
            <p14:sldId id="259"/>
            <p14:sldId id="261"/>
            <p14:sldId id="262"/>
            <p14:sldId id="271"/>
            <p14:sldId id="272"/>
            <p14:sldId id="273"/>
            <p14:sldId id="274"/>
            <p14:sldId id="275"/>
            <p14:sldId id="263"/>
            <p14:sldId id="264"/>
            <p14:sldId id="265"/>
          </p14:sldIdLst>
        </p14:section>
        <p14:section name="Secção Sem Título" id="{32ABEBE0-6E66-4BC6-A6AC-5B8589BD5E15}">
          <p14:sldIdLst>
            <p14:sldId id="266"/>
            <p14:sldId id="267"/>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143" autoAdjust="0"/>
  </p:normalViewPr>
  <p:slideViewPr>
    <p:cSldViewPr>
      <p:cViewPr>
        <p:scale>
          <a:sx n="70" d="100"/>
          <a:sy n="70" d="100"/>
        </p:scale>
        <p:origin x="948" y="-19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16DE8-8ED9-4EA9-9858-3C904CE696C8}" type="datetimeFigureOut">
              <a:rPr lang="pt-PT" smtClean="0"/>
              <a:pPr/>
              <a:t>13/01/2014</a:t>
            </a:fld>
            <a:endParaRPr lang="pt-PT"/>
          </a:p>
        </p:txBody>
      </p:sp>
      <p:sp>
        <p:nvSpPr>
          <p:cNvPr id="4" name="Marcador de Posição da Imagem do Diapositivo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323C8-91EC-4D41-AE64-3DEE1ECD5AB5}" type="slidenum">
              <a:rPr lang="pt-PT" smtClean="0"/>
              <a:pPr/>
              <a:t>‹nº›</a:t>
            </a:fld>
            <a:endParaRPr lang="pt-PT"/>
          </a:p>
        </p:txBody>
      </p:sp>
    </p:spTree>
    <p:extLst>
      <p:ext uri="{BB962C8B-B14F-4D97-AF65-F5344CB8AC3E}">
        <p14:creationId xmlns:p14="http://schemas.microsoft.com/office/powerpoint/2010/main" val="156719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1</a:t>
            </a:fld>
            <a:endParaRPr lang="pt-PT" dirty="0"/>
          </a:p>
        </p:txBody>
      </p:sp>
    </p:spTree>
    <p:extLst>
      <p:ext uri="{BB962C8B-B14F-4D97-AF65-F5344CB8AC3E}">
        <p14:creationId xmlns:p14="http://schemas.microsoft.com/office/powerpoint/2010/main" val="157541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10</a:t>
            </a:fld>
            <a:endParaRPr lang="pt-PT"/>
          </a:p>
        </p:txBody>
      </p:sp>
    </p:spTree>
    <p:extLst>
      <p:ext uri="{BB962C8B-B14F-4D97-AF65-F5344CB8AC3E}">
        <p14:creationId xmlns:p14="http://schemas.microsoft.com/office/powerpoint/2010/main" val="240677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11</a:t>
            </a:fld>
            <a:endParaRPr lang="pt-PT"/>
          </a:p>
        </p:txBody>
      </p:sp>
    </p:spTree>
    <p:extLst>
      <p:ext uri="{BB962C8B-B14F-4D97-AF65-F5344CB8AC3E}">
        <p14:creationId xmlns:p14="http://schemas.microsoft.com/office/powerpoint/2010/main" val="304322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12</a:t>
            </a:fld>
            <a:endParaRPr lang="pt-PT"/>
          </a:p>
        </p:txBody>
      </p:sp>
    </p:spTree>
    <p:extLst>
      <p:ext uri="{BB962C8B-B14F-4D97-AF65-F5344CB8AC3E}">
        <p14:creationId xmlns:p14="http://schemas.microsoft.com/office/powerpoint/2010/main" val="796666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13</a:t>
            </a:fld>
            <a:endParaRPr lang="pt-PT"/>
          </a:p>
        </p:txBody>
      </p:sp>
    </p:spTree>
    <p:extLst>
      <p:ext uri="{BB962C8B-B14F-4D97-AF65-F5344CB8AC3E}">
        <p14:creationId xmlns:p14="http://schemas.microsoft.com/office/powerpoint/2010/main" val="3776182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14</a:t>
            </a:fld>
            <a:endParaRPr lang="pt-PT" dirty="0"/>
          </a:p>
        </p:txBody>
      </p:sp>
    </p:spTree>
    <p:extLst>
      <p:ext uri="{BB962C8B-B14F-4D97-AF65-F5344CB8AC3E}">
        <p14:creationId xmlns:p14="http://schemas.microsoft.com/office/powerpoint/2010/main" val="2906323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15</a:t>
            </a:fld>
            <a:endParaRPr lang="pt-PT" dirty="0"/>
          </a:p>
        </p:txBody>
      </p:sp>
    </p:spTree>
    <p:extLst>
      <p:ext uri="{BB962C8B-B14F-4D97-AF65-F5344CB8AC3E}">
        <p14:creationId xmlns:p14="http://schemas.microsoft.com/office/powerpoint/2010/main" val="3905086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16</a:t>
            </a:fld>
            <a:endParaRPr lang="pt-PT" dirty="0"/>
          </a:p>
        </p:txBody>
      </p:sp>
    </p:spTree>
    <p:extLst>
      <p:ext uri="{BB962C8B-B14F-4D97-AF65-F5344CB8AC3E}">
        <p14:creationId xmlns:p14="http://schemas.microsoft.com/office/powerpoint/2010/main" val="1826544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17</a:t>
            </a:fld>
            <a:endParaRPr lang="pt-PT" dirty="0"/>
          </a:p>
        </p:txBody>
      </p:sp>
    </p:spTree>
    <p:extLst>
      <p:ext uri="{BB962C8B-B14F-4D97-AF65-F5344CB8AC3E}">
        <p14:creationId xmlns:p14="http://schemas.microsoft.com/office/powerpoint/2010/main" val="1563144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18</a:t>
            </a:fld>
            <a:endParaRPr lang="pt-PT"/>
          </a:p>
        </p:txBody>
      </p:sp>
    </p:spTree>
    <p:extLst>
      <p:ext uri="{BB962C8B-B14F-4D97-AF65-F5344CB8AC3E}">
        <p14:creationId xmlns:p14="http://schemas.microsoft.com/office/powerpoint/2010/main" val="206188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2143125" y="685800"/>
            <a:ext cx="2571750" cy="3429000"/>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2</a:t>
            </a:fld>
            <a:endParaRPr lang="pt-PT"/>
          </a:p>
        </p:txBody>
      </p:sp>
    </p:spTree>
    <p:extLst>
      <p:ext uri="{BB962C8B-B14F-4D97-AF65-F5344CB8AC3E}">
        <p14:creationId xmlns:p14="http://schemas.microsoft.com/office/powerpoint/2010/main" val="98670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3</a:t>
            </a:fld>
            <a:endParaRPr lang="pt-PT"/>
          </a:p>
        </p:txBody>
      </p:sp>
    </p:spTree>
    <p:extLst>
      <p:ext uri="{BB962C8B-B14F-4D97-AF65-F5344CB8AC3E}">
        <p14:creationId xmlns:p14="http://schemas.microsoft.com/office/powerpoint/2010/main" val="109138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4</a:t>
            </a:fld>
            <a:endParaRPr lang="pt-PT"/>
          </a:p>
        </p:txBody>
      </p:sp>
    </p:spTree>
    <p:extLst>
      <p:ext uri="{BB962C8B-B14F-4D97-AF65-F5344CB8AC3E}">
        <p14:creationId xmlns:p14="http://schemas.microsoft.com/office/powerpoint/2010/main" val="278110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5</a:t>
            </a:fld>
            <a:endParaRPr lang="pt-PT"/>
          </a:p>
        </p:txBody>
      </p:sp>
    </p:spTree>
    <p:extLst>
      <p:ext uri="{BB962C8B-B14F-4D97-AF65-F5344CB8AC3E}">
        <p14:creationId xmlns:p14="http://schemas.microsoft.com/office/powerpoint/2010/main" val="55192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6</a:t>
            </a:fld>
            <a:endParaRPr lang="pt-PT"/>
          </a:p>
        </p:txBody>
      </p:sp>
    </p:spTree>
    <p:extLst>
      <p:ext uri="{BB962C8B-B14F-4D97-AF65-F5344CB8AC3E}">
        <p14:creationId xmlns:p14="http://schemas.microsoft.com/office/powerpoint/2010/main" val="62419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7</a:t>
            </a:fld>
            <a:endParaRPr lang="pt-PT"/>
          </a:p>
        </p:txBody>
      </p:sp>
    </p:spTree>
    <p:extLst>
      <p:ext uri="{BB962C8B-B14F-4D97-AF65-F5344CB8AC3E}">
        <p14:creationId xmlns:p14="http://schemas.microsoft.com/office/powerpoint/2010/main" val="103686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8</a:t>
            </a:fld>
            <a:endParaRPr lang="pt-PT"/>
          </a:p>
        </p:txBody>
      </p:sp>
    </p:spTree>
    <p:extLst>
      <p:ext uri="{BB962C8B-B14F-4D97-AF65-F5344CB8AC3E}">
        <p14:creationId xmlns:p14="http://schemas.microsoft.com/office/powerpoint/2010/main" val="292673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D2323C8-91EC-4D41-AE64-3DEE1ECD5AB5}" type="slidenum">
              <a:rPr lang="pt-PT" smtClean="0"/>
              <a:pPr/>
              <a:t>9</a:t>
            </a:fld>
            <a:endParaRPr lang="pt-PT"/>
          </a:p>
        </p:txBody>
      </p:sp>
    </p:spTree>
    <p:extLst>
      <p:ext uri="{BB962C8B-B14F-4D97-AF65-F5344CB8AC3E}">
        <p14:creationId xmlns:p14="http://schemas.microsoft.com/office/powerpoint/2010/main" val="303216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2840569"/>
            <a:ext cx="5829300" cy="1960033"/>
          </a:xfrm>
        </p:spPr>
        <p:txBody>
          <a:bodyPr/>
          <a:lstStyle/>
          <a:p>
            <a:r>
              <a:rPr lang="pt-PT" smtClean="0"/>
              <a:t>Clique para editar o estilo do título do Modelo Global</a:t>
            </a:r>
            <a:endParaRPr lang="en-US"/>
          </a:p>
        </p:txBody>
      </p:sp>
      <p:sp>
        <p:nvSpPr>
          <p:cNvPr id="3" name="Subtítu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 do subtítulo do modelo global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1/13/2014</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 do título do Modelo Global</a:t>
            </a:r>
            <a:endParaRPr lang="en-US"/>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1/13/2014</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72050" y="366186"/>
            <a:ext cx="1543050" cy="7802033"/>
          </a:xfrm>
        </p:spPr>
        <p:txBody>
          <a:bodyPr vert="eaVert"/>
          <a:lstStyle/>
          <a:p>
            <a:r>
              <a:rPr lang="pt-PT" smtClean="0"/>
              <a:t>Clique para editar o estilo do título do Modelo Global</a:t>
            </a:r>
            <a:endParaRPr lang="en-US"/>
          </a:p>
        </p:txBody>
      </p:sp>
      <p:sp>
        <p:nvSpPr>
          <p:cNvPr id="3" name="Marcador de Posição de Texto Vertical 2"/>
          <p:cNvSpPr>
            <a:spLocks noGrp="1"/>
          </p:cNvSpPr>
          <p:nvPr>
            <p:ph type="body" orient="vert" idx="1"/>
          </p:nvPr>
        </p:nvSpPr>
        <p:spPr>
          <a:xfrm>
            <a:off x="342900" y="366186"/>
            <a:ext cx="4514850" cy="7802033"/>
          </a:xfrm>
        </p:spPr>
        <p:txBody>
          <a:bodyPr vert="eaVert"/>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1/13/2014</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 do título do Modelo Global</a:t>
            </a:r>
            <a:endParaRPr lang="en-US"/>
          </a:p>
        </p:txBody>
      </p:sp>
      <p:sp>
        <p:nvSpPr>
          <p:cNvPr id="3" name="Marcador de Posição de Conteúdo 2"/>
          <p:cNvSpPr>
            <a:spLocks noGrp="1"/>
          </p:cNvSpPr>
          <p:nvPr>
            <p:ph idx="1"/>
          </p:nvPr>
        </p:nvSpPr>
        <p:spPr/>
        <p:txBody>
          <a:body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1/13/2014</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541735" y="5875867"/>
            <a:ext cx="5829300" cy="1816100"/>
          </a:xfrm>
        </p:spPr>
        <p:txBody>
          <a:bodyPr anchor="t"/>
          <a:lstStyle>
            <a:lvl1pPr algn="l">
              <a:defRPr sz="4000" b="1" cap="all"/>
            </a:lvl1pPr>
          </a:lstStyle>
          <a:p>
            <a:r>
              <a:rPr lang="pt-PT" smtClean="0"/>
              <a:t>Clique para editar o estilo do título do Modelo Global</a:t>
            </a:r>
            <a:endParaRPr lang="en-US"/>
          </a:p>
        </p:txBody>
      </p:sp>
      <p:sp>
        <p:nvSpPr>
          <p:cNvPr id="3" name="Marcador de Posição do Texto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 de texto do modelo global</a:t>
            </a:r>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1/13/2014</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 do título do Modelo Global</a:t>
            </a:r>
            <a:endParaRPr lang="en-US"/>
          </a:p>
        </p:txBody>
      </p:sp>
      <p:sp>
        <p:nvSpPr>
          <p:cNvPr id="3" name="Marcador de Posição de Conteúdo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e Conteúdo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1/13/2014</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 do título do Modelo Global</a:t>
            </a:r>
            <a:endParaRPr lang="en-US"/>
          </a:p>
        </p:txBody>
      </p:sp>
      <p:sp>
        <p:nvSpPr>
          <p:cNvPr id="3" name="Marcador de Posição do Texto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 de texto do modelo global</a:t>
            </a:r>
          </a:p>
        </p:txBody>
      </p:sp>
      <p:sp>
        <p:nvSpPr>
          <p:cNvPr id="4" name="Marcador de Posição de Conteúdo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Marcador de Posição do Texto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 de texto do modelo global</a:t>
            </a:r>
          </a:p>
        </p:txBody>
      </p:sp>
      <p:sp>
        <p:nvSpPr>
          <p:cNvPr id="6" name="Marcador de Posição de Conteúdo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7" name="Marcador de Posição da Data 6"/>
          <p:cNvSpPr>
            <a:spLocks noGrp="1"/>
          </p:cNvSpPr>
          <p:nvPr>
            <p:ph type="dt" sz="half" idx="10"/>
          </p:nvPr>
        </p:nvSpPr>
        <p:spPr/>
        <p:txBody>
          <a:bodyPr/>
          <a:lstStyle/>
          <a:p>
            <a:fld id="{A4A3E61B-3AB3-490F-90D4-269C8A444AE7}" type="datetimeFigureOut">
              <a:rPr lang="en-US" smtClean="0"/>
              <a:pPr/>
              <a:t>1/13/2014</a:t>
            </a:fld>
            <a:endParaRPr lang="en-US"/>
          </a:p>
        </p:txBody>
      </p:sp>
      <p:sp>
        <p:nvSpPr>
          <p:cNvPr id="8" name="Marcador de Posição do Rodapé 7"/>
          <p:cNvSpPr>
            <a:spLocks noGrp="1"/>
          </p:cNvSpPr>
          <p:nvPr>
            <p:ph type="ftr" sz="quarter" idx="11"/>
          </p:nvPr>
        </p:nvSpPr>
        <p:spPr/>
        <p:txBody>
          <a:bodyPr/>
          <a:lstStyle/>
          <a:p>
            <a:endParaRPr lang="en-US"/>
          </a:p>
        </p:txBody>
      </p:sp>
      <p:sp>
        <p:nvSpPr>
          <p:cNvPr id="9" name="Marcador de Posição do Número do Diapositivo 8"/>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 do título do Modelo Global</a:t>
            </a:r>
            <a:endParaRPr lang="en-US"/>
          </a:p>
        </p:txBody>
      </p:sp>
      <p:sp>
        <p:nvSpPr>
          <p:cNvPr id="3" name="Marcador de Posição da Data 2"/>
          <p:cNvSpPr>
            <a:spLocks noGrp="1"/>
          </p:cNvSpPr>
          <p:nvPr>
            <p:ph type="dt" sz="half" idx="10"/>
          </p:nvPr>
        </p:nvSpPr>
        <p:spPr/>
        <p:txBody>
          <a:bodyPr/>
          <a:lstStyle/>
          <a:p>
            <a:fld id="{A4A3E61B-3AB3-490F-90D4-269C8A444AE7}" type="datetimeFigureOut">
              <a:rPr lang="en-US" smtClean="0"/>
              <a:pPr/>
              <a:t>1/13/2014</a:t>
            </a:fld>
            <a:endParaRPr lang="en-US"/>
          </a:p>
        </p:txBody>
      </p:sp>
      <p:sp>
        <p:nvSpPr>
          <p:cNvPr id="4" name="Marcador de Posição do Rodapé 3"/>
          <p:cNvSpPr>
            <a:spLocks noGrp="1"/>
          </p:cNvSpPr>
          <p:nvPr>
            <p:ph type="ftr" sz="quarter" idx="11"/>
          </p:nvPr>
        </p:nvSpPr>
        <p:spPr/>
        <p:txBody>
          <a:bodyPr/>
          <a:lstStyle/>
          <a:p>
            <a:endParaRPr lang="en-US"/>
          </a:p>
        </p:txBody>
      </p:sp>
      <p:sp>
        <p:nvSpPr>
          <p:cNvPr id="5" name="Marcador de Posição do Número do Diapositivo 4"/>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4A3E61B-3AB3-490F-90D4-269C8A444AE7}" type="datetimeFigureOut">
              <a:rPr lang="en-US" smtClean="0"/>
              <a:pPr/>
              <a:t>1/13/2014</a:t>
            </a:fld>
            <a:endParaRPr lang="en-US"/>
          </a:p>
        </p:txBody>
      </p:sp>
      <p:sp>
        <p:nvSpPr>
          <p:cNvPr id="3" name="Marcador de Posição do Rodapé 2"/>
          <p:cNvSpPr>
            <a:spLocks noGrp="1"/>
          </p:cNvSpPr>
          <p:nvPr>
            <p:ph type="ftr" sz="quarter" idx="11"/>
          </p:nvPr>
        </p:nvSpPr>
        <p:spPr/>
        <p:txBody>
          <a:bodyPr/>
          <a:lstStyle/>
          <a:p>
            <a:endParaRPr lang="en-US"/>
          </a:p>
        </p:txBody>
      </p:sp>
      <p:sp>
        <p:nvSpPr>
          <p:cNvPr id="4" name="Marcador de Posição do Número do Diapositivo 3"/>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42901" y="364067"/>
            <a:ext cx="2256235" cy="1549400"/>
          </a:xfrm>
        </p:spPr>
        <p:txBody>
          <a:bodyPr anchor="b"/>
          <a:lstStyle>
            <a:lvl1pPr algn="l">
              <a:defRPr sz="2000" b="1"/>
            </a:lvl1pPr>
          </a:lstStyle>
          <a:p>
            <a:r>
              <a:rPr lang="pt-PT" smtClean="0"/>
              <a:t>Clique para editar o estilo do título do Modelo Global</a:t>
            </a:r>
            <a:endParaRPr lang="en-US"/>
          </a:p>
        </p:txBody>
      </p:sp>
      <p:sp>
        <p:nvSpPr>
          <p:cNvPr id="3" name="Marcador de Posição de Conteúdo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o Texto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 de texto do modelo global</a:t>
            </a:r>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1/13/2014</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400801"/>
            <a:ext cx="4114800" cy="755651"/>
          </a:xfrm>
        </p:spPr>
        <p:txBody>
          <a:bodyPr anchor="b"/>
          <a:lstStyle>
            <a:lvl1pPr algn="l">
              <a:defRPr sz="2000" b="1"/>
            </a:lvl1pPr>
          </a:lstStyle>
          <a:p>
            <a:r>
              <a:rPr lang="pt-PT" smtClean="0"/>
              <a:t>Clique para editar o estilo do título do Modelo Global</a:t>
            </a:r>
            <a:endParaRPr lang="en-US"/>
          </a:p>
        </p:txBody>
      </p:sp>
      <p:sp>
        <p:nvSpPr>
          <p:cNvPr id="3" name="Marcador de Posição da Imagem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 de texto do modelo global</a:t>
            </a:r>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1/13/2014</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pt-PT" smtClean="0"/>
              <a:t>Clique para editar o estilo do título do Modelo Global</a:t>
            </a:r>
            <a:endParaRPr lang="en-US"/>
          </a:p>
        </p:txBody>
      </p:sp>
      <p:sp>
        <p:nvSpPr>
          <p:cNvPr id="3" name="Marcador de Posição do Texto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a Data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4A3E61B-3AB3-490F-90D4-269C8A444AE7}" type="datetimeFigureOut">
              <a:rPr lang="en-US" smtClean="0"/>
              <a:pPr/>
              <a:t>1/13/2014</a:t>
            </a:fld>
            <a:endParaRPr lang="en-US"/>
          </a:p>
        </p:txBody>
      </p:sp>
      <p:sp>
        <p:nvSpPr>
          <p:cNvPr id="5" name="Marcador de Posição do Rodapé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745C66F-FC7B-4C52-931F-EAABACA1CBDF}"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5.xml"/><Relationship Id="rId18" Type="http://schemas.openxmlformats.org/officeDocument/2006/relationships/slide" Target="slide17.xml"/><Relationship Id="rId3" Type="http://schemas.openxmlformats.org/officeDocument/2006/relationships/image" Target="../media/image1.png"/><Relationship Id="rId7" Type="http://schemas.openxmlformats.org/officeDocument/2006/relationships/slide" Target="slide14.xml"/><Relationship Id="rId12" Type="http://schemas.openxmlformats.org/officeDocument/2006/relationships/slide" Target="slide4.xml"/><Relationship Id="rId17" Type="http://schemas.openxmlformats.org/officeDocument/2006/relationships/slide" Target="slide16.xml"/><Relationship Id="rId2" Type="http://schemas.openxmlformats.org/officeDocument/2006/relationships/notesSlide" Target="../notesSlides/notesSlide1.xml"/><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slide" Target="slide3.xml"/><Relationship Id="rId5" Type="http://schemas.openxmlformats.org/officeDocument/2006/relationships/slide" Target="slide2.xml"/><Relationship Id="rId15" Type="http://schemas.openxmlformats.org/officeDocument/2006/relationships/slide" Target="slide7.xml"/><Relationship Id="rId10" Type="http://schemas.openxmlformats.org/officeDocument/2006/relationships/slide" Target="slide1.xml"/><Relationship Id="rId19" Type="http://schemas.openxmlformats.org/officeDocument/2006/relationships/slide" Target="slide18.xml"/><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slide" Target="slide6.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5.xml"/><Relationship Id="rId3" Type="http://schemas.openxmlformats.org/officeDocument/2006/relationships/image" Target="../media/image2.png"/><Relationship Id="rId7" Type="http://schemas.openxmlformats.org/officeDocument/2006/relationships/slide" Target="slide1.xml"/><Relationship Id="rId12" Type="http://schemas.openxmlformats.org/officeDocument/2006/relationships/slide" Target="slide7.xml"/><Relationship Id="rId2" Type="http://schemas.openxmlformats.org/officeDocument/2006/relationships/notesSlide" Target="../notesSlides/notesSlide10.xml"/><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slide" Target="slide8.xml"/><Relationship Id="rId15" Type="http://schemas.openxmlformats.org/officeDocument/2006/relationships/slide" Target="slide17.xml"/><Relationship Id="rId10" Type="http://schemas.openxmlformats.org/officeDocument/2006/relationships/slide" Target="slide5.xml"/><Relationship Id="rId4" Type="http://schemas.openxmlformats.org/officeDocument/2006/relationships/image" Target="../media/image10.jpeg"/><Relationship Id="rId9" Type="http://schemas.openxmlformats.org/officeDocument/2006/relationships/slide" Target="slide4.xml"/><Relationship Id="rId14" Type="http://schemas.openxmlformats.org/officeDocument/2006/relationships/slide" Target="slide16.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5.xml"/><Relationship Id="rId3" Type="http://schemas.openxmlformats.org/officeDocument/2006/relationships/image" Target="../media/image2.png"/><Relationship Id="rId7" Type="http://schemas.openxmlformats.org/officeDocument/2006/relationships/slide" Target="slide1.xml"/><Relationship Id="rId12" Type="http://schemas.openxmlformats.org/officeDocument/2006/relationships/slide" Target="slide7.xml"/><Relationship Id="rId2" Type="http://schemas.openxmlformats.org/officeDocument/2006/relationships/notesSlide" Target="../notesSlides/notesSlide11.xml"/><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slide" Target="slide8.xml"/><Relationship Id="rId15" Type="http://schemas.openxmlformats.org/officeDocument/2006/relationships/slide" Target="slide17.xml"/><Relationship Id="rId10" Type="http://schemas.openxmlformats.org/officeDocument/2006/relationships/slide" Target="slide5.xml"/><Relationship Id="rId4" Type="http://schemas.openxmlformats.org/officeDocument/2006/relationships/image" Target="../media/image11.jpeg"/><Relationship Id="rId9" Type="http://schemas.openxmlformats.org/officeDocument/2006/relationships/slide" Target="slide4.xml"/><Relationship Id="rId14" Type="http://schemas.openxmlformats.org/officeDocument/2006/relationships/slide" Target="slide16.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5.xml"/><Relationship Id="rId3" Type="http://schemas.openxmlformats.org/officeDocument/2006/relationships/image" Target="../media/image2.png"/><Relationship Id="rId7" Type="http://schemas.openxmlformats.org/officeDocument/2006/relationships/slide" Target="slide1.xml"/><Relationship Id="rId12" Type="http://schemas.openxmlformats.org/officeDocument/2006/relationships/slide" Target="slide7.xml"/><Relationship Id="rId2" Type="http://schemas.openxmlformats.org/officeDocument/2006/relationships/notesSlide" Target="../notesSlides/notesSlide12.xml"/><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slide" Target="slide8.xml"/><Relationship Id="rId15" Type="http://schemas.openxmlformats.org/officeDocument/2006/relationships/slide" Target="slide17.xml"/><Relationship Id="rId10" Type="http://schemas.openxmlformats.org/officeDocument/2006/relationships/slide" Target="slide5.xml"/><Relationship Id="rId4" Type="http://schemas.openxmlformats.org/officeDocument/2006/relationships/image" Target="../media/image12.jpeg"/><Relationship Id="rId9" Type="http://schemas.openxmlformats.org/officeDocument/2006/relationships/slide" Target="slide4.xml"/><Relationship Id="rId14" Type="http://schemas.openxmlformats.org/officeDocument/2006/relationships/slide" Target="slide16.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5.xml"/><Relationship Id="rId3" Type="http://schemas.openxmlformats.org/officeDocument/2006/relationships/image" Target="../media/image2.png"/><Relationship Id="rId7" Type="http://schemas.openxmlformats.org/officeDocument/2006/relationships/slide" Target="slide1.xml"/><Relationship Id="rId12" Type="http://schemas.openxmlformats.org/officeDocument/2006/relationships/slide" Target="slide7.xml"/><Relationship Id="rId2" Type="http://schemas.openxmlformats.org/officeDocument/2006/relationships/notesSlide" Target="../notesSlides/notesSlide13.xml"/><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slide" Target="slide8.xml"/><Relationship Id="rId15" Type="http://schemas.openxmlformats.org/officeDocument/2006/relationships/slide" Target="slide17.xml"/><Relationship Id="rId10" Type="http://schemas.openxmlformats.org/officeDocument/2006/relationships/slide" Target="slide5.xml"/><Relationship Id="rId4" Type="http://schemas.openxmlformats.org/officeDocument/2006/relationships/image" Target="../media/image13.jpeg"/><Relationship Id="rId9" Type="http://schemas.openxmlformats.org/officeDocument/2006/relationships/slide" Target="slide4.xml"/><Relationship Id="rId14" Type="http://schemas.openxmlformats.org/officeDocument/2006/relationships/slide" Target="slide16.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7.xml"/><Relationship Id="rId3" Type="http://schemas.openxmlformats.org/officeDocument/2006/relationships/image" Target="../media/image2.png"/><Relationship Id="rId7" Type="http://schemas.openxmlformats.org/officeDocument/2006/relationships/slide" Target="slide4.xml"/><Relationship Id="rId12"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5.xml"/><Relationship Id="rId5" Type="http://schemas.openxmlformats.org/officeDocument/2006/relationships/slide" Target="slide1.xml"/><Relationship Id="rId10" Type="http://schemas.openxmlformats.org/officeDocument/2006/relationships/slide" Target="slide7.xml"/><Relationship Id="rId4" Type="http://schemas.openxmlformats.org/officeDocument/2006/relationships/image" Target="../media/image4.png"/><Relationship Id="rId9" Type="http://schemas.openxmlformats.org/officeDocument/2006/relationships/slide" Target="slide6.xml"/><Relationship Id="rId14" Type="http://schemas.openxmlformats.org/officeDocument/2006/relationships/slide" Target="slide18.xml"/></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5.xml"/><Relationship Id="rId3" Type="http://schemas.openxmlformats.org/officeDocument/2006/relationships/image" Target="../media/image2.png"/><Relationship Id="rId7" Type="http://schemas.openxmlformats.org/officeDocument/2006/relationships/slide" Target="slide1.xml"/><Relationship Id="rId12" Type="http://schemas.openxmlformats.org/officeDocument/2006/relationships/slide" Target="slide7.xml"/><Relationship Id="rId2" Type="http://schemas.openxmlformats.org/officeDocument/2006/relationships/notesSlide" Target="../notesSlides/notesSlide15.xml"/><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image" Target="../media/image15.jpeg"/><Relationship Id="rId15" Type="http://schemas.openxmlformats.org/officeDocument/2006/relationships/slide" Target="slide17.xml"/><Relationship Id="rId10" Type="http://schemas.openxmlformats.org/officeDocument/2006/relationships/slide" Target="slide5.xml"/><Relationship Id="rId4" Type="http://schemas.openxmlformats.org/officeDocument/2006/relationships/image" Target="../media/image14.jpeg"/><Relationship Id="rId9" Type="http://schemas.openxmlformats.org/officeDocument/2006/relationships/slide" Target="slide4.xml"/><Relationship Id="rId1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6.xml"/><Relationship Id="rId18" Type="http://schemas.openxmlformats.org/officeDocument/2006/relationships/slide" Target="slide18.xml"/><Relationship Id="rId3" Type="http://schemas.openxmlformats.org/officeDocument/2006/relationships/image" Target="../media/image2.png"/><Relationship Id="rId7" Type="http://schemas.openxmlformats.org/officeDocument/2006/relationships/hyperlink" Target="http://www.emfa.pt/www/po/musar/" TargetMode="External"/><Relationship Id="rId12" Type="http://schemas.openxmlformats.org/officeDocument/2006/relationships/slide" Target="slide5.xml"/><Relationship Id="rId17" Type="http://schemas.openxmlformats.org/officeDocument/2006/relationships/slide" Target="slide17.xml"/><Relationship Id="rId2" Type="http://schemas.openxmlformats.org/officeDocument/2006/relationships/notesSlide" Target="../notesSlides/notesSlide16.xml"/><Relationship Id="rId16"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hyperlink" Target="http://museu.marinha.pt/museu/site/pt" TargetMode="External"/><Relationship Id="rId11" Type="http://schemas.openxmlformats.org/officeDocument/2006/relationships/slide" Target="slide4.xml"/><Relationship Id="rId5" Type="http://schemas.openxmlformats.org/officeDocument/2006/relationships/hyperlink" Target="http://www.exercito.pt/SITES/DHCM/Paginas/default.aspx" TargetMode="External"/><Relationship Id="rId15" Type="http://schemas.openxmlformats.org/officeDocument/2006/relationships/slide" Target="slide15.xml"/><Relationship Id="rId10" Type="http://schemas.openxmlformats.org/officeDocument/2006/relationships/slide" Target="slide3.xml"/><Relationship Id="rId4" Type="http://schemas.openxmlformats.org/officeDocument/2006/relationships/hyperlink" Target="http://www.cm-mealhada.pt/index.php?id=71&amp;parcat=63&amp;par=0&amp;acao=mostra.php" TargetMode="External"/><Relationship Id="rId9" Type="http://schemas.openxmlformats.org/officeDocument/2006/relationships/slide" Target="slide1.xml"/><Relationship Id="rId14" Type="http://schemas.openxmlformats.org/officeDocument/2006/relationships/slide" Target="slide7.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5.xml"/><Relationship Id="rId3" Type="http://schemas.openxmlformats.org/officeDocument/2006/relationships/image" Target="../media/image2.png"/><Relationship Id="rId7" Type="http://schemas.openxmlformats.org/officeDocument/2006/relationships/slide" Target="slide1.xml"/><Relationship Id="rId12" Type="http://schemas.openxmlformats.org/officeDocument/2006/relationships/slide" Target="slide7.xml"/><Relationship Id="rId2" Type="http://schemas.openxmlformats.org/officeDocument/2006/relationships/notesSlide" Target="../notesSlides/notesSlide17.xml"/><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image" Target="../media/image16.png"/><Relationship Id="rId15" Type="http://schemas.openxmlformats.org/officeDocument/2006/relationships/slide" Target="slide17.xml"/><Relationship Id="rId10" Type="http://schemas.openxmlformats.org/officeDocument/2006/relationships/slide" Target="slide5.xml"/><Relationship Id="rId4" Type="http://schemas.openxmlformats.org/officeDocument/2006/relationships/hyperlink" Target="mailto:museumilitar@portugalmail.pt" TargetMode="External"/><Relationship Id="rId9" Type="http://schemas.openxmlformats.org/officeDocument/2006/relationships/slide" Target="slide4.xml"/><Relationship Id="rId14"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7.xml"/><Relationship Id="rId3" Type="http://schemas.openxmlformats.org/officeDocument/2006/relationships/image" Target="../media/image2.png"/><Relationship Id="rId7" Type="http://schemas.openxmlformats.org/officeDocument/2006/relationships/slide" Target="slide4.xml"/><Relationship Id="rId12"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5.xml"/><Relationship Id="rId5" Type="http://schemas.openxmlformats.org/officeDocument/2006/relationships/slide" Target="slide1.xml"/><Relationship Id="rId10" Type="http://schemas.openxmlformats.org/officeDocument/2006/relationships/slide" Target="slide7.xml"/><Relationship Id="rId4" Type="http://schemas.openxmlformats.org/officeDocument/2006/relationships/image" Target="../media/image4.png"/><Relationship Id="rId9" Type="http://schemas.openxmlformats.org/officeDocument/2006/relationships/slide" Target="slide6.xml"/><Relationship Id="rId14"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6.xml"/><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slide" Target="slide7.xml"/><Relationship Id="rId5" Type="http://schemas.openxmlformats.org/officeDocument/2006/relationships/image" Target="../media/image4.png"/><Relationship Id="rId15" Type="http://schemas.openxmlformats.org/officeDocument/2006/relationships/slide" Target="slide18.xml"/><Relationship Id="rId10" Type="http://schemas.openxmlformats.org/officeDocument/2006/relationships/slide" Target="slide6.xml"/><Relationship Id="rId4" Type="http://schemas.openxmlformats.org/officeDocument/2006/relationships/image" Target="../media/image3.jpeg"/><Relationship Id="rId9" Type="http://schemas.openxmlformats.org/officeDocument/2006/relationships/slide" Target="slide5.xml"/><Relationship Id="rId14" Type="http://schemas.openxmlformats.org/officeDocument/2006/relationships/slide" Target="slide17.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6.xml"/><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7.xml"/><Relationship Id="rId5" Type="http://schemas.openxmlformats.org/officeDocument/2006/relationships/image" Target="../media/image4.png"/><Relationship Id="rId15" Type="http://schemas.openxmlformats.org/officeDocument/2006/relationships/slide" Target="slide18.xml"/><Relationship Id="rId10" Type="http://schemas.openxmlformats.org/officeDocument/2006/relationships/slide" Target="slide6.xml"/><Relationship Id="rId4" Type="http://schemas.openxmlformats.org/officeDocument/2006/relationships/image" Target="../media/image5.jpeg"/><Relationship Id="rId9" Type="http://schemas.openxmlformats.org/officeDocument/2006/relationships/slide" Target="slide5.xml"/><Relationship Id="rId14" Type="http://schemas.openxmlformats.org/officeDocument/2006/relationships/slide" Target="slide17.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6.xml"/><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7.xml"/><Relationship Id="rId5" Type="http://schemas.openxmlformats.org/officeDocument/2006/relationships/image" Target="../media/image4.png"/><Relationship Id="rId15" Type="http://schemas.openxmlformats.org/officeDocument/2006/relationships/slide" Target="slide18.xml"/><Relationship Id="rId10" Type="http://schemas.openxmlformats.org/officeDocument/2006/relationships/slide" Target="slide6.xml"/><Relationship Id="rId4" Type="http://schemas.openxmlformats.org/officeDocument/2006/relationships/image" Target="../media/image6.png"/><Relationship Id="rId9" Type="http://schemas.openxmlformats.org/officeDocument/2006/relationships/slide" Target="slide5.xml"/><Relationship Id="rId14" Type="http://schemas.openxmlformats.org/officeDocument/2006/relationships/slide" Target="slide17.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6.xml"/><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7.xml"/><Relationship Id="rId5" Type="http://schemas.openxmlformats.org/officeDocument/2006/relationships/image" Target="../media/image4.png"/><Relationship Id="rId15" Type="http://schemas.openxmlformats.org/officeDocument/2006/relationships/slide" Target="slide18.xml"/><Relationship Id="rId10" Type="http://schemas.openxmlformats.org/officeDocument/2006/relationships/slide" Target="slide6.xml"/><Relationship Id="rId4" Type="http://schemas.openxmlformats.org/officeDocument/2006/relationships/image" Target="../media/image7.jpeg"/><Relationship Id="rId9" Type="http://schemas.openxmlformats.org/officeDocument/2006/relationships/slide" Target="slide5.xml"/><Relationship Id="rId14" Type="http://schemas.openxmlformats.org/officeDocument/2006/relationships/slide" Target="slide17.xml"/></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6.xml"/><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7.xml"/><Relationship Id="rId5" Type="http://schemas.openxmlformats.org/officeDocument/2006/relationships/image" Target="../media/image4.png"/><Relationship Id="rId15" Type="http://schemas.openxmlformats.org/officeDocument/2006/relationships/slide" Target="slide18.xml"/><Relationship Id="rId10" Type="http://schemas.openxmlformats.org/officeDocument/2006/relationships/slide" Target="slide6.xml"/><Relationship Id="rId4" Type="http://schemas.openxmlformats.org/officeDocument/2006/relationships/image" Target="../media/image8.gif"/><Relationship Id="rId9" Type="http://schemas.openxmlformats.org/officeDocument/2006/relationships/slide" Target="slide5.xml"/><Relationship Id="rId14" Type="http://schemas.openxmlformats.org/officeDocument/2006/relationships/slide" Target="slide17.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5.xml"/><Relationship Id="rId3" Type="http://schemas.openxmlformats.org/officeDocument/2006/relationships/image" Target="../media/image2.png"/><Relationship Id="rId7" Type="http://schemas.openxmlformats.org/officeDocument/2006/relationships/slide" Target="slide1.xml"/><Relationship Id="rId12" Type="http://schemas.openxmlformats.org/officeDocument/2006/relationships/slide" Target="slide7.xml"/><Relationship Id="rId2" Type="http://schemas.openxmlformats.org/officeDocument/2006/relationships/notesSlide" Target="../notesSlides/notesSlide7.xml"/><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slide" Target="slide14.xml"/><Relationship Id="rId15" Type="http://schemas.openxmlformats.org/officeDocument/2006/relationships/slide" Target="slide17.xml"/><Relationship Id="rId10" Type="http://schemas.openxmlformats.org/officeDocument/2006/relationships/slide" Target="slide5.xml"/><Relationship Id="rId4" Type="http://schemas.openxmlformats.org/officeDocument/2006/relationships/slide" Target="slide8.xml"/><Relationship Id="rId9" Type="http://schemas.openxmlformats.org/officeDocument/2006/relationships/slide" Target="slide4.xml"/><Relationship Id="rId14" Type="http://schemas.openxmlformats.org/officeDocument/2006/relationships/slide" Target="slide16.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5.xml"/><Relationship Id="rId18" Type="http://schemas.openxmlformats.org/officeDocument/2006/relationships/slide" Target="slide17.xml"/><Relationship Id="rId3" Type="http://schemas.openxmlformats.org/officeDocument/2006/relationships/image" Target="../media/image2.png"/><Relationship Id="rId7" Type="http://schemas.openxmlformats.org/officeDocument/2006/relationships/slide" Target="slide12.xml"/><Relationship Id="rId12" Type="http://schemas.openxmlformats.org/officeDocument/2006/relationships/slide" Target="slide4.xml"/><Relationship Id="rId17" Type="http://schemas.openxmlformats.org/officeDocument/2006/relationships/slide" Target="slide16.xml"/><Relationship Id="rId2" Type="http://schemas.openxmlformats.org/officeDocument/2006/relationships/notesSlide" Target="../notesSlides/notesSlide8.xml"/><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xml"/><Relationship Id="rId5" Type="http://schemas.openxmlformats.org/officeDocument/2006/relationships/slide" Target="slide10.xml"/><Relationship Id="rId15" Type="http://schemas.openxmlformats.org/officeDocument/2006/relationships/slide" Target="slide7.xml"/><Relationship Id="rId10" Type="http://schemas.openxmlformats.org/officeDocument/2006/relationships/slide" Target="slide1.xml"/><Relationship Id="rId19" Type="http://schemas.openxmlformats.org/officeDocument/2006/relationships/slide" Target="slide18.xml"/><Relationship Id="rId4" Type="http://schemas.openxmlformats.org/officeDocument/2006/relationships/slide" Target="slide9.xml"/><Relationship Id="rId9" Type="http://schemas.openxmlformats.org/officeDocument/2006/relationships/image" Target="../media/image4.png"/><Relationship Id="rId14" Type="http://schemas.openxmlformats.org/officeDocument/2006/relationships/slide" Target="slide6.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5.xml"/><Relationship Id="rId3" Type="http://schemas.openxmlformats.org/officeDocument/2006/relationships/image" Target="../media/image2.png"/><Relationship Id="rId7" Type="http://schemas.openxmlformats.org/officeDocument/2006/relationships/slide" Target="slide1.xml"/><Relationship Id="rId12" Type="http://schemas.openxmlformats.org/officeDocument/2006/relationships/slide" Target="slide7.xml"/><Relationship Id="rId2" Type="http://schemas.openxmlformats.org/officeDocument/2006/relationships/notesSlide" Target="../notesSlides/notesSlide9.xml"/><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slide" Target="slide8.xml"/><Relationship Id="rId15" Type="http://schemas.openxmlformats.org/officeDocument/2006/relationships/slide" Target="slide17.xml"/><Relationship Id="rId10" Type="http://schemas.openxmlformats.org/officeDocument/2006/relationships/slide" Target="slide5.xml"/><Relationship Id="rId4" Type="http://schemas.openxmlformats.org/officeDocument/2006/relationships/image" Target="../media/image9.jpeg"/><Relationship Id="rId9" Type="http://schemas.openxmlformats.org/officeDocument/2006/relationships/slide" Target="slide4.xml"/><Relationship Id="rId1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xercito.pt/sites/MusMilLisboa/PublishingImages/museu1.jpg"/>
          <p:cNvPicPr>
            <a:picLocks noChangeAspect="1" noChangeArrowheads="1"/>
          </p:cNvPicPr>
          <p:nvPr/>
        </p:nvPicPr>
        <p:blipFill>
          <a:blip r:embed="rId3" cstate="print"/>
          <a:srcRect/>
          <a:stretch>
            <a:fillRect/>
          </a:stretch>
        </p:blipFill>
        <p:spPr bwMode="auto">
          <a:xfrm>
            <a:off x="2133600" y="1524000"/>
            <a:ext cx="4144631" cy="2761361"/>
          </a:xfrm>
          <a:prstGeom prst="rect">
            <a:avLst/>
          </a:prstGeom>
          <a:noFill/>
        </p:spPr>
      </p:pic>
      <p:pic>
        <p:nvPicPr>
          <p:cNvPr id="5" name="Picture 3"/>
          <p:cNvPicPr>
            <a:picLocks noChangeAspect="1" noChangeArrowheads="1"/>
          </p:cNvPicPr>
          <p:nvPr/>
        </p:nvPicPr>
        <p:blipFill>
          <a:blip r:embed="rId4" cstate="print"/>
          <a:srcRect r="1111"/>
          <a:stretch>
            <a:fillRect/>
          </a:stretch>
        </p:blipFill>
        <p:spPr bwMode="auto">
          <a:xfrm>
            <a:off x="76200" y="0"/>
            <a:ext cx="6781800" cy="1283093"/>
          </a:xfrm>
          <a:prstGeom prst="rect">
            <a:avLst/>
          </a:prstGeom>
          <a:noFill/>
          <a:ln w="9525">
            <a:noFill/>
            <a:miter lim="800000"/>
            <a:headEnd/>
            <a:tailEnd/>
          </a:ln>
        </p:spPr>
      </p:pic>
      <p:sp>
        <p:nvSpPr>
          <p:cNvPr id="11" name="Rectângulo 10"/>
          <p:cNvSpPr/>
          <p:nvPr/>
        </p:nvSpPr>
        <p:spPr>
          <a:xfrm>
            <a:off x="1905000" y="4732335"/>
            <a:ext cx="4876800" cy="525465"/>
          </a:xfrm>
          <a:prstGeom prst="rect">
            <a:avLst/>
          </a:prstGeom>
        </p:spPr>
        <p:txBody>
          <a:bodyPr wrap="square">
            <a:spAutoFit/>
          </a:bodyPr>
          <a:lstStyle/>
          <a:p>
            <a:pPr algn="just">
              <a:lnSpc>
                <a:spcPct val="150000"/>
              </a:lnSpc>
            </a:pPr>
            <a:r>
              <a:rPr lang="pt-PT" sz="1000" i="1" dirty="0" smtClean="0">
                <a:latin typeface="Arial" pitchFamily="34" charset="0"/>
                <a:cs typeface="Arial" pitchFamily="34" charset="0"/>
              </a:rPr>
              <a:t>“Promover a valorização, o enriquecimento e a exposição do património histórico-militar à sua guarda.”</a:t>
            </a:r>
          </a:p>
        </p:txBody>
      </p:sp>
      <p:sp>
        <p:nvSpPr>
          <p:cNvPr id="12" name="CaixaDeTexto 11"/>
          <p:cNvSpPr txBox="1"/>
          <p:nvPr/>
        </p:nvSpPr>
        <p:spPr>
          <a:xfrm>
            <a:off x="2895600" y="4462790"/>
            <a:ext cx="2590800" cy="261610"/>
          </a:xfrm>
          <a:prstGeom prst="rect">
            <a:avLst/>
          </a:prstGeom>
          <a:noFill/>
        </p:spPr>
        <p:txBody>
          <a:bodyPr wrap="square" rtlCol="0">
            <a:spAutoFit/>
          </a:bodyPr>
          <a:lstStyle/>
          <a:p>
            <a:pPr algn="ctr"/>
            <a:r>
              <a:rPr lang="pt-PT" sz="1100" b="1" i="1" dirty="0" smtClean="0">
                <a:latin typeface="Arial" pitchFamily="34" charset="0"/>
                <a:cs typeface="Arial" pitchFamily="34" charset="0"/>
              </a:rPr>
              <a:t>Missão do Museu Militar de Lisboa</a:t>
            </a:r>
            <a:endParaRPr lang="pt-PT" sz="1100" b="1" i="1" dirty="0">
              <a:latin typeface="Arial" pitchFamily="34" charset="0"/>
              <a:cs typeface="Arial" pitchFamily="34" charset="0"/>
            </a:endParaRPr>
          </a:p>
        </p:txBody>
      </p:sp>
      <p:sp>
        <p:nvSpPr>
          <p:cNvPr id="13" name="Rectângulo 12"/>
          <p:cNvSpPr/>
          <p:nvPr/>
        </p:nvSpPr>
        <p:spPr>
          <a:xfrm>
            <a:off x="2057400" y="5486400"/>
            <a:ext cx="27432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4" name="CaixaDeTexto 13"/>
          <p:cNvSpPr txBox="1"/>
          <p:nvPr/>
        </p:nvSpPr>
        <p:spPr>
          <a:xfrm>
            <a:off x="2133600" y="5562600"/>
            <a:ext cx="990600" cy="246221"/>
          </a:xfrm>
          <a:prstGeom prst="rect">
            <a:avLst/>
          </a:prstGeom>
          <a:noFill/>
        </p:spPr>
        <p:txBody>
          <a:bodyPr wrap="square" rtlCol="0">
            <a:spAutoFit/>
          </a:bodyPr>
          <a:lstStyle/>
          <a:p>
            <a:r>
              <a:rPr lang="pt-PT" sz="1000" b="1" dirty="0" smtClean="0">
                <a:latin typeface="Arial" pitchFamily="34" charset="0"/>
                <a:cs typeface="Arial" pitchFamily="34" charset="0"/>
              </a:rPr>
              <a:t>Peça do Mês</a:t>
            </a:r>
            <a:endParaRPr lang="pt-PT" sz="1000" b="1" dirty="0">
              <a:latin typeface="Arial" pitchFamily="34" charset="0"/>
              <a:cs typeface="Arial" pitchFamily="34" charset="0"/>
            </a:endParaRPr>
          </a:p>
        </p:txBody>
      </p:sp>
      <p:sp>
        <p:nvSpPr>
          <p:cNvPr id="15" name="CaixaDeTexto 14"/>
          <p:cNvSpPr txBox="1"/>
          <p:nvPr/>
        </p:nvSpPr>
        <p:spPr>
          <a:xfrm>
            <a:off x="3962400" y="5562600"/>
            <a:ext cx="990600" cy="246221"/>
          </a:xfrm>
          <a:prstGeom prst="rect">
            <a:avLst/>
          </a:prstGeom>
          <a:noFill/>
        </p:spPr>
        <p:txBody>
          <a:bodyPr wrap="square" rtlCol="0">
            <a:spAutoFit/>
          </a:bodyPr>
          <a:lstStyle/>
          <a:p>
            <a:r>
              <a:rPr lang="pt-PT" sz="1000" b="1" dirty="0" smtClean="0">
                <a:latin typeface="Arial" pitchFamily="34" charset="0"/>
                <a:cs typeface="Arial" pitchFamily="34" charset="0"/>
              </a:rPr>
              <a:t>Fevereiro</a:t>
            </a:r>
            <a:endParaRPr lang="pt-PT" sz="1000" b="1" dirty="0">
              <a:latin typeface="Arial" pitchFamily="34" charset="0"/>
              <a:cs typeface="Arial" pitchFamily="34" charset="0"/>
            </a:endParaRPr>
          </a:p>
        </p:txBody>
      </p:sp>
      <p:sp>
        <p:nvSpPr>
          <p:cNvPr id="16" name="CaixaDeTexto 15"/>
          <p:cNvSpPr txBox="1"/>
          <p:nvPr/>
        </p:nvSpPr>
        <p:spPr>
          <a:xfrm>
            <a:off x="3581400" y="6781801"/>
            <a:ext cx="1371600" cy="246221"/>
          </a:xfrm>
          <a:prstGeom prst="rect">
            <a:avLst/>
          </a:prstGeom>
          <a:noFill/>
        </p:spPr>
        <p:txBody>
          <a:bodyPr wrap="square" rtlCol="0">
            <a:spAutoFit/>
          </a:bodyPr>
          <a:lstStyle/>
          <a:p>
            <a:r>
              <a:rPr lang="pt-PT" sz="1000" b="1" dirty="0" smtClean="0">
                <a:latin typeface="Arial" pitchFamily="34" charset="0"/>
                <a:cs typeface="Arial" pitchFamily="34" charset="0"/>
              </a:rPr>
              <a:t>Peça de Diu, 1533 </a:t>
            </a:r>
            <a:endParaRPr lang="pt-PT" sz="1000" b="1" dirty="0">
              <a:latin typeface="Arial" pitchFamily="34" charset="0"/>
              <a:cs typeface="Arial" pitchFamily="34" charset="0"/>
            </a:endParaRPr>
          </a:p>
        </p:txBody>
      </p:sp>
      <p:pic>
        <p:nvPicPr>
          <p:cNvPr id="17" name="Picture 5" descr="E:\Mestrado\Estágio\FOTOS\Artilharia\S33A\tiro de Diu.jpg">
            <a:hlinkClick r:id="rId5" action="ppaction://hlinksldjump"/>
          </p:cNvPr>
          <p:cNvPicPr>
            <a:picLocks noChangeAspect="1" noChangeArrowheads="1"/>
          </p:cNvPicPr>
          <p:nvPr/>
        </p:nvPicPr>
        <p:blipFill>
          <a:blip r:embed="rId6" cstate="print"/>
          <a:srcRect/>
          <a:stretch>
            <a:fillRect/>
          </a:stretch>
        </p:blipFill>
        <p:spPr bwMode="auto">
          <a:xfrm>
            <a:off x="2195047" y="6019800"/>
            <a:ext cx="2453153" cy="685800"/>
          </a:xfrm>
          <a:prstGeom prst="rect">
            <a:avLst/>
          </a:prstGeom>
          <a:noFill/>
        </p:spPr>
      </p:pic>
      <p:sp>
        <p:nvSpPr>
          <p:cNvPr id="18" name="Rectângulo 17"/>
          <p:cNvSpPr/>
          <p:nvPr/>
        </p:nvSpPr>
        <p:spPr>
          <a:xfrm>
            <a:off x="4953000" y="5562600"/>
            <a:ext cx="1524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0" name="CaixaDeTexto 19">
            <a:hlinkClick r:id="rId7" action="ppaction://hlinksldjump"/>
          </p:cNvPr>
          <p:cNvSpPr txBox="1"/>
          <p:nvPr/>
        </p:nvSpPr>
        <p:spPr>
          <a:xfrm>
            <a:off x="5029200" y="5638800"/>
            <a:ext cx="1371600" cy="415498"/>
          </a:xfrm>
          <a:prstGeom prst="rect">
            <a:avLst/>
          </a:prstGeom>
          <a:noFill/>
        </p:spPr>
        <p:txBody>
          <a:bodyPr wrap="square" rtlCol="0">
            <a:spAutoFit/>
          </a:bodyPr>
          <a:lstStyle/>
          <a:p>
            <a:pPr algn="ctr"/>
            <a:r>
              <a:rPr lang="pt-PT" sz="1050" dirty="0" smtClean="0">
                <a:latin typeface="Arial" pitchFamily="34" charset="0"/>
                <a:cs typeface="Arial" pitchFamily="34" charset="0"/>
              </a:rPr>
              <a:t>Exposição Temporária</a:t>
            </a:r>
            <a:endParaRPr lang="pt-PT" sz="1050" dirty="0">
              <a:latin typeface="Arial" pitchFamily="34" charset="0"/>
              <a:cs typeface="Arial" pitchFamily="34" charset="0"/>
            </a:endParaRPr>
          </a:p>
        </p:txBody>
      </p:sp>
      <p:sp>
        <p:nvSpPr>
          <p:cNvPr id="21" name="Rectângulo 20"/>
          <p:cNvSpPr/>
          <p:nvPr/>
        </p:nvSpPr>
        <p:spPr>
          <a:xfrm>
            <a:off x="4953000" y="6477000"/>
            <a:ext cx="1524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2" name="CaixaDeTexto 21">
            <a:hlinkClick r:id="rId8" action="ppaction://hlinksldjump"/>
          </p:cNvPr>
          <p:cNvSpPr txBox="1"/>
          <p:nvPr/>
        </p:nvSpPr>
        <p:spPr>
          <a:xfrm>
            <a:off x="5029200" y="6604084"/>
            <a:ext cx="1371600" cy="253916"/>
          </a:xfrm>
          <a:prstGeom prst="rect">
            <a:avLst/>
          </a:prstGeom>
          <a:noFill/>
        </p:spPr>
        <p:txBody>
          <a:bodyPr wrap="square" rtlCol="0">
            <a:spAutoFit/>
          </a:bodyPr>
          <a:lstStyle/>
          <a:p>
            <a:pPr algn="ctr"/>
            <a:r>
              <a:rPr lang="pt-PT" sz="1050" dirty="0" smtClean="0">
                <a:latin typeface="Arial" pitchFamily="34" charset="0"/>
                <a:cs typeface="Arial" pitchFamily="34" charset="0"/>
              </a:rPr>
              <a:t>Visita ao MML</a:t>
            </a:r>
            <a:endParaRPr lang="pt-PT" sz="1050" dirty="0">
              <a:latin typeface="Arial" pitchFamily="34" charset="0"/>
              <a:cs typeface="Arial" pitchFamily="34" charset="0"/>
            </a:endParaRPr>
          </a:p>
        </p:txBody>
      </p:sp>
      <p:grpSp>
        <p:nvGrpSpPr>
          <p:cNvPr id="35" name="Grupo 34"/>
          <p:cNvGrpSpPr/>
          <p:nvPr/>
        </p:nvGrpSpPr>
        <p:grpSpPr>
          <a:xfrm>
            <a:off x="76200" y="1371600"/>
            <a:ext cx="1828800" cy="5715000"/>
            <a:chOff x="152400" y="1371600"/>
            <a:chExt cx="1828800" cy="5715000"/>
          </a:xfrm>
        </p:grpSpPr>
        <p:pic>
          <p:nvPicPr>
            <p:cNvPr id="7" name="Picture 3"/>
            <p:cNvPicPr>
              <a:picLocks noChangeAspect="1" noChangeArrowheads="1"/>
            </p:cNvPicPr>
            <p:nvPr/>
          </p:nvPicPr>
          <p:blipFill>
            <a:blip r:embed="rId9" cstate="print"/>
            <a:srcRect b="80690"/>
            <a:stretch>
              <a:fillRect/>
            </a:stretch>
          </p:blipFill>
          <p:spPr bwMode="auto">
            <a:xfrm>
              <a:off x="171450" y="1371600"/>
              <a:ext cx="1733550" cy="1066800"/>
            </a:xfrm>
            <a:prstGeom prst="rect">
              <a:avLst/>
            </a:prstGeom>
            <a:noFill/>
            <a:ln w="9525">
              <a:noFill/>
              <a:miter lim="800000"/>
              <a:headEnd/>
              <a:tailEnd/>
            </a:ln>
          </p:spPr>
        </p:pic>
        <p:sp>
          <p:nvSpPr>
            <p:cNvPr id="19" name="CaixaDeTexto 18">
              <a:hlinkClick r:id="rId10"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4" name="CaixaDeTexto 23">
              <a:hlinkClick r:id="rId11"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5" name="CaixaDeTexto 24">
              <a:hlinkClick r:id="rId11"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6" name="CaixaDeTexto 25">
              <a:hlinkClick r:id="rId12"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7" name="CaixaDeTexto 26">
              <a:hlinkClick r:id="rId13"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8" name="CaixaDeTexto 27">
              <a:hlinkClick r:id="rId14"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9" name="CaixaDeTexto 28">
              <a:hlinkClick r:id="rId15"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30" name="CaixaDeTexto 29">
              <a:hlinkClick r:id="rId16"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31" name="CaixaDeTexto 30">
              <a:hlinkClick r:id="rId17"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32" name="CaixaDeTexto 31">
              <a:hlinkClick r:id="rId18"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3" name="CaixaDeTexto 32">
              <a:hlinkClick r:id="rId19"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4" name="Picture 3"/>
            <p:cNvPicPr>
              <a:picLocks noChangeAspect="1" noChangeArrowheads="1"/>
            </p:cNvPicPr>
            <p:nvPr/>
          </p:nvPicPr>
          <p:blipFill>
            <a:blip r:embed="rId9"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sp>
        <p:nvSpPr>
          <p:cNvPr id="9" name="Rectângulo 8"/>
          <p:cNvSpPr/>
          <p:nvPr/>
        </p:nvSpPr>
        <p:spPr>
          <a:xfrm>
            <a:off x="2057400" y="2057400"/>
            <a:ext cx="4495800" cy="7632859"/>
          </a:xfrm>
          <a:prstGeom prst="rect">
            <a:avLst/>
          </a:prstGeom>
        </p:spPr>
        <p:txBody>
          <a:bodyPr wrap="square">
            <a:spAutoFit/>
          </a:bodyPr>
          <a:lstStyle/>
          <a:p>
            <a:pPr>
              <a:buFont typeface="Arial" pitchFamily="34" charset="0"/>
              <a:buChar char="•"/>
            </a:pPr>
            <a:r>
              <a:rPr lang="pt-PT" sz="1000" u="sng" dirty="0" smtClean="0">
                <a:latin typeface="Arial" pitchFamily="34" charset="0"/>
                <a:cs typeface="Arial" pitchFamily="34" charset="0"/>
              </a:rPr>
              <a:t>Sala Infante D. Henrique</a:t>
            </a:r>
          </a:p>
          <a:p>
            <a:pPr>
              <a:buFont typeface="Arial" pitchFamily="34" charset="0"/>
              <a:buChar char="•"/>
            </a:pPr>
            <a:endParaRPr lang="pt-PT" sz="1000" u="sng" dirty="0" smtClean="0">
              <a:latin typeface="Arial" pitchFamily="34" charset="0"/>
              <a:cs typeface="Arial" pitchFamily="34" charset="0"/>
            </a:endParaRPr>
          </a:p>
          <a:p>
            <a:pPr>
              <a:buFont typeface="Arial" pitchFamily="34" charset="0"/>
              <a:buChar char="•"/>
            </a:pPr>
            <a:endParaRPr lang="pt-PT" sz="1000" u="sng" dirty="0" smtClean="0">
              <a:latin typeface="Arial" pitchFamily="34" charset="0"/>
              <a:cs typeface="Arial" pitchFamily="34" charset="0"/>
            </a:endParaRPr>
          </a:p>
          <a:p>
            <a:pPr algn="just"/>
            <a:r>
              <a:rPr lang="pt-PT" sz="1000" dirty="0" smtClean="0">
                <a:latin typeface="Arial" pitchFamily="34" charset="0"/>
                <a:cs typeface="Arial" pitchFamily="34" charset="0"/>
              </a:rPr>
              <a:t>Considerada uma das mais importantes salas do Museu Militar, em parte pela sua decoração. Nela encontramos alguns exemplares de artilharia e telas de Malhoa, um dos mais famosos pintores portugueses, estas relativas à História de Portugal relatadas n’</a:t>
            </a:r>
            <a:r>
              <a:rPr lang="pt-PT" sz="1000" i="1" dirty="0" smtClean="0">
                <a:latin typeface="Arial" pitchFamily="34" charset="0"/>
                <a:cs typeface="Arial" pitchFamily="34" charset="0"/>
              </a:rPr>
              <a:t>Os Lusíadas</a:t>
            </a:r>
            <a:r>
              <a:rPr lang="pt-PT" sz="1000" dirty="0" smtClean="0">
                <a:latin typeface="Arial" pitchFamily="34" charset="0"/>
                <a:cs typeface="Arial" pitchFamily="34" charset="0"/>
              </a:rPr>
              <a:t>.</a:t>
            </a:r>
          </a:p>
          <a:p>
            <a:pPr algn="just"/>
            <a:endParaRPr lang="pt-PT" sz="1000" dirty="0" smtClean="0">
              <a:latin typeface="Arial" pitchFamily="34" charset="0"/>
              <a:cs typeface="Arial" pitchFamily="34" charset="0"/>
            </a:endParaRPr>
          </a:p>
          <a:p>
            <a:pPr algn="just"/>
            <a:endParaRPr lang="pt-PT" sz="1000" dirty="0" smtClean="0">
              <a:latin typeface="Arial" pitchFamily="34" charset="0"/>
              <a:cs typeface="Arial" pitchFamily="34" charset="0"/>
            </a:endParaRPr>
          </a:p>
          <a:p>
            <a:pPr algn="just"/>
            <a:endParaRPr lang="pt-PT" sz="1000" dirty="0" smtClean="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just"/>
            <a:endParaRPr lang="pt-PT" sz="1000" dirty="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just"/>
            <a:endParaRPr lang="pt-PT" sz="1000" dirty="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just"/>
            <a:endParaRPr lang="pt-PT" sz="1000" dirty="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just"/>
            <a:endParaRPr lang="pt-PT" sz="1000" dirty="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ctr"/>
            <a:r>
              <a:rPr lang="pt-PT" sz="1000" b="1" dirty="0" smtClean="0">
                <a:latin typeface="Arial" pitchFamily="34" charset="0"/>
                <a:cs typeface="Arial" pitchFamily="34" charset="0"/>
              </a:rPr>
              <a:t>Bombarda, Ferro Forjado, finais do século XIV, Portugal</a:t>
            </a:r>
          </a:p>
          <a:p>
            <a:pPr algn="just"/>
            <a:endParaRPr lang="pt-PT" sz="1000" b="1" dirty="0">
              <a:latin typeface="Arial" pitchFamily="34" charset="0"/>
              <a:cs typeface="Arial" pitchFamily="34" charset="0"/>
            </a:endParaRPr>
          </a:p>
          <a:p>
            <a:pPr lvl="0"/>
            <a:r>
              <a:rPr lang="pt-PT" sz="1000" u="sng" dirty="0">
                <a:latin typeface="Arial" pitchFamily="34" charset="0"/>
                <a:cs typeface="Arial" pitchFamily="34" charset="0"/>
              </a:rPr>
              <a:t>Dimensões:</a:t>
            </a:r>
          </a:p>
          <a:p>
            <a:pPr marL="171450" lvl="0" indent="-171450">
              <a:buFont typeface="Arial" panose="020B0604020202020204" pitchFamily="34" charset="0"/>
              <a:buChar char="•"/>
            </a:pPr>
            <a:r>
              <a:rPr lang="pt-PT" sz="1000" dirty="0" err="1">
                <a:latin typeface="Arial" panose="020B0604020202020204" pitchFamily="34" charset="0"/>
                <a:cs typeface="Arial" panose="020B0604020202020204" pitchFamily="34" charset="0"/>
              </a:rPr>
              <a:t>Comp</a:t>
            </a:r>
            <a:r>
              <a:rPr lang="pt-PT" sz="1000" dirty="0">
                <a:latin typeface="Arial" panose="020B0604020202020204" pitchFamily="34" charset="0"/>
                <a:cs typeface="Arial" panose="020B0604020202020204" pitchFamily="34" charset="0"/>
              </a:rPr>
              <a:t>. Total – 128cm</a:t>
            </a:r>
          </a:p>
          <a:p>
            <a:pPr marL="171450" lvl="0" indent="-171450">
              <a:buFont typeface="Arial" panose="020B0604020202020204" pitchFamily="34" charset="0"/>
              <a:buChar char="•"/>
            </a:pPr>
            <a:r>
              <a:rPr lang="pt-PT" sz="1000" dirty="0">
                <a:latin typeface="Arial" panose="020B0604020202020204" pitchFamily="34" charset="0"/>
                <a:cs typeface="Arial" panose="020B0604020202020204" pitchFamily="34" charset="0"/>
              </a:rPr>
              <a:t>Cal. </a:t>
            </a:r>
            <a:r>
              <a:rPr lang="pt-PT" sz="1000" dirty="0" smtClean="0">
                <a:latin typeface="Arial" panose="020B0604020202020204" pitchFamily="34" charset="0"/>
                <a:cs typeface="Arial" panose="020B0604020202020204" pitchFamily="34" charset="0"/>
              </a:rPr>
              <a:t>16cm</a:t>
            </a:r>
          </a:p>
          <a:p>
            <a:pPr lvl="0"/>
            <a:endParaRPr lang="pt-PT" sz="1000" b="1" dirty="0">
              <a:latin typeface="Arial" panose="020B0604020202020204" pitchFamily="34" charset="0"/>
              <a:cs typeface="Arial" panose="020B0604020202020204" pitchFamily="34" charset="0"/>
            </a:endParaRPr>
          </a:p>
          <a:p>
            <a:r>
              <a:rPr lang="pt-PT" sz="1000" dirty="0" smtClean="0">
                <a:latin typeface="Arial" panose="020B0604020202020204" pitchFamily="34" charset="0"/>
                <a:cs typeface="Arial" panose="020B0604020202020204" pitchFamily="34" charset="0"/>
              </a:rPr>
              <a:t>Autor desconhecido. </a:t>
            </a:r>
            <a:r>
              <a:rPr lang="pt-PT" sz="1000" dirty="0">
                <a:latin typeface="Arial" panose="020B0604020202020204" pitchFamily="34" charset="0"/>
                <a:cs typeface="Arial" panose="020B0604020202020204" pitchFamily="34" charset="0"/>
              </a:rPr>
              <a:t>Boca-de-fogo utilizada em operações de sítio. Dos primeiros modelos de boca-de-fogo.</a:t>
            </a:r>
          </a:p>
          <a:p>
            <a:pPr lvl="0"/>
            <a:endParaRPr lang="pt-PT" sz="1000" dirty="0">
              <a:latin typeface="Arial" pitchFamily="34" charset="0"/>
              <a:cs typeface="Arial" pitchFamily="34" charset="0"/>
            </a:endParaRPr>
          </a:p>
          <a:p>
            <a:pPr algn="just"/>
            <a:endParaRPr lang="pt-PT" sz="1000" b="1"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algn="just"/>
            <a:endParaRPr lang="pt-PT" sz="1000" dirty="0" smtClean="0">
              <a:latin typeface="Arial" pitchFamily="34" charset="0"/>
              <a:cs typeface="Arial" pitchFamily="34" charset="0"/>
            </a:endParaRPr>
          </a:p>
        </p:txBody>
      </p:sp>
      <p:pic>
        <p:nvPicPr>
          <p:cNvPr id="11" name="Imagem 10" descr="G:\Mestrado\Estágio\FOTOS\Artilharia\Bombarda Reinado D. João I (2).JPG"/>
          <p:cNvPicPr/>
          <p:nvPr/>
        </p:nvPicPr>
        <p:blipFill rotWithShape="1">
          <a:blip r:embed="rId4" cstate="print">
            <a:extLst>
              <a:ext uri="{28A0092B-C50C-407E-A947-70E740481C1C}">
                <a14:useLocalDpi xmlns:a14="http://schemas.microsoft.com/office/drawing/2010/main" val="0"/>
              </a:ext>
            </a:extLst>
          </a:blip>
          <a:srcRect l="8130" b="8163"/>
          <a:stretch/>
        </p:blipFill>
        <p:spPr bwMode="auto">
          <a:xfrm>
            <a:off x="3070334" y="3520364"/>
            <a:ext cx="2469931" cy="1541846"/>
          </a:xfrm>
          <a:prstGeom prst="rect">
            <a:avLst/>
          </a:prstGeom>
          <a:noFill/>
          <a:ln>
            <a:noFill/>
          </a:ln>
          <a:extLst>
            <a:ext uri="{53640926-AAD7-44D8-BBD7-CCE9431645EC}">
              <a14:shadowObscured xmlns:a14="http://schemas.microsoft.com/office/drawing/2010/main"/>
            </a:ext>
          </a:extLst>
        </p:spPr>
      </p:pic>
      <p:sp>
        <p:nvSpPr>
          <p:cNvPr id="54" name="Seta para a esquerda 53">
            <a:hlinkClick r:id="rId5" action="ppaction://hlinksldjump"/>
          </p:cNvPr>
          <p:cNvSpPr/>
          <p:nvPr/>
        </p:nvSpPr>
        <p:spPr>
          <a:xfrm>
            <a:off x="2514600" y="6498609"/>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20" name="Grupo 19"/>
          <p:cNvGrpSpPr/>
          <p:nvPr/>
        </p:nvGrpSpPr>
        <p:grpSpPr>
          <a:xfrm>
            <a:off x="76200" y="1371600"/>
            <a:ext cx="1828800" cy="5715000"/>
            <a:chOff x="152400" y="1371600"/>
            <a:chExt cx="1828800" cy="5715000"/>
          </a:xfrm>
        </p:grpSpPr>
        <p:pic>
          <p:nvPicPr>
            <p:cNvPr id="21" name="Picture 3"/>
            <p:cNvPicPr>
              <a:picLocks noChangeAspect="1" noChangeArrowheads="1"/>
            </p:cNvPicPr>
            <p:nvPr/>
          </p:nvPicPr>
          <p:blipFill>
            <a:blip r:embed="rId6" cstate="print"/>
            <a:srcRect b="80690"/>
            <a:stretch>
              <a:fillRect/>
            </a:stretch>
          </p:blipFill>
          <p:spPr bwMode="auto">
            <a:xfrm>
              <a:off x="171450" y="1371600"/>
              <a:ext cx="1733550" cy="1066800"/>
            </a:xfrm>
            <a:prstGeom prst="rect">
              <a:avLst/>
            </a:prstGeom>
            <a:noFill/>
            <a:ln w="9525">
              <a:noFill/>
              <a:miter lim="800000"/>
              <a:headEnd/>
              <a:tailEnd/>
            </a:ln>
          </p:spPr>
        </p:pic>
        <p:sp>
          <p:nvSpPr>
            <p:cNvPr id="22" name="CaixaDeTexto 21">
              <a:hlinkClick r:id="rId7"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3" name="CaixaDeTexto 22">
              <a:hlinkClick r:id="rId8"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4" name="CaixaDeTexto 23">
              <a:hlinkClick r:id="rId8"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5" name="CaixaDeTexto 24">
              <a:hlinkClick r:id="rId9"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6" name="CaixaDeTexto 25">
              <a:hlinkClick r:id="rId10"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7" name="CaixaDeTexto 26">
              <a:hlinkClick r:id="rId11"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8" name="CaixaDeTexto 27">
              <a:hlinkClick r:id="rId12"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29" name="CaixaDeTexto 28">
              <a:hlinkClick r:id="rId13"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30" name="CaixaDeTexto 29">
              <a:hlinkClick r:id="rId14"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31" name="CaixaDeTexto 30">
              <a:hlinkClick r:id="rId15"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2" name="CaixaDeTexto 31">
              <a:hlinkClick r:id="rId16"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3" name="Picture 3"/>
            <p:cNvPicPr>
              <a:picLocks noChangeAspect="1" noChangeArrowheads="1"/>
            </p:cNvPicPr>
            <p:nvPr/>
          </p:nvPicPr>
          <p:blipFill>
            <a:blip r:embed="rId6"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sp>
        <p:nvSpPr>
          <p:cNvPr id="10" name="Rectângulo 9"/>
          <p:cNvSpPr/>
          <p:nvPr/>
        </p:nvSpPr>
        <p:spPr>
          <a:xfrm>
            <a:off x="2057400" y="2133600"/>
            <a:ext cx="4495800" cy="6555641"/>
          </a:xfrm>
          <a:prstGeom prst="rect">
            <a:avLst/>
          </a:prstGeom>
        </p:spPr>
        <p:txBody>
          <a:bodyPr wrap="square">
            <a:spAutoFit/>
          </a:bodyPr>
          <a:lstStyle/>
          <a:p>
            <a:pPr>
              <a:buFont typeface="Arial" pitchFamily="34" charset="0"/>
              <a:buChar char="•"/>
            </a:pPr>
            <a:r>
              <a:rPr lang="pt-PT" sz="1000" dirty="0" smtClean="0">
                <a:latin typeface="Arial" pitchFamily="34" charset="0"/>
                <a:cs typeface="Arial" pitchFamily="34" charset="0"/>
              </a:rPr>
              <a:t> </a:t>
            </a:r>
            <a:r>
              <a:rPr lang="pt-PT" sz="1000" u="sng" dirty="0" smtClean="0">
                <a:latin typeface="Arial" pitchFamily="34" charset="0"/>
                <a:cs typeface="Arial" pitchFamily="34" charset="0"/>
              </a:rPr>
              <a:t>Pátio dos Canhões</a:t>
            </a:r>
          </a:p>
          <a:p>
            <a:pPr>
              <a:buFont typeface="Arial" pitchFamily="34" charset="0"/>
              <a:buChar char="•"/>
            </a:pPr>
            <a:endParaRPr lang="pt-PT" sz="1000" u="sng" dirty="0" smtClean="0">
              <a:latin typeface="Arial" pitchFamily="34" charset="0"/>
              <a:cs typeface="Arial" pitchFamily="34" charset="0"/>
            </a:endParaRPr>
          </a:p>
          <a:p>
            <a:pPr>
              <a:buFont typeface="Arial" pitchFamily="34" charset="0"/>
              <a:buChar char="•"/>
            </a:pPr>
            <a:endParaRPr lang="pt-PT" sz="1000" u="sng" dirty="0" smtClean="0">
              <a:latin typeface="Arial" pitchFamily="34" charset="0"/>
              <a:cs typeface="Arial" pitchFamily="34" charset="0"/>
            </a:endParaRPr>
          </a:p>
          <a:p>
            <a:pPr algn="just"/>
            <a:r>
              <a:rPr lang="pt-PT" sz="1000" dirty="0" smtClean="0">
                <a:latin typeface="Arial" pitchFamily="34" charset="0"/>
                <a:cs typeface="Arial" pitchFamily="34" charset="0"/>
              </a:rPr>
              <a:t>Neste espaço estão presentes 102 magníficos exemplares de artilharia de bronze, na sua grande parte de fabrico português compreendendo os finais do século XVI até finais do século XIX.</a:t>
            </a:r>
          </a:p>
          <a:p>
            <a:pPr algn="just"/>
            <a:r>
              <a:rPr lang="pt-PT" sz="1000" dirty="0" smtClean="0">
                <a:latin typeface="Arial" pitchFamily="34" charset="0"/>
                <a:cs typeface="Arial" pitchFamily="34" charset="0"/>
              </a:rPr>
              <a:t>Ainda se encontram 27 painéis e medalhões de azulejos executados em 1944 pelo Capitão Victória Pereira. Estes representam figuras notáveis da História Militar Portuguesa.</a:t>
            </a:r>
          </a:p>
          <a:p>
            <a:pPr algn="just"/>
            <a:endParaRPr lang="pt-PT" sz="1000" dirty="0" smtClean="0">
              <a:latin typeface="Arial" pitchFamily="34" charset="0"/>
              <a:cs typeface="Arial" pitchFamily="34" charset="0"/>
            </a:endParaRPr>
          </a:p>
          <a:p>
            <a:pPr algn="just"/>
            <a:endParaRPr lang="pt-PT" sz="1000" dirty="0" smtClean="0">
              <a:latin typeface="Arial" pitchFamily="34" charset="0"/>
              <a:cs typeface="Arial" pitchFamily="34" charset="0"/>
            </a:endParaRPr>
          </a:p>
          <a:p>
            <a:pPr algn="just"/>
            <a:endParaRPr lang="pt-PT" sz="1000" dirty="0" smtClean="0">
              <a:latin typeface="Arial" pitchFamily="34" charset="0"/>
              <a:cs typeface="Arial" pitchFamily="34" charset="0"/>
            </a:endParaRPr>
          </a:p>
          <a:p>
            <a:pPr lvl="3" algn="just"/>
            <a:endParaRPr lang="pt-PT" sz="1000" dirty="0" smtClean="0">
              <a:latin typeface="Arial" pitchFamily="34" charset="0"/>
              <a:cs typeface="Arial" pitchFamily="34" charset="0"/>
            </a:endParaRPr>
          </a:p>
          <a:p>
            <a:pPr lvl="3" algn="just"/>
            <a:endParaRPr lang="pt-PT" sz="1000" dirty="0">
              <a:latin typeface="Arial" pitchFamily="34" charset="0"/>
              <a:cs typeface="Arial" pitchFamily="34" charset="0"/>
            </a:endParaRPr>
          </a:p>
          <a:p>
            <a:pPr lvl="3" algn="just"/>
            <a:endParaRPr lang="pt-PT" sz="1000" dirty="0" smtClean="0">
              <a:latin typeface="Arial" pitchFamily="34" charset="0"/>
              <a:cs typeface="Arial" pitchFamily="34" charset="0"/>
            </a:endParaRPr>
          </a:p>
          <a:p>
            <a:pPr lvl="3" algn="just"/>
            <a:endParaRPr lang="pt-PT" sz="1000" dirty="0">
              <a:latin typeface="Arial" pitchFamily="34" charset="0"/>
              <a:cs typeface="Arial" pitchFamily="34" charset="0"/>
            </a:endParaRPr>
          </a:p>
          <a:p>
            <a:pPr lvl="3" algn="just"/>
            <a:endParaRPr lang="pt-PT" sz="1000" dirty="0">
              <a:latin typeface="Arial" pitchFamily="34" charset="0"/>
              <a:cs typeface="Arial" pitchFamily="34" charset="0"/>
            </a:endParaRPr>
          </a:p>
          <a:p>
            <a:pPr lvl="3" algn="just"/>
            <a:endParaRPr lang="pt-PT" sz="1000" dirty="0">
              <a:latin typeface="Arial" pitchFamily="34" charset="0"/>
              <a:cs typeface="Arial" pitchFamily="34" charset="0"/>
            </a:endParaRPr>
          </a:p>
          <a:p>
            <a:pPr lvl="3" algn="just"/>
            <a:endParaRPr lang="pt-PT" sz="1000" dirty="0" smtClean="0">
              <a:latin typeface="Arial" pitchFamily="34" charset="0"/>
              <a:cs typeface="Arial" pitchFamily="34" charset="0"/>
            </a:endParaRPr>
          </a:p>
          <a:p>
            <a:pPr algn="ctr"/>
            <a:r>
              <a:rPr lang="pt-PT" sz="1000" b="1" dirty="0" smtClean="0">
                <a:latin typeface="Arial" pitchFamily="34" charset="0"/>
                <a:cs typeface="Arial" pitchFamily="34" charset="0"/>
              </a:rPr>
              <a:t>Basilisco</a:t>
            </a:r>
            <a:r>
              <a:rPr lang="pt-PT" sz="1000" b="1" dirty="0" smtClean="0">
                <a:latin typeface="Arial" pitchFamily="34" charset="0"/>
                <a:cs typeface="Arial" pitchFamily="34" charset="0"/>
              </a:rPr>
              <a:t>, Bronze, 1533, </a:t>
            </a:r>
            <a:r>
              <a:rPr lang="pt-PT" sz="1000" b="1" dirty="0" smtClean="0">
                <a:latin typeface="Arial" pitchFamily="34" charset="0"/>
                <a:cs typeface="Arial" pitchFamily="34" charset="0"/>
              </a:rPr>
              <a:t>Índia</a:t>
            </a:r>
          </a:p>
          <a:p>
            <a:pPr algn="ctr"/>
            <a:endParaRPr lang="pt-PT" sz="1000" b="1" dirty="0">
              <a:latin typeface="Arial" pitchFamily="34" charset="0"/>
              <a:cs typeface="Arial" pitchFamily="34" charset="0"/>
            </a:endParaRPr>
          </a:p>
          <a:p>
            <a:pPr lvl="0"/>
            <a:r>
              <a:rPr lang="pt-PT" sz="1000" u="sng" dirty="0">
                <a:latin typeface="Arial" pitchFamily="34" charset="0"/>
                <a:cs typeface="Arial" pitchFamily="34" charset="0"/>
              </a:rPr>
              <a:t>Dimensões:</a:t>
            </a:r>
          </a:p>
          <a:p>
            <a:pPr marL="171450" lvl="0" indent="-171450">
              <a:buFont typeface="Arial" panose="020B0604020202020204" pitchFamily="34" charset="0"/>
              <a:buChar char="•"/>
            </a:pPr>
            <a:r>
              <a:rPr lang="pt-PT" sz="1000" dirty="0" err="1">
                <a:latin typeface="Arial" panose="020B0604020202020204" pitchFamily="34" charset="0"/>
                <a:cs typeface="Arial" panose="020B0604020202020204" pitchFamily="34" charset="0"/>
              </a:rPr>
              <a:t>Comp</a:t>
            </a:r>
            <a:r>
              <a:rPr lang="pt-PT" sz="1000" dirty="0">
                <a:latin typeface="Arial" panose="020B0604020202020204" pitchFamily="34" charset="0"/>
                <a:cs typeface="Arial" panose="020B0604020202020204" pitchFamily="34" charset="0"/>
              </a:rPr>
              <a:t>. total – 612cm</a:t>
            </a:r>
          </a:p>
          <a:p>
            <a:pPr marL="171450" lvl="0" indent="-171450">
              <a:buFont typeface="Arial" panose="020B0604020202020204" pitchFamily="34" charset="0"/>
              <a:buChar char="•"/>
            </a:pPr>
            <a:r>
              <a:rPr lang="pt-PT" sz="1000" dirty="0" err="1">
                <a:latin typeface="Arial" panose="020B0604020202020204" pitchFamily="34" charset="0"/>
                <a:cs typeface="Arial" panose="020B0604020202020204" pitchFamily="34" charset="0"/>
              </a:rPr>
              <a:t>Comp</a:t>
            </a:r>
            <a:r>
              <a:rPr lang="pt-PT" sz="1000" dirty="0">
                <a:latin typeface="Arial" panose="020B0604020202020204" pitchFamily="34" charset="0"/>
                <a:cs typeface="Arial" panose="020B0604020202020204" pitchFamily="34" charset="0"/>
              </a:rPr>
              <a:t>. da alma – 590cm</a:t>
            </a:r>
          </a:p>
          <a:p>
            <a:pPr marL="171450" lvl="0" indent="-171450">
              <a:buFont typeface="Arial" panose="020B0604020202020204" pitchFamily="34" charset="0"/>
              <a:buChar char="•"/>
            </a:pPr>
            <a:r>
              <a:rPr lang="pt-PT" sz="1000" dirty="0">
                <a:latin typeface="Arial" panose="020B0604020202020204" pitchFamily="34" charset="0"/>
                <a:cs typeface="Arial" panose="020B0604020202020204" pitchFamily="34" charset="0"/>
              </a:rPr>
              <a:t>Largura (</a:t>
            </a:r>
            <a:r>
              <a:rPr lang="pt-PT" sz="1000" dirty="0" err="1">
                <a:latin typeface="Arial" panose="020B0604020202020204" pitchFamily="34" charset="0"/>
                <a:cs typeface="Arial" panose="020B0604020202020204" pitchFamily="34" charset="0"/>
              </a:rPr>
              <a:t>inc</a:t>
            </a:r>
            <a:r>
              <a:rPr lang="pt-PT" sz="1000" dirty="0">
                <a:latin typeface="Arial" panose="020B0604020202020204" pitchFamily="34" charset="0"/>
                <a:cs typeface="Arial" panose="020B0604020202020204" pitchFamily="34" charset="0"/>
              </a:rPr>
              <a:t>. munhões) – 91cm</a:t>
            </a:r>
          </a:p>
          <a:p>
            <a:pPr marL="171450" lvl="0" indent="-171450">
              <a:buFont typeface="Arial" panose="020B0604020202020204" pitchFamily="34" charset="0"/>
              <a:buChar char="•"/>
            </a:pPr>
            <a:r>
              <a:rPr lang="pt-PT" sz="1000" dirty="0" smtClean="0">
                <a:latin typeface="Arial" panose="020B0604020202020204" pitchFamily="34" charset="0"/>
                <a:cs typeface="Arial" panose="020B0604020202020204" pitchFamily="34" charset="0"/>
              </a:rPr>
              <a:t>Cal.24cm</a:t>
            </a:r>
          </a:p>
          <a:p>
            <a:pPr lvl="0"/>
            <a:endParaRPr lang="pt-PT" sz="1000" dirty="0" smtClean="0">
              <a:latin typeface="Arial" panose="020B0604020202020204" pitchFamily="34" charset="0"/>
              <a:cs typeface="Arial" panose="020B0604020202020204" pitchFamily="34" charset="0"/>
            </a:endParaRPr>
          </a:p>
          <a:p>
            <a:pPr algn="just"/>
            <a:r>
              <a:rPr lang="pt-PT" sz="1000" dirty="0" smtClean="0">
                <a:latin typeface="Arial" panose="020B0604020202020204" pitchFamily="34" charset="0"/>
                <a:cs typeface="Arial" panose="020B0604020202020204" pitchFamily="34" charset="0"/>
              </a:rPr>
              <a:t>Autor desconhecido. Também conhecida como “Tiro de Diu”. </a:t>
            </a:r>
            <a:r>
              <a:rPr lang="pt-PT" sz="1000" dirty="0">
                <a:latin typeface="Arial" panose="020B0604020202020204" pitchFamily="34" charset="0"/>
                <a:cs typeface="Arial" panose="020B0604020202020204" pitchFamily="34" charset="0"/>
              </a:rPr>
              <a:t>Boca-de-fogo utilizada em operações de </a:t>
            </a:r>
            <a:r>
              <a:rPr lang="pt-PT" sz="1000" dirty="0" smtClean="0">
                <a:latin typeface="Arial" panose="020B0604020202020204" pitchFamily="34" charset="0"/>
                <a:cs typeface="Arial" panose="020B0604020202020204" pitchFamily="34" charset="0"/>
              </a:rPr>
              <a:t>sítio. Enviada </a:t>
            </a:r>
            <a:r>
              <a:rPr lang="pt-PT" sz="1000" dirty="0">
                <a:latin typeface="Arial" panose="020B0604020202020204" pitchFamily="34" charset="0"/>
                <a:cs typeface="Arial" panose="020B0604020202020204" pitchFamily="34" charset="0"/>
              </a:rPr>
              <a:t>da Índia para Portugal em 1538 foi primeiramente colocada no Castelo de Lisboa, sendo mais tarde, no reinado de D. João IV, mandada colocar na Torre de S. Julião da Barra, sobre um reparo inventado pelo engenheiro António Pereira.</a:t>
            </a:r>
          </a:p>
          <a:p>
            <a:pPr lvl="0" algn="just"/>
            <a:endParaRPr lang="pt-PT" sz="1000" dirty="0">
              <a:latin typeface="Arial" panose="020B0604020202020204" pitchFamily="34" charset="0"/>
              <a:cs typeface="Arial" panose="020B0604020202020204" pitchFamily="34" charset="0"/>
            </a:endParaRPr>
          </a:p>
          <a:p>
            <a:pPr lvl="0"/>
            <a:endParaRPr lang="pt-PT" sz="1000" dirty="0" smtClean="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ct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algn="just"/>
            <a:endParaRPr lang="pt-PT" sz="1000" dirty="0" smtClean="0">
              <a:latin typeface="Arial" pitchFamily="34" charset="0"/>
              <a:cs typeface="Arial" pitchFamily="34" charset="0"/>
            </a:endParaRPr>
          </a:p>
        </p:txBody>
      </p:sp>
      <p:pic>
        <p:nvPicPr>
          <p:cNvPr id="11" name="Imagem 10" descr="H:\Mestrado\Estágio\FOTOS\Artilharia\S33A\tiro de Diu.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356" y="3798341"/>
            <a:ext cx="3733887" cy="1156138"/>
          </a:xfrm>
          <a:prstGeom prst="rect">
            <a:avLst/>
          </a:prstGeom>
          <a:noFill/>
          <a:ln>
            <a:noFill/>
          </a:ln>
        </p:spPr>
      </p:pic>
      <p:sp>
        <p:nvSpPr>
          <p:cNvPr id="54" name="Seta para a esquerda 53">
            <a:hlinkClick r:id="rId5" action="ppaction://hlinksldjump"/>
          </p:cNvPr>
          <p:cNvSpPr/>
          <p:nvPr/>
        </p:nvSpPr>
        <p:spPr>
          <a:xfrm>
            <a:off x="2482667" y="7094049"/>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20" name="Grupo 19"/>
          <p:cNvGrpSpPr/>
          <p:nvPr/>
        </p:nvGrpSpPr>
        <p:grpSpPr>
          <a:xfrm>
            <a:off x="76200" y="1371600"/>
            <a:ext cx="1828800" cy="5715000"/>
            <a:chOff x="152400" y="1371600"/>
            <a:chExt cx="1828800" cy="5715000"/>
          </a:xfrm>
        </p:grpSpPr>
        <p:pic>
          <p:nvPicPr>
            <p:cNvPr id="21" name="Picture 3"/>
            <p:cNvPicPr>
              <a:picLocks noChangeAspect="1" noChangeArrowheads="1"/>
            </p:cNvPicPr>
            <p:nvPr/>
          </p:nvPicPr>
          <p:blipFill>
            <a:blip r:embed="rId6" cstate="print"/>
            <a:srcRect b="80690"/>
            <a:stretch>
              <a:fillRect/>
            </a:stretch>
          </p:blipFill>
          <p:spPr bwMode="auto">
            <a:xfrm>
              <a:off x="171450" y="1371600"/>
              <a:ext cx="1733550" cy="1066800"/>
            </a:xfrm>
            <a:prstGeom prst="rect">
              <a:avLst/>
            </a:prstGeom>
            <a:noFill/>
            <a:ln w="9525">
              <a:noFill/>
              <a:miter lim="800000"/>
              <a:headEnd/>
              <a:tailEnd/>
            </a:ln>
          </p:spPr>
        </p:pic>
        <p:sp>
          <p:nvSpPr>
            <p:cNvPr id="22" name="CaixaDeTexto 21">
              <a:hlinkClick r:id="rId7"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3" name="CaixaDeTexto 22">
              <a:hlinkClick r:id="rId8"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4" name="CaixaDeTexto 23">
              <a:hlinkClick r:id="rId8"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5" name="CaixaDeTexto 24">
              <a:hlinkClick r:id="rId9"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6" name="CaixaDeTexto 25">
              <a:hlinkClick r:id="rId10"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7" name="CaixaDeTexto 26">
              <a:hlinkClick r:id="rId11"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8" name="CaixaDeTexto 27">
              <a:hlinkClick r:id="rId12"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29" name="CaixaDeTexto 28">
              <a:hlinkClick r:id="rId13"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30" name="CaixaDeTexto 29">
              <a:hlinkClick r:id="rId14"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31" name="CaixaDeTexto 30">
              <a:hlinkClick r:id="rId15"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2" name="CaixaDeTexto 31">
              <a:hlinkClick r:id="rId16"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3" name="Picture 3"/>
            <p:cNvPicPr>
              <a:picLocks noChangeAspect="1" noChangeArrowheads="1"/>
            </p:cNvPicPr>
            <p:nvPr/>
          </p:nvPicPr>
          <p:blipFill>
            <a:blip r:embed="rId6"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sp>
        <p:nvSpPr>
          <p:cNvPr id="9" name="Rectângulo 8"/>
          <p:cNvSpPr/>
          <p:nvPr/>
        </p:nvSpPr>
        <p:spPr>
          <a:xfrm>
            <a:off x="2057400" y="2146042"/>
            <a:ext cx="4495800" cy="8556188"/>
          </a:xfrm>
          <a:prstGeom prst="rect">
            <a:avLst/>
          </a:prstGeom>
        </p:spPr>
        <p:txBody>
          <a:bodyPr wrap="square">
            <a:spAutoFit/>
          </a:bodyPr>
          <a:lstStyle/>
          <a:p>
            <a:pPr>
              <a:buFont typeface="Arial" pitchFamily="34" charset="0"/>
              <a:buChar char="•"/>
            </a:pPr>
            <a:r>
              <a:rPr lang="pt-PT" sz="1000" dirty="0" smtClean="0">
                <a:latin typeface="Arial" pitchFamily="34" charset="0"/>
                <a:cs typeface="Arial" pitchFamily="34" charset="0"/>
              </a:rPr>
              <a:t> </a:t>
            </a:r>
            <a:r>
              <a:rPr lang="pt-PT" sz="1000" u="sng" dirty="0" smtClean="0">
                <a:latin typeface="Arial" pitchFamily="34" charset="0"/>
                <a:cs typeface="Arial" pitchFamily="34" charset="0"/>
              </a:rPr>
              <a:t>Caves Manuelinas</a:t>
            </a:r>
          </a:p>
          <a:p>
            <a:pPr>
              <a:buFont typeface="Arial" pitchFamily="34" charset="0"/>
              <a:buChar char="•"/>
            </a:pPr>
            <a:endParaRPr lang="pt-PT" sz="1000" u="sng" dirty="0" smtClean="0">
              <a:latin typeface="Arial" pitchFamily="34" charset="0"/>
              <a:cs typeface="Arial" pitchFamily="34" charset="0"/>
            </a:endParaRPr>
          </a:p>
          <a:p>
            <a:pPr>
              <a:buFont typeface="Arial" pitchFamily="34" charset="0"/>
              <a:buChar char="•"/>
            </a:pPr>
            <a:endParaRPr lang="pt-PT" sz="1000" u="sng" dirty="0" smtClean="0">
              <a:latin typeface="Arial" pitchFamily="34" charset="0"/>
              <a:cs typeface="Arial" pitchFamily="34" charset="0"/>
            </a:endParaRPr>
          </a:p>
          <a:p>
            <a:pPr algn="just"/>
            <a:r>
              <a:rPr lang="pt-PT" sz="1000" dirty="0" smtClean="0">
                <a:latin typeface="Arial" pitchFamily="34" charset="0"/>
                <a:cs typeface="Arial" pitchFamily="34" charset="0"/>
              </a:rPr>
              <a:t>Parte mais antiga do Museu Militar de Lisboa, o visitante depara-se com bocas de fogo de origem portuguesa, dos finais do século XIV até ao últimos tubos de bronze fundidos em Portugal no século XX. Encontra-se igualmente neste espaço, o carro de grandes dimensões (</a:t>
            </a:r>
            <a:r>
              <a:rPr lang="pt-PT" sz="1000" i="1" dirty="0" smtClean="0">
                <a:latin typeface="Arial" pitchFamily="34" charset="0"/>
                <a:cs typeface="Arial" pitchFamily="34" charset="0"/>
              </a:rPr>
              <a:t>Zorra</a:t>
            </a:r>
            <a:r>
              <a:rPr lang="pt-PT" sz="1000" dirty="0" smtClean="0">
                <a:latin typeface="Arial" pitchFamily="34" charset="0"/>
                <a:cs typeface="Arial" pitchFamily="34" charset="0"/>
              </a:rPr>
              <a:t>) que transportou as colunas monolíticas que adornam o arco triunfal da Rua Augusta, Lisboa.</a:t>
            </a:r>
          </a:p>
          <a:p>
            <a:pPr algn="just"/>
            <a:endParaRPr lang="pt-PT" sz="1000" dirty="0" smtClean="0">
              <a:latin typeface="Arial" pitchFamily="34" charset="0"/>
              <a:cs typeface="Arial" pitchFamily="34" charset="0"/>
            </a:endParaRPr>
          </a:p>
          <a:p>
            <a:pPr algn="just"/>
            <a:endParaRPr lang="pt-PT" sz="1000" dirty="0" smtClean="0">
              <a:latin typeface="Arial" pitchFamily="34" charset="0"/>
              <a:cs typeface="Arial" pitchFamily="34" charset="0"/>
            </a:endParaRPr>
          </a:p>
          <a:p>
            <a:pPr algn="just"/>
            <a:endParaRPr lang="pt-PT" sz="1000" dirty="0" smtClean="0">
              <a:latin typeface="Arial" pitchFamily="34" charset="0"/>
              <a:cs typeface="Arial" pitchFamily="34" charset="0"/>
            </a:endParaRPr>
          </a:p>
          <a:p>
            <a:pPr algn="just"/>
            <a:r>
              <a:rPr lang="pt-PT" sz="1000" dirty="0" smtClean="0">
                <a:latin typeface="Arial" pitchFamily="34" charset="0"/>
                <a:cs typeface="Arial" pitchFamily="34" charset="0"/>
              </a:rPr>
              <a:t>	</a:t>
            </a:r>
            <a:endParaRPr lang="pt-PT" sz="1000" dirty="0" smtClean="0">
              <a:latin typeface="Arial" pitchFamily="34" charset="0"/>
              <a:cs typeface="Arial" pitchFamily="34" charset="0"/>
            </a:endParaRPr>
          </a:p>
          <a:p>
            <a:pPr algn="just"/>
            <a:endParaRPr lang="pt-PT" sz="1000" dirty="0">
              <a:latin typeface="Arial" pitchFamily="34" charset="0"/>
              <a:cs typeface="Arial" pitchFamily="34" charset="0"/>
            </a:endParaRPr>
          </a:p>
          <a:p>
            <a:pPr algn="just"/>
            <a:endParaRPr lang="pt-PT" sz="1000" dirty="0" smtClean="0">
              <a:latin typeface="Arial" pitchFamily="34" charset="0"/>
              <a:cs typeface="Arial" pitchFamily="34" charset="0"/>
            </a:endParaRPr>
          </a:p>
          <a:p>
            <a:pPr algn="just"/>
            <a:endParaRPr lang="pt-PT" sz="1000" dirty="0">
              <a:latin typeface="Arial" pitchFamily="34" charset="0"/>
              <a:cs typeface="Arial" pitchFamily="34" charset="0"/>
            </a:endParaRPr>
          </a:p>
          <a:p>
            <a:pPr algn="just"/>
            <a:endParaRPr lang="pt-PT" sz="1000" dirty="0" smtClean="0">
              <a:latin typeface="Arial" pitchFamily="34" charset="0"/>
              <a:cs typeface="Arial" pitchFamily="34" charset="0"/>
            </a:endParaRPr>
          </a:p>
          <a:p>
            <a:pPr algn="just"/>
            <a:endParaRPr lang="pt-PT" sz="1000" dirty="0">
              <a:latin typeface="Arial" pitchFamily="34" charset="0"/>
              <a:cs typeface="Arial" pitchFamily="34" charset="0"/>
            </a:endParaRPr>
          </a:p>
          <a:p>
            <a:pPr algn="just"/>
            <a:endParaRPr lang="pt-PT" sz="1000" dirty="0" smtClean="0">
              <a:latin typeface="Arial" pitchFamily="34" charset="0"/>
              <a:cs typeface="Arial" pitchFamily="34" charset="0"/>
            </a:endParaRPr>
          </a:p>
          <a:p>
            <a:pPr algn="just"/>
            <a:endParaRPr lang="pt-PT" sz="1000" dirty="0">
              <a:latin typeface="Arial" pitchFamily="34" charset="0"/>
              <a:cs typeface="Arial" pitchFamily="34" charset="0"/>
            </a:endParaRPr>
          </a:p>
          <a:p>
            <a:pPr algn="just"/>
            <a:endParaRPr lang="pt-PT" sz="1000" dirty="0" smtClean="0">
              <a:latin typeface="Arial" pitchFamily="34" charset="0"/>
              <a:cs typeface="Arial" pitchFamily="34" charset="0"/>
            </a:endParaRPr>
          </a:p>
          <a:p>
            <a:pPr algn="just"/>
            <a:endParaRPr lang="pt-PT" sz="1000" dirty="0">
              <a:latin typeface="Arial" pitchFamily="34" charset="0"/>
              <a:cs typeface="Arial" pitchFamily="34" charset="0"/>
            </a:endParaRPr>
          </a:p>
          <a:p>
            <a:pPr algn="ctr"/>
            <a:r>
              <a:rPr lang="pt-PT" sz="1000" b="1" dirty="0" smtClean="0">
                <a:latin typeface="Arial" pitchFamily="34" charset="0"/>
                <a:cs typeface="Arial" pitchFamily="34" charset="0"/>
              </a:rPr>
              <a:t>Dragão</a:t>
            </a:r>
            <a:r>
              <a:rPr lang="pt-PT" sz="1000" b="1" dirty="0" smtClean="0">
                <a:latin typeface="Arial" pitchFamily="34" charset="0"/>
                <a:cs typeface="Arial" pitchFamily="34" charset="0"/>
              </a:rPr>
              <a:t>, Bronze, 1537, Índia </a:t>
            </a:r>
            <a:r>
              <a:rPr lang="pt-PT" sz="1000" b="1" dirty="0" smtClean="0">
                <a:latin typeface="Arial" pitchFamily="34" charset="0"/>
                <a:cs typeface="Arial" pitchFamily="34" charset="0"/>
              </a:rPr>
              <a:t>Portuguesa</a:t>
            </a:r>
          </a:p>
          <a:p>
            <a:pPr algn="ctr"/>
            <a:endParaRPr lang="pt-PT" sz="1000" b="1" dirty="0">
              <a:latin typeface="Arial" pitchFamily="34" charset="0"/>
              <a:cs typeface="Arial" pitchFamily="34" charset="0"/>
            </a:endParaRPr>
          </a:p>
          <a:p>
            <a:pPr lvl="0"/>
            <a:r>
              <a:rPr lang="pt-PT" sz="1000" u="sng" dirty="0">
                <a:latin typeface="Arial" pitchFamily="34" charset="0"/>
                <a:cs typeface="Arial" pitchFamily="34" charset="0"/>
              </a:rPr>
              <a:t>Dimensões:</a:t>
            </a:r>
          </a:p>
          <a:p>
            <a:pPr marL="171450" lvl="0" indent="-171450">
              <a:buFont typeface="Arial" panose="020B0604020202020204" pitchFamily="34" charset="0"/>
              <a:buChar char="•"/>
            </a:pPr>
            <a:r>
              <a:rPr lang="pt-PT" sz="1000" dirty="0" err="1">
                <a:latin typeface="Arial" panose="020B0604020202020204" pitchFamily="34" charset="0"/>
                <a:cs typeface="Arial" panose="020B0604020202020204" pitchFamily="34" charset="0"/>
              </a:rPr>
              <a:t>Comp</a:t>
            </a:r>
            <a:r>
              <a:rPr lang="pt-PT" sz="1000" dirty="0">
                <a:latin typeface="Arial" panose="020B0604020202020204" pitchFamily="34" charset="0"/>
                <a:cs typeface="Arial" panose="020B0604020202020204" pitchFamily="34" charset="0"/>
              </a:rPr>
              <a:t>. total – 531cm</a:t>
            </a:r>
          </a:p>
          <a:p>
            <a:pPr marL="171450" lvl="0" indent="-171450">
              <a:buFont typeface="Arial" panose="020B0604020202020204" pitchFamily="34" charset="0"/>
              <a:buChar char="•"/>
            </a:pPr>
            <a:r>
              <a:rPr lang="pt-PT" sz="1000" dirty="0" err="1">
                <a:latin typeface="Arial" panose="020B0604020202020204" pitchFamily="34" charset="0"/>
                <a:cs typeface="Arial" panose="020B0604020202020204" pitchFamily="34" charset="0"/>
              </a:rPr>
              <a:t>Comp</a:t>
            </a:r>
            <a:r>
              <a:rPr lang="pt-PT" sz="1000" dirty="0">
                <a:latin typeface="Arial" panose="020B0604020202020204" pitchFamily="34" charset="0"/>
                <a:cs typeface="Arial" panose="020B0604020202020204" pitchFamily="34" charset="0"/>
              </a:rPr>
              <a:t>. da alma – 495cm</a:t>
            </a:r>
          </a:p>
          <a:p>
            <a:pPr marL="171450" lvl="0" indent="-171450">
              <a:buFont typeface="Arial" panose="020B0604020202020204" pitchFamily="34" charset="0"/>
              <a:buChar char="•"/>
            </a:pPr>
            <a:r>
              <a:rPr lang="pt-PT" sz="1000" dirty="0">
                <a:latin typeface="Arial" panose="020B0604020202020204" pitchFamily="34" charset="0"/>
                <a:cs typeface="Arial" panose="020B0604020202020204" pitchFamily="34" charset="0"/>
              </a:rPr>
              <a:t>Largura (</a:t>
            </a:r>
            <a:r>
              <a:rPr lang="pt-PT" sz="1000" dirty="0" err="1">
                <a:latin typeface="Arial" panose="020B0604020202020204" pitchFamily="34" charset="0"/>
                <a:cs typeface="Arial" panose="020B0604020202020204" pitchFamily="34" charset="0"/>
              </a:rPr>
              <a:t>inc</a:t>
            </a:r>
            <a:r>
              <a:rPr lang="pt-PT" sz="1000" dirty="0">
                <a:latin typeface="Arial" panose="020B0604020202020204" pitchFamily="34" charset="0"/>
                <a:cs typeface="Arial" panose="020B0604020202020204" pitchFamily="34" charset="0"/>
              </a:rPr>
              <a:t>. munhões) – 79cm</a:t>
            </a:r>
          </a:p>
          <a:p>
            <a:pPr marL="171450" lvl="0" indent="-171450">
              <a:buFont typeface="Arial" panose="020B0604020202020204" pitchFamily="34" charset="0"/>
              <a:buChar char="•"/>
            </a:pPr>
            <a:r>
              <a:rPr lang="pt-PT" sz="1000" dirty="0">
                <a:latin typeface="Arial" panose="020B0604020202020204" pitchFamily="34" charset="0"/>
                <a:cs typeface="Arial" panose="020B0604020202020204" pitchFamily="34" charset="0"/>
              </a:rPr>
              <a:t>Cal. </a:t>
            </a:r>
            <a:r>
              <a:rPr lang="pt-PT" sz="1000" dirty="0" smtClean="0">
                <a:latin typeface="Arial" panose="020B0604020202020204" pitchFamily="34" charset="0"/>
                <a:cs typeface="Arial" panose="020B0604020202020204" pitchFamily="34" charset="0"/>
              </a:rPr>
              <a:t>17cm</a:t>
            </a:r>
          </a:p>
          <a:p>
            <a:pPr lvl="0"/>
            <a:endParaRPr lang="pt-PT" sz="1000" dirty="0">
              <a:latin typeface="Arial" panose="020B0604020202020204" pitchFamily="34" charset="0"/>
              <a:cs typeface="Arial" panose="020B0604020202020204" pitchFamily="34" charset="0"/>
            </a:endParaRPr>
          </a:p>
          <a:p>
            <a:pPr algn="just"/>
            <a:r>
              <a:rPr lang="pt-PT" sz="1000" dirty="0" smtClean="0">
                <a:latin typeface="Arial" panose="020B0604020202020204" pitchFamily="34" charset="0"/>
                <a:cs typeface="Arial" panose="020B0604020202020204" pitchFamily="34" charset="0"/>
              </a:rPr>
              <a:t>Fundida por João Vicente. Também conhecida por “Santa Catarina”. </a:t>
            </a:r>
            <a:r>
              <a:rPr lang="pt-PT" sz="1000" dirty="0">
                <a:latin typeface="Arial" panose="020B0604020202020204" pitchFamily="34" charset="0"/>
                <a:cs typeface="Arial" panose="020B0604020202020204" pitchFamily="34" charset="0"/>
              </a:rPr>
              <a:t>Boca-de-fogo utilizada em operações de sítio. Guarnecia a fortaleza de Stº Inácio em Damão. Foi trazida pelo Infante D. Afonso quando regressou da Índia com a expedição que comandou em 1895.</a:t>
            </a:r>
          </a:p>
          <a:p>
            <a:pPr lvl="0"/>
            <a:endParaRPr lang="pt-PT" sz="1000" dirty="0">
              <a:latin typeface="Arial" panose="020B0604020202020204" pitchFamily="34" charset="0"/>
              <a:cs typeface="Arial" panose="020B0604020202020204" pitchFamily="34" charset="0"/>
            </a:endParaRPr>
          </a:p>
          <a:p>
            <a:pPr algn="just"/>
            <a:endParaRPr lang="pt-PT" sz="1000" dirty="0" smtClean="0">
              <a:latin typeface="Arial" pitchFamily="34" charset="0"/>
              <a:cs typeface="Arial" pitchFamily="34" charset="0"/>
            </a:endParaRPr>
          </a:p>
          <a:p>
            <a:pPr lvl="1" algn="just">
              <a:buFont typeface="Arial" pitchFamily="34" charset="0"/>
              <a:buChar char="•"/>
            </a:pPr>
            <a:endParaRPr lang="pt-PT" sz="1000" b="1"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ctr"/>
            <a:endParaRPr lang="pt-PT" sz="1000" b="1" dirty="0" smtClean="0">
              <a:latin typeface="Arial" pitchFamily="34" charset="0"/>
              <a:cs typeface="Arial" pitchFamily="34" charset="0"/>
            </a:endParaRPr>
          </a:p>
          <a:p>
            <a:pPr lvl="1" algn="ctr"/>
            <a:endParaRPr lang="pt-PT" sz="1000" b="1" dirty="0" smtClean="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ct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algn="just"/>
            <a:endParaRPr lang="pt-PT" sz="1000" dirty="0" smtClean="0">
              <a:latin typeface="Arial" pitchFamily="34" charset="0"/>
              <a:cs typeface="Arial" pitchFamily="34" charset="0"/>
            </a:endParaRPr>
          </a:p>
        </p:txBody>
      </p:sp>
      <p:pic>
        <p:nvPicPr>
          <p:cNvPr id="10" name="Imagem 9" descr="H:\Mestrado\Estágio\FOTOS\Artilharia\R14\CIMG557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0680" y="3669670"/>
            <a:ext cx="2809240" cy="1609725"/>
          </a:xfrm>
          <a:prstGeom prst="rect">
            <a:avLst/>
          </a:prstGeom>
          <a:noFill/>
          <a:ln>
            <a:noFill/>
          </a:ln>
        </p:spPr>
      </p:pic>
      <p:sp>
        <p:nvSpPr>
          <p:cNvPr id="54" name="Seta para a esquerda 53">
            <a:hlinkClick r:id="rId5" action="ppaction://hlinksldjump"/>
          </p:cNvPr>
          <p:cNvSpPr/>
          <p:nvPr/>
        </p:nvSpPr>
        <p:spPr>
          <a:xfrm>
            <a:off x="2514600" y="7315200"/>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20" name="Grupo 19"/>
          <p:cNvGrpSpPr/>
          <p:nvPr/>
        </p:nvGrpSpPr>
        <p:grpSpPr>
          <a:xfrm>
            <a:off x="76200" y="1371600"/>
            <a:ext cx="1828800" cy="5715000"/>
            <a:chOff x="152400" y="1371600"/>
            <a:chExt cx="1828800" cy="5715000"/>
          </a:xfrm>
        </p:grpSpPr>
        <p:pic>
          <p:nvPicPr>
            <p:cNvPr id="21" name="Picture 3"/>
            <p:cNvPicPr>
              <a:picLocks noChangeAspect="1" noChangeArrowheads="1"/>
            </p:cNvPicPr>
            <p:nvPr/>
          </p:nvPicPr>
          <p:blipFill>
            <a:blip r:embed="rId6" cstate="print"/>
            <a:srcRect b="80690"/>
            <a:stretch>
              <a:fillRect/>
            </a:stretch>
          </p:blipFill>
          <p:spPr bwMode="auto">
            <a:xfrm>
              <a:off x="171450" y="1371600"/>
              <a:ext cx="1733550" cy="1066800"/>
            </a:xfrm>
            <a:prstGeom prst="rect">
              <a:avLst/>
            </a:prstGeom>
            <a:noFill/>
            <a:ln w="9525">
              <a:noFill/>
              <a:miter lim="800000"/>
              <a:headEnd/>
              <a:tailEnd/>
            </a:ln>
          </p:spPr>
        </p:pic>
        <p:sp>
          <p:nvSpPr>
            <p:cNvPr id="22" name="CaixaDeTexto 21">
              <a:hlinkClick r:id="rId7"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3" name="CaixaDeTexto 22">
              <a:hlinkClick r:id="rId8"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4" name="CaixaDeTexto 23">
              <a:hlinkClick r:id="rId8"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5" name="CaixaDeTexto 24">
              <a:hlinkClick r:id="rId9"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6" name="CaixaDeTexto 25">
              <a:hlinkClick r:id="rId10"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7" name="CaixaDeTexto 26">
              <a:hlinkClick r:id="rId11"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8" name="CaixaDeTexto 27">
              <a:hlinkClick r:id="rId12"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29" name="CaixaDeTexto 28">
              <a:hlinkClick r:id="rId13"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30" name="CaixaDeTexto 29">
              <a:hlinkClick r:id="rId14"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31" name="CaixaDeTexto 30">
              <a:hlinkClick r:id="rId15"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2" name="CaixaDeTexto 31">
              <a:hlinkClick r:id="rId16"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3" name="Picture 3"/>
            <p:cNvPicPr>
              <a:picLocks noChangeAspect="1" noChangeArrowheads="1"/>
            </p:cNvPicPr>
            <p:nvPr/>
          </p:nvPicPr>
          <p:blipFill>
            <a:blip r:embed="rId6"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2057400" y="2209800"/>
            <a:ext cx="4495800" cy="6401753"/>
          </a:xfrm>
          <a:prstGeom prst="rect">
            <a:avLst/>
          </a:prstGeom>
        </p:spPr>
        <p:txBody>
          <a:bodyPr wrap="square">
            <a:spAutoFit/>
          </a:bodyPr>
          <a:lstStyle/>
          <a:p>
            <a:pPr>
              <a:buFont typeface="Arial" pitchFamily="34" charset="0"/>
              <a:buChar char="•"/>
            </a:pPr>
            <a:r>
              <a:rPr lang="pt-PT" sz="1000" dirty="0" smtClean="0">
                <a:latin typeface="Arial" pitchFamily="34" charset="0"/>
                <a:cs typeface="Arial" pitchFamily="34" charset="0"/>
              </a:rPr>
              <a:t> </a:t>
            </a:r>
            <a:r>
              <a:rPr lang="pt-PT" sz="1000" u="sng" dirty="0" smtClean="0">
                <a:latin typeface="Arial" pitchFamily="34" charset="0"/>
                <a:cs typeface="Arial" pitchFamily="34" charset="0"/>
              </a:rPr>
              <a:t>Sala D. Nuno Álvares Pereira</a:t>
            </a:r>
          </a:p>
          <a:p>
            <a:endParaRPr lang="pt-PT" sz="1000" u="sng" dirty="0" smtClean="0">
              <a:latin typeface="Arial" pitchFamily="34" charset="0"/>
              <a:cs typeface="Arial" pitchFamily="34" charset="0"/>
            </a:endParaRPr>
          </a:p>
          <a:p>
            <a:r>
              <a:rPr lang="pt-PT" sz="1000" dirty="0" smtClean="0">
                <a:latin typeface="Arial" pitchFamily="34" charset="0"/>
                <a:cs typeface="Arial" pitchFamily="34" charset="0"/>
              </a:rPr>
              <a:t>Reservada ao grande episódio da História de Portugal, isto é, a Batalha de Aljubarrota de 1385, onde Portugal saiu vitorioso, bem como à figura de Nuno Álvares Pereira.</a:t>
            </a:r>
          </a:p>
          <a:p>
            <a:r>
              <a:rPr lang="pt-PT" sz="1000" dirty="0" smtClean="0">
                <a:latin typeface="Arial" pitchFamily="34" charset="0"/>
                <a:cs typeface="Arial" pitchFamily="34" charset="0"/>
              </a:rPr>
              <a:t>Nesta sala encontram-se três exemplares de artilharia pirobalística, alguns exemplares de armamento medieval e uma maquete da estratégia usada no campo da batalha.</a:t>
            </a:r>
          </a:p>
          <a:p>
            <a:endParaRPr lang="pt-PT" sz="1000" dirty="0" smtClean="0">
              <a:latin typeface="Arial" pitchFamily="34" charset="0"/>
              <a:cs typeface="Arial" pitchFamily="34" charset="0"/>
            </a:endParaRPr>
          </a:p>
          <a:p>
            <a:endParaRPr lang="pt-PT" sz="1000" dirty="0" smtClean="0">
              <a:latin typeface="Arial" pitchFamily="34" charset="0"/>
              <a:cs typeface="Arial" pitchFamily="34" charset="0"/>
            </a:endParaRPr>
          </a:p>
          <a:p>
            <a:r>
              <a:rPr lang="pt-PT" sz="1000" dirty="0" smtClean="0">
                <a:latin typeface="Arial" pitchFamily="34" charset="0"/>
                <a:cs typeface="Arial" pitchFamily="34" charset="0"/>
              </a:rPr>
              <a:t>	</a:t>
            </a:r>
            <a:endParaRPr lang="pt-PT" sz="1000" dirty="0" smtClean="0">
              <a:latin typeface="Arial" pitchFamily="34" charset="0"/>
              <a:cs typeface="Arial" pitchFamily="34" charset="0"/>
            </a:endParaRPr>
          </a:p>
          <a:p>
            <a:endParaRPr lang="pt-PT" sz="1000" dirty="0">
              <a:latin typeface="Arial" pitchFamily="34" charset="0"/>
              <a:cs typeface="Arial" pitchFamily="34" charset="0"/>
            </a:endParaRPr>
          </a:p>
          <a:p>
            <a:endParaRPr lang="pt-PT" sz="1000" dirty="0" smtClean="0">
              <a:latin typeface="Arial" pitchFamily="34" charset="0"/>
              <a:cs typeface="Arial" pitchFamily="34" charset="0"/>
            </a:endParaRPr>
          </a:p>
          <a:p>
            <a:endParaRPr lang="pt-PT" sz="1000" dirty="0">
              <a:latin typeface="Arial" pitchFamily="34" charset="0"/>
              <a:cs typeface="Arial" pitchFamily="34" charset="0"/>
            </a:endParaRPr>
          </a:p>
          <a:p>
            <a:endParaRPr lang="pt-PT" sz="1000" dirty="0" smtClean="0">
              <a:latin typeface="Arial" pitchFamily="34" charset="0"/>
              <a:cs typeface="Arial" pitchFamily="34" charset="0"/>
            </a:endParaRPr>
          </a:p>
          <a:p>
            <a:endParaRPr lang="pt-PT" sz="1000" dirty="0">
              <a:latin typeface="Arial" pitchFamily="34" charset="0"/>
              <a:cs typeface="Arial" pitchFamily="34" charset="0"/>
            </a:endParaRPr>
          </a:p>
          <a:p>
            <a:endParaRPr lang="pt-PT" sz="1000" dirty="0" smtClean="0">
              <a:latin typeface="Arial" pitchFamily="34" charset="0"/>
              <a:cs typeface="Arial" pitchFamily="34" charset="0"/>
            </a:endParaRPr>
          </a:p>
          <a:p>
            <a:endParaRPr lang="pt-PT" sz="1000" dirty="0">
              <a:latin typeface="Arial" pitchFamily="34" charset="0"/>
              <a:cs typeface="Arial" pitchFamily="34" charset="0"/>
            </a:endParaRPr>
          </a:p>
          <a:p>
            <a:endParaRPr lang="pt-PT" sz="1000" dirty="0" smtClean="0">
              <a:latin typeface="Arial" pitchFamily="34" charset="0"/>
              <a:cs typeface="Arial" pitchFamily="34" charset="0"/>
            </a:endParaRPr>
          </a:p>
          <a:p>
            <a:pPr algn="ctr"/>
            <a:r>
              <a:rPr lang="pt-PT" sz="1000" b="1" dirty="0" smtClean="0">
                <a:latin typeface="Arial" pitchFamily="34" charset="0"/>
                <a:cs typeface="Arial" pitchFamily="34" charset="0"/>
              </a:rPr>
              <a:t>Trom</a:t>
            </a:r>
            <a:r>
              <a:rPr lang="pt-PT" sz="1000" b="1" dirty="0" smtClean="0">
                <a:latin typeface="Arial" pitchFamily="34" charset="0"/>
                <a:cs typeface="Arial" pitchFamily="34" charset="0"/>
              </a:rPr>
              <a:t>, Ferro Forjado, finais do século </a:t>
            </a:r>
            <a:r>
              <a:rPr lang="pt-PT" sz="1000" b="1" dirty="0" smtClean="0">
                <a:latin typeface="Arial" pitchFamily="34" charset="0"/>
                <a:cs typeface="Arial" pitchFamily="34" charset="0"/>
              </a:rPr>
              <a:t>XIV</a:t>
            </a:r>
          </a:p>
          <a:p>
            <a:pPr algn="ctr"/>
            <a:r>
              <a:rPr lang="pt-PT" sz="1000" b="1" dirty="0" smtClean="0">
                <a:latin typeface="Arial" pitchFamily="34" charset="0"/>
                <a:cs typeface="Arial" pitchFamily="34" charset="0"/>
              </a:rPr>
              <a:t>Portugal </a:t>
            </a:r>
            <a:r>
              <a:rPr lang="pt-PT" sz="1000" b="1" dirty="0" smtClean="0">
                <a:latin typeface="Arial" pitchFamily="34" charset="0"/>
                <a:cs typeface="Arial" pitchFamily="34" charset="0"/>
              </a:rPr>
              <a:t>ou </a:t>
            </a:r>
            <a:r>
              <a:rPr lang="pt-PT" sz="1000" b="1" dirty="0" smtClean="0">
                <a:latin typeface="Arial" pitchFamily="34" charset="0"/>
                <a:cs typeface="Arial" pitchFamily="34" charset="0"/>
              </a:rPr>
              <a:t>Espanha</a:t>
            </a:r>
          </a:p>
          <a:p>
            <a:pPr algn="ctr"/>
            <a:endParaRPr lang="pt-PT" sz="1000" b="1" dirty="0">
              <a:latin typeface="Arial" pitchFamily="34" charset="0"/>
              <a:cs typeface="Arial" pitchFamily="34" charset="0"/>
            </a:endParaRPr>
          </a:p>
          <a:p>
            <a:pPr lvl="0"/>
            <a:r>
              <a:rPr lang="pt-PT" sz="1000" u="sng" dirty="0">
                <a:latin typeface="Arial" pitchFamily="34" charset="0"/>
                <a:cs typeface="Arial" pitchFamily="34" charset="0"/>
              </a:rPr>
              <a:t>Dimensões:</a:t>
            </a:r>
          </a:p>
          <a:p>
            <a:pPr marL="171450" lvl="0" indent="-171450">
              <a:buFont typeface="Arial" panose="020B0604020202020204" pitchFamily="34" charset="0"/>
              <a:buChar char="•"/>
            </a:pPr>
            <a:r>
              <a:rPr lang="pt-PT" sz="1000" dirty="0" err="1">
                <a:latin typeface="Arial" panose="020B0604020202020204" pitchFamily="34" charset="0"/>
                <a:cs typeface="Arial" panose="020B0604020202020204" pitchFamily="34" charset="0"/>
              </a:rPr>
              <a:t>Comp</a:t>
            </a:r>
            <a:r>
              <a:rPr lang="pt-PT" sz="1000" dirty="0">
                <a:latin typeface="Arial" panose="020B0604020202020204" pitchFamily="34" charset="0"/>
                <a:cs typeface="Arial" panose="020B0604020202020204" pitchFamily="34" charset="0"/>
              </a:rPr>
              <a:t>. Total – 69cm</a:t>
            </a:r>
          </a:p>
          <a:p>
            <a:pPr marL="171450" lvl="0" indent="-171450">
              <a:buFont typeface="Arial" panose="020B0604020202020204" pitchFamily="34" charset="0"/>
              <a:buChar char="•"/>
            </a:pPr>
            <a:r>
              <a:rPr lang="pt-PT" sz="1000" dirty="0">
                <a:latin typeface="Arial" panose="020B0604020202020204" pitchFamily="34" charset="0"/>
                <a:cs typeface="Arial" panose="020B0604020202020204" pitchFamily="34" charset="0"/>
              </a:rPr>
              <a:t>Cal. </a:t>
            </a:r>
            <a:r>
              <a:rPr lang="pt-PT" sz="1000" dirty="0" smtClean="0">
                <a:latin typeface="Arial" panose="020B0604020202020204" pitchFamily="34" charset="0"/>
                <a:cs typeface="Arial" panose="020B0604020202020204" pitchFamily="34" charset="0"/>
              </a:rPr>
              <a:t>8,5cm</a:t>
            </a:r>
          </a:p>
          <a:p>
            <a:pPr lvl="0"/>
            <a:endParaRPr lang="pt-PT" sz="1000" dirty="0">
              <a:latin typeface="Arial" panose="020B0604020202020204" pitchFamily="34" charset="0"/>
              <a:cs typeface="Arial" panose="020B0604020202020204" pitchFamily="34" charset="0"/>
            </a:endParaRPr>
          </a:p>
          <a:p>
            <a:pPr algn="just"/>
            <a:r>
              <a:rPr lang="pt-PT" sz="1000" dirty="0" smtClean="0">
                <a:latin typeface="Arial" panose="020B0604020202020204" pitchFamily="34" charset="0"/>
                <a:cs typeface="Arial" panose="020B0604020202020204" pitchFamily="34" charset="0"/>
              </a:rPr>
              <a:t>Autor desconhecido. </a:t>
            </a:r>
            <a:r>
              <a:rPr lang="pt-PT" sz="1000" dirty="0">
                <a:latin typeface="Arial" panose="020B0604020202020204" pitchFamily="34" charset="0"/>
                <a:cs typeface="Arial" panose="020B0604020202020204" pitchFamily="34" charset="0"/>
              </a:rPr>
              <a:t>Encontrada nos campos de Aljubarrota, onde se deu a grande vitória portuguesa em 1385 contra as hostes </a:t>
            </a:r>
            <a:r>
              <a:rPr lang="pt-PT" sz="1000" dirty="0" smtClean="0">
                <a:latin typeface="Arial" panose="020B0604020202020204" pitchFamily="34" charset="0"/>
                <a:cs typeface="Arial" panose="020B0604020202020204" pitchFamily="34" charset="0"/>
              </a:rPr>
              <a:t>espanholas. Uma das </a:t>
            </a:r>
            <a:r>
              <a:rPr lang="pt-PT" sz="1000" dirty="0">
                <a:latin typeface="Arial" panose="020B0604020202020204" pitchFamily="34" charset="0"/>
                <a:cs typeface="Arial" panose="020B0604020202020204" pitchFamily="34" charset="0"/>
              </a:rPr>
              <a:t>mais antigas bocas-de-fogo conhecidas embora não se saiba se é de origem portuguesa ou castelhana, visto ambos terem-se servido de bombardas e trons. Torna-se possível que esta bombarda já existisse uma ou duas décadas antes da batalha de Aljubarrota, onde foi perdida.</a:t>
            </a:r>
          </a:p>
          <a:p>
            <a:pPr lvl="0"/>
            <a:endParaRPr lang="pt-PT" sz="1000" dirty="0">
              <a:latin typeface="Arial" panose="020B0604020202020204" pitchFamily="34" charset="0"/>
              <a:cs typeface="Arial" panose="020B0604020202020204" pitchFamily="34" charset="0"/>
            </a:endParaRPr>
          </a:p>
          <a:p>
            <a:pPr lvl="0"/>
            <a:endParaRPr lang="pt-PT" sz="1000" dirty="0">
              <a:latin typeface="Arial" panose="020B0604020202020204" pitchFamily="34" charset="0"/>
              <a:cs typeface="Arial" panose="020B0604020202020204" pitchFamily="34" charset="0"/>
            </a:endParaRPr>
          </a:p>
          <a:p>
            <a:pPr algn="just"/>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lvl="1" algn="ctr"/>
            <a:endParaRPr lang="pt-PT" sz="1000" dirty="0" smtClean="0">
              <a:latin typeface="Arial" pitchFamily="34" charset="0"/>
              <a:cs typeface="Arial" pitchFamily="34" charset="0"/>
            </a:endParaRPr>
          </a:p>
          <a:p>
            <a:pPr lvl="1" algn="just">
              <a:buFont typeface="Arial" pitchFamily="34" charset="0"/>
              <a:buChar char="•"/>
            </a:pPr>
            <a:endParaRPr lang="pt-PT" sz="1000" dirty="0" smtClean="0">
              <a:latin typeface="Arial" pitchFamily="34" charset="0"/>
              <a:cs typeface="Arial" pitchFamily="34" charset="0"/>
            </a:endParaRPr>
          </a:p>
          <a:p>
            <a:pPr algn="just"/>
            <a:endParaRPr lang="pt-PT" sz="1000" dirty="0" smtClean="0">
              <a:latin typeface="Arial" pitchFamily="34" charset="0"/>
              <a:cs typeface="Arial" pitchFamily="34" charset="0"/>
            </a:endParaRPr>
          </a:p>
        </p:txBody>
      </p:sp>
      <p:pic>
        <p:nvPicPr>
          <p:cNvPr id="5"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pic>
        <p:nvPicPr>
          <p:cNvPr id="10" name="Imagem 9" descr="G:\Mestrado\Estágio\FOTOS\Artilharia\Col. Rainer (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3867" y="3636005"/>
            <a:ext cx="2602865" cy="1295400"/>
          </a:xfrm>
          <a:prstGeom prst="rect">
            <a:avLst/>
          </a:prstGeom>
          <a:noFill/>
          <a:ln>
            <a:noFill/>
          </a:ln>
        </p:spPr>
      </p:pic>
      <p:sp>
        <p:nvSpPr>
          <p:cNvPr id="54" name="Seta para a esquerda 53">
            <a:hlinkClick r:id="rId5" action="ppaction://hlinksldjump"/>
          </p:cNvPr>
          <p:cNvSpPr/>
          <p:nvPr/>
        </p:nvSpPr>
        <p:spPr>
          <a:xfrm>
            <a:off x="2514600" y="7239000"/>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20" name="Grupo 19"/>
          <p:cNvGrpSpPr/>
          <p:nvPr/>
        </p:nvGrpSpPr>
        <p:grpSpPr>
          <a:xfrm>
            <a:off x="76200" y="1371600"/>
            <a:ext cx="1828800" cy="5715000"/>
            <a:chOff x="152400" y="1371600"/>
            <a:chExt cx="1828800" cy="5715000"/>
          </a:xfrm>
        </p:grpSpPr>
        <p:pic>
          <p:nvPicPr>
            <p:cNvPr id="21" name="Picture 3"/>
            <p:cNvPicPr>
              <a:picLocks noChangeAspect="1" noChangeArrowheads="1"/>
            </p:cNvPicPr>
            <p:nvPr/>
          </p:nvPicPr>
          <p:blipFill>
            <a:blip r:embed="rId6" cstate="print"/>
            <a:srcRect b="80690"/>
            <a:stretch>
              <a:fillRect/>
            </a:stretch>
          </p:blipFill>
          <p:spPr bwMode="auto">
            <a:xfrm>
              <a:off x="171450" y="1371600"/>
              <a:ext cx="1733550" cy="1066800"/>
            </a:xfrm>
            <a:prstGeom prst="rect">
              <a:avLst/>
            </a:prstGeom>
            <a:noFill/>
            <a:ln w="9525">
              <a:noFill/>
              <a:miter lim="800000"/>
              <a:headEnd/>
              <a:tailEnd/>
            </a:ln>
          </p:spPr>
        </p:pic>
        <p:sp>
          <p:nvSpPr>
            <p:cNvPr id="22" name="CaixaDeTexto 21">
              <a:hlinkClick r:id="rId7"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3" name="CaixaDeTexto 22">
              <a:hlinkClick r:id="rId8"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4" name="CaixaDeTexto 23">
              <a:hlinkClick r:id="rId8"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5" name="CaixaDeTexto 24">
              <a:hlinkClick r:id="rId9"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6" name="CaixaDeTexto 25">
              <a:hlinkClick r:id="rId10"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7" name="CaixaDeTexto 26">
              <a:hlinkClick r:id="rId11"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8" name="CaixaDeTexto 27">
              <a:hlinkClick r:id="rId12"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29" name="CaixaDeTexto 28">
              <a:hlinkClick r:id="rId13"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30" name="CaixaDeTexto 29">
              <a:hlinkClick r:id="rId14"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31" name="CaixaDeTexto 30">
              <a:hlinkClick r:id="rId15"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2" name="CaixaDeTexto 31">
              <a:hlinkClick r:id="rId16"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3" name="Picture 3"/>
            <p:cNvPicPr>
              <a:picLocks noChangeAspect="1" noChangeArrowheads="1"/>
            </p:cNvPicPr>
            <p:nvPr/>
          </p:nvPicPr>
          <p:blipFill>
            <a:blip r:embed="rId6"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sp>
        <p:nvSpPr>
          <p:cNvPr id="8" name="Rectângulo 7"/>
          <p:cNvSpPr/>
          <p:nvPr/>
        </p:nvSpPr>
        <p:spPr>
          <a:xfrm>
            <a:off x="1981200" y="1676400"/>
            <a:ext cx="4648200" cy="4632037"/>
          </a:xfrm>
          <a:prstGeom prst="rect">
            <a:avLst/>
          </a:prstGeom>
        </p:spPr>
        <p:txBody>
          <a:bodyPr wrap="square">
            <a:spAutoFit/>
          </a:bodyPr>
          <a:lstStyle/>
          <a:p>
            <a:pPr>
              <a:buFont typeface="Arial" pitchFamily="34" charset="0"/>
              <a:buChar char="•"/>
            </a:pPr>
            <a:r>
              <a:rPr lang="pt-PT" sz="1000" u="sng" dirty="0" smtClean="0">
                <a:latin typeface="Arial" pitchFamily="34" charset="0"/>
                <a:cs typeface="Arial" pitchFamily="34" charset="0"/>
              </a:rPr>
              <a:t> </a:t>
            </a:r>
            <a:r>
              <a:rPr lang="pt-PT" sz="1100" u="sng" dirty="0" smtClean="0">
                <a:latin typeface="Arial" pitchFamily="34" charset="0"/>
                <a:cs typeface="Arial" pitchFamily="34" charset="0"/>
              </a:rPr>
              <a:t>Exposições Temporárias</a:t>
            </a:r>
          </a:p>
          <a:p>
            <a:endParaRPr lang="pt-PT" sz="1000" u="sng" dirty="0" smtClean="0">
              <a:latin typeface="Arial" pitchFamily="34" charset="0"/>
              <a:cs typeface="Arial" pitchFamily="34" charset="0"/>
            </a:endParaRPr>
          </a:p>
          <a:p>
            <a:pPr algn="just"/>
            <a:r>
              <a:rPr lang="pt-PT" sz="1000" dirty="0" smtClean="0">
                <a:latin typeface="Arial" pitchFamily="34" charset="0"/>
                <a:cs typeface="Arial" pitchFamily="34" charset="0"/>
              </a:rPr>
              <a:t>      </a:t>
            </a:r>
          </a:p>
          <a:p>
            <a:pPr algn="just"/>
            <a:endParaRPr lang="pt-PT" sz="1000" dirty="0">
              <a:latin typeface="Arial" pitchFamily="34" charset="0"/>
              <a:cs typeface="Arial" pitchFamily="34" charset="0"/>
            </a:endParaRPr>
          </a:p>
          <a:p>
            <a:pPr algn="just"/>
            <a:r>
              <a:rPr lang="pt-PT" sz="1000" dirty="0">
                <a:latin typeface="Arial" pitchFamily="34" charset="0"/>
                <a:cs typeface="Arial" pitchFamily="34" charset="0"/>
              </a:rPr>
              <a:t> </a:t>
            </a:r>
            <a:r>
              <a:rPr lang="pt-PT" sz="1000" dirty="0" smtClean="0">
                <a:latin typeface="Arial" pitchFamily="34" charset="0"/>
                <a:cs typeface="Arial" pitchFamily="34" charset="0"/>
              </a:rPr>
              <a:t>      O Museu Militar de Lisboa, realiza exposições temporárias sobre temas com afinidade com a missão que lhe está atribuída, procurando dinamizar os seus espaços, divulgar as coleções mantidas nas suas </a:t>
            </a:r>
            <a:r>
              <a:rPr lang="pt-PT" sz="1000" i="1" dirty="0" smtClean="0">
                <a:latin typeface="Arial" pitchFamily="34" charset="0"/>
                <a:cs typeface="Arial" pitchFamily="34" charset="0"/>
              </a:rPr>
              <a:t>Reservas</a:t>
            </a:r>
            <a:r>
              <a:rPr lang="pt-PT" sz="1000" dirty="0" smtClean="0">
                <a:latin typeface="Arial" pitchFamily="34" charset="0"/>
                <a:cs typeface="Arial" pitchFamily="34" charset="0"/>
              </a:rPr>
              <a:t> e incentivar os artistas, civis e militares, à atividade cultural.</a:t>
            </a:r>
          </a:p>
          <a:p>
            <a:pPr algn="just"/>
            <a:endParaRPr lang="pt-PT" sz="1000" dirty="0">
              <a:latin typeface="Arial" pitchFamily="34" charset="0"/>
              <a:cs typeface="Arial" pitchFamily="34" charset="0"/>
            </a:endParaRPr>
          </a:p>
          <a:p>
            <a:pPr algn="just"/>
            <a:endParaRPr lang="pt-PT" sz="1000" dirty="0" smtClean="0">
              <a:latin typeface="Arial" pitchFamily="34" charset="0"/>
              <a:cs typeface="Arial" pitchFamily="34" charset="0"/>
            </a:endParaRPr>
          </a:p>
          <a:p>
            <a:pPr algn="just"/>
            <a:endParaRPr lang="pt-PT" sz="1000" dirty="0" smtClean="0">
              <a:latin typeface="Arial" pitchFamily="34" charset="0"/>
              <a:cs typeface="Arial" pitchFamily="34" charset="0"/>
            </a:endParaRPr>
          </a:p>
          <a:p>
            <a:pPr algn="just"/>
            <a:endParaRPr lang="pt-PT" sz="1000" u="sng" dirty="0" smtClean="0">
              <a:latin typeface="Arial" pitchFamily="34" charset="0"/>
              <a:cs typeface="Arial" pitchFamily="34" charset="0"/>
            </a:endParaRPr>
          </a:p>
          <a:p>
            <a:pPr algn="just"/>
            <a:endParaRPr lang="pt-PT" sz="1000" u="sng" dirty="0" smtClean="0">
              <a:latin typeface="Arial" pitchFamily="34" charset="0"/>
              <a:cs typeface="Arial" pitchFamily="34" charset="0"/>
            </a:endParaRPr>
          </a:p>
          <a:p>
            <a:pPr algn="just"/>
            <a:r>
              <a:rPr lang="pt-PT" sz="1000" b="1" dirty="0" smtClean="0">
                <a:latin typeface="Arial" pitchFamily="34" charset="0"/>
                <a:cs typeface="Arial" pitchFamily="34" charset="0"/>
              </a:rPr>
              <a:t>Exposição  Temporária Patente:</a:t>
            </a:r>
          </a:p>
          <a:p>
            <a:pPr algn="just"/>
            <a:endParaRPr lang="pt-PT" sz="1000" b="1" dirty="0">
              <a:latin typeface="Arial" pitchFamily="34" charset="0"/>
              <a:cs typeface="Arial" pitchFamily="34" charset="0"/>
            </a:endParaRPr>
          </a:p>
          <a:p>
            <a:pPr algn="just"/>
            <a:endParaRPr lang="pt-PT" sz="1000" b="1" dirty="0" smtClean="0">
              <a:latin typeface="Arial" pitchFamily="34" charset="0"/>
              <a:cs typeface="Arial" pitchFamily="34" charset="0"/>
            </a:endParaRPr>
          </a:p>
          <a:p>
            <a:pPr algn="just"/>
            <a:endParaRPr lang="pt-PT" sz="1000" b="1" dirty="0">
              <a:latin typeface="Arial" pitchFamily="34" charset="0"/>
              <a:cs typeface="Arial" pitchFamily="34" charset="0"/>
            </a:endParaRPr>
          </a:p>
          <a:p>
            <a:pPr algn="just">
              <a:lnSpc>
                <a:spcPct val="150000"/>
              </a:lnSpc>
            </a:pPr>
            <a:r>
              <a:rPr lang="pt-PT" sz="1000" b="1" dirty="0" smtClean="0">
                <a:latin typeface="Arial" pitchFamily="34" charset="0"/>
                <a:cs typeface="Arial" pitchFamily="34" charset="0"/>
              </a:rPr>
              <a:t>“Centro do Mundo” de </a:t>
            </a:r>
            <a:r>
              <a:rPr lang="pt-PT" sz="1000" b="1" dirty="0" err="1" smtClean="0">
                <a:latin typeface="Arial" pitchFamily="34" charset="0"/>
                <a:cs typeface="Arial" pitchFamily="34" charset="0"/>
              </a:rPr>
              <a:t>Elídio</a:t>
            </a:r>
            <a:r>
              <a:rPr lang="pt-PT" sz="1000" b="1" dirty="0" smtClean="0">
                <a:latin typeface="Arial" pitchFamily="34" charset="0"/>
                <a:cs typeface="Arial" pitchFamily="34" charset="0"/>
              </a:rPr>
              <a:t> Salteiro – No Museu Militar de Lisboa até 30 de Setembro de 2013</a:t>
            </a:r>
          </a:p>
          <a:p>
            <a:pPr algn="just">
              <a:lnSpc>
                <a:spcPct val="150000"/>
              </a:lnSpc>
            </a:pPr>
            <a:endParaRPr lang="pt-PT" sz="1000" b="1" dirty="0">
              <a:latin typeface="Arial" pitchFamily="34" charset="0"/>
              <a:cs typeface="Arial" pitchFamily="34" charset="0"/>
            </a:endParaRPr>
          </a:p>
          <a:p>
            <a:pPr algn="just">
              <a:lnSpc>
                <a:spcPct val="150000"/>
              </a:lnSpc>
            </a:pPr>
            <a:r>
              <a:rPr lang="pt-PT" sz="1000" dirty="0" smtClean="0">
                <a:latin typeface="Arial" pitchFamily="34" charset="0"/>
                <a:cs typeface="Arial" pitchFamily="34" charset="0"/>
              </a:rPr>
              <a:t>Exposição de pintura e escultura. Ao longo das salas do Museu Militar de Lisboa encontram-se várias telas com estruturas de cariz militar. Na Sala de Exposições Temporárias encontra-se uma estrutura em cortiça bem como outros desenhos.</a:t>
            </a:r>
          </a:p>
          <a:p>
            <a:pPr algn="just"/>
            <a:endParaRPr lang="pt-PT" sz="1000" b="1" dirty="0" smtClean="0">
              <a:latin typeface="Arial" pitchFamily="34" charset="0"/>
              <a:cs typeface="Arial" pitchFamily="34" charset="0"/>
            </a:endParaRPr>
          </a:p>
          <a:p>
            <a:pPr algn="just"/>
            <a:endParaRPr lang="pt-PT" sz="1000" b="1" dirty="0" smtClean="0">
              <a:latin typeface="Arial" pitchFamily="34" charset="0"/>
              <a:cs typeface="Arial" pitchFamily="34" charset="0"/>
            </a:endParaRPr>
          </a:p>
        </p:txBody>
      </p:sp>
      <p:grpSp>
        <p:nvGrpSpPr>
          <p:cNvPr id="18" name="Grupo 17"/>
          <p:cNvGrpSpPr/>
          <p:nvPr/>
        </p:nvGrpSpPr>
        <p:grpSpPr>
          <a:xfrm>
            <a:off x="76200" y="1371600"/>
            <a:ext cx="1828800" cy="5715000"/>
            <a:chOff x="152400" y="1371600"/>
            <a:chExt cx="1828800" cy="5715000"/>
          </a:xfrm>
        </p:grpSpPr>
        <p:pic>
          <p:nvPicPr>
            <p:cNvPr id="19" name="Picture 3"/>
            <p:cNvPicPr>
              <a:picLocks noChangeAspect="1" noChangeArrowheads="1"/>
            </p:cNvPicPr>
            <p:nvPr/>
          </p:nvPicPr>
          <p:blipFill>
            <a:blip r:embed="rId4" cstate="print"/>
            <a:srcRect b="80690"/>
            <a:stretch>
              <a:fillRect/>
            </a:stretch>
          </p:blipFill>
          <p:spPr bwMode="auto">
            <a:xfrm>
              <a:off x="171450" y="1371600"/>
              <a:ext cx="1733550" cy="1066800"/>
            </a:xfrm>
            <a:prstGeom prst="rect">
              <a:avLst/>
            </a:prstGeom>
            <a:noFill/>
            <a:ln w="9525">
              <a:noFill/>
              <a:miter lim="800000"/>
              <a:headEnd/>
              <a:tailEnd/>
            </a:ln>
          </p:spPr>
        </p:pic>
        <p:sp>
          <p:nvSpPr>
            <p:cNvPr id="20" name="CaixaDeTexto 19">
              <a:hlinkClick r:id="rId5"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1" name="CaixaDeTexto 20">
              <a:hlinkClick r:id="rId6"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2" name="CaixaDeTexto 21">
              <a:hlinkClick r:id="rId6"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3" name="CaixaDeTexto 22">
              <a:hlinkClick r:id="rId7"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4" name="CaixaDeTexto 23">
              <a:hlinkClick r:id="rId8"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5" name="CaixaDeTexto 24">
              <a:hlinkClick r:id="rId9"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6" name="CaixaDeTexto 25">
              <a:hlinkClick r:id="rId10"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27" name="CaixaDeTexto 26">
              <a:hlinkClick r:id="rId11"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28" name="CaixaDeTexto 27">
              <a:hlinkClick r:id="rId12"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29" name="CaixaDeTexto 28">
              <a:hlinkClick r:id="rId13"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0" name="CaixaDeTexto 29">
              <a:hlinkClick r:id="rId14"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1" name="Picture 3"/>
            <p:cNvPicPr>
              <a:picLocks noChangeAspect="1" noChangeArrowheads="1"/>
            </p:cNvPicPr>
            <p:nvPr/>
          </p:nvPicPr>
          <p:blipFill>
            <a:blip r:embed="rId4"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sp>
        <p:nvSpPr>
          <p:cNvPr id="8" name="Rectângulo 7"/>
          <p:cNvSpPr/>
          <p:nvPr/>
        </p:nvSpPr>
        <p:spPr>
          <a:xfrm>
            <a:off x="1981200" y="1600200"/>
            <a:ext cx="4619571" cy="7171194"/>
          </a:xfrm>
          <a:prstGeom prst="rect">
            <a:avLst/>
          </a:prstGeom>
        </p:spPr>
        <p:txBody>
          <a:bodyPr wrap="square">
            <a:spAutoFit/>
          </a:bodyPr>
          <a:lstStyle/>
          <a:p>
            <a:pPr>
              <a:buFont typeface="Arial" pitchFamily="34" charset="0"/>
              <a:buChar char="•"/>
            </a:pPr>
            <a:r>
              <a:rPr lang="pt-PT" sz="1000" dirty="0" smtClean="0">
                <a:latin typeface="Arial" pitchFamily="34" charset="0"/>
                <a:cs typeface="Arial" pitchFamily="34" charset="0"/>
              </a:rPr>
              <a:t> Museu Militar de Lisboa</a:t>
            </a:r>
          </a:p>
          <a:p>
            <a:endParaRPr lang="pt-PT" sz="1000" dirty="0" smtClean="0">
              <a:latin typeface="Arial" pitchFamily="34" charset="0"/>
              <a:cs typeface="Arial" pitchFamily="34" charset="0"/>
            </a:endParaRPr>
          </a:p>
          <a:p>
            <a:pPr>
              <a:buFont typeface="Arial" pitchFamily="34" charset="0"/>
              <a:buChar char="•"/>
            </a:pPr>
            <a:endParaRPr lang="pt-PT" sz="1000" u="sng" dirty="0" smtClean="0">
              <a:latin typeface="Arial" pitchFamily="34" charset="0"/>
              <a:cs typeface="Arial" pitchFamily="34" charset="0"/>
            </a:endParaRPr>
          </a:p>
          <a:p>
            <a:pPr>
              <a:buFont typeface="Arial" pitchFamily="34" charset="0"/>
              <a:buChar char="•"/>
            </a:pPr>
            <a:r>
              <a:rPr lang="pt-PT" sz="1000" dirty="0" smtClean="0">
                <a:latin typeface="Arial" pitchFamily="34" charset="0"/>
                <a:cs typeface="Arial" pitchFamily="34" charset="0"/>
              </a:rPr>
              <a:t> </a:t>
            </a:r>
            <a:r>
              <a:rPr lang="pt-PT" sz="1000" u="sng" dirty="0" smtClean="0">
                <a:latin typeface="Arial" pitchFamily="34" charset="0"/>
                <a:cs typeface="Arial" pitchFamily="34" charset="0"/>
              </a:rPr>
              <a:t>Sala dos Gessos</a:t>
            </a:r>
          </a:p>
          <a:p>
            <a:endParaRPr lang="pt-PT" sz="1000" u="sng" dirty="0" smtClean="0">
              <a:latin typeface="Arial" pitchFamily="34" charset="0"/>
              <a:cs typeface="Arial" pitchFamily="34" charset="0"/>
            </a:endParaRPr>
          </a:p>
          <a:p>
            <a:pPr algn="just">
              <a:lnSpc>
                <a:spcPct val="150000"/>
              </a:lnSpc>
            </a:pPr>
            <a:r>
              <a:rPr lang="pt-PT" sz="1000" dirty="0" smtClean="0">
                <a:latin typeface="Arial" pitchFamily="34" charset="0"/>
                <a:cs typeface="Arial" pitchFamily="34" charset="0"/>
              </a:rPr>
              <a:t>Nesta Sala, já fora do edifício do MML, encontram-se alguns moldes em gesso, á escala real, de algumas estátuas patentes em vários locais de Portugal, destacando-se o molde da estátua de D. José, colocada no Terreiro do Paço em Lisboa. Para visitar esta Sala é necessária marcação prévia.</a:t>
            </a:r>
          </a:p>
          <a:p>
            <a:endParaRPr lang="pt-PT" sz="1000" u="sng" dirty="0" smtClean="0">
              <a:latin typeface="Arial" pitchFamily="34" charset="0"/>
              <a:cs typeface="Arial" pitchFamily="34" charset="0"/>
            </a:endParaRPr>
          </a:p>
          <a:p>
            <a:endParaRPr lang="pt-PT" sz="1000" u="sng" dirty="0" smtClean="0">
              <a:latin typeface="Arial" pitchFamily="34" charset="0"/>
              <a:cs typeface="Arial" pitchFamily="34" charset="0"/>
            </a:endParaRPr>
          </a:p>
          <a:p>
            <a:endParaRPr lang="pt-PT" sz="1000" u="sng" dirty="0" smtClean="0">
              <a:latin typeface="Arial" pitchFamily="34" charset="0"/>
              <a:cs typeface="Arial" pitchFamily="34" charset="0"/>
            </a:endParaRPr>
          </a:p>
          <a:p>
            <a:endParaRPr lang="pt-PT" sz="1000" u="sng" dirty="0" smtClean="0">
              <a:latin typeface="Arial" pitchFamily="34" charset="0"/>
              <a:cs typeface="Arial" pitchFamily="34" charset="0"/>
            </a:endParaRPr>
          </a:p>
          <a:p>
            <a:endParaRPr lang="pt-PT" sz="1000" u="sng" dirty="0" smtClean="0">
              <a:latin typeface="Arial" pitchFamily="34" charset="0"/>
              <a:cs typeface="Arial" pitchFamily="34" charset="0"/>
            </a:endParaRPr>
          </a:p>
          <a:p>
            <a:endParaRPr lang="pt-PT" sz="1000" u="sng" dirty="0" smtClean="0">
              <a:latin typeface="Arial" pitchFamily="34" charset="0"/>
              <a:cs typeface="Arial" pitchFamily="34" charset="0"/>
            </a:endParaRPr>
          </a:p>
          <a:p>
            <a:endParaRPr lang="pt-PT" sz="1000" u="sng" dirty="0" smtClean="0">
              <a:latin typeface="Arial" pitchFamily="34" charset="0"/>
              <a:cs typeface="Arial" pitchFamily="34" charset="0"/>
            </a:endParaRPr>
          </a:p>
          <a:p>
            <a:pPr>
              <a:buFont typeface="Arial" pitchFamily="34" charset="0"/>
              <a:buChar char="•"/>
            </a:pPr>
            <a:r>
              <a:rPr lang="pt-PT" sz="1000" dirty="0" smtClean="0">
                <a:latin typeface="Arial" pitchFamily="34" charset="0"/>
                <a:cs typeface="Arial" pitchFamily="34" charset="0"/>
              </a:rPr>
              <a:t> </a:t>
            </a:r>
            <a:r>
              <a:rPr lang="pt-PT" sz="1000" u="sng" dirty="0" smtClean="0">
                <a:latin typeface="Arial" pitchFamily="34" charset="0"/>
                <a:cs typeface="Arial" pitchFamily="34" charset="0"/>
              </a:rPr>
              <a:t>Museu do Buçaco</a:t>
            </a:r>
          </a:p>
          <a:p>
            <a:pPr algn="just">
              <a:lnSpc>
                <a:spcPct val="150000"/>
              </a:lnSpc>
            </a:pPr>
            <a:endParaRPr lang="pt-PT" sz="1000" u="sng" dirty="0" smtClean="0">
              <a:latin typeface="Arial" pitchFamily="34" charset="0"/>
              <a:cs typeface="Arial" pitchFamily="34" charset="0"/>
            </a:endParaRPr>
          </a:p>
          <a:p>
            <a:pPr algn="just">
              <a:lnSpc>
                <a:spcPct val="150000"/>
              </a:lnSpc>
            </a:pPr>
            <a:r>
              <a:rPr lang="pt-PT" sz="1000" dirty="0" smtClean="0">
                <a:latin typeface="Arial" pitchFamily="34" charset="0"/>
                <a:cs typeface="Arial" pitchFamily="34" charset="0"/>
              </a:rPr>
              <a:t>O Museu Militar do Buçaco foi inaugurado em 27 de Setembro de 1910, por ocasião do 1º centenário da Batalha do Buçaco, que sintetiza a valentia e a ação heroica do exército anglo-luso durante o período da Guerra Peninsular. Ampliado e remodelado em 1962, dispõe de valiosas coleções de armas, uniformes e equipamentos utilizados na Batalha, de que se destaca uma peça de artilharia com a respetiva guarnição.</a:t>
            </a:r>
          </a:p>
          <a:p>
            <a:pPr algn="just">
              <a:lnSpc>
                <a:spcPct val="150000"/>
              </a:lnSpc>
            </a:pPr>
            <a:r>
              <a:rPr lang="pt-PT" sz="1000" dirty="0" smtClean="0">
                <a:latin typeface="Arial" pitchFamily="34" charset="0"/>
                <a:cs typeface="Arial" pitchFamily="34" charset="0"/>
              </a:rPr>
              <a:t> Em painéis, aludindo aos brilhantes feitos de armas praticados, recorda-se com emoção e gratidão o comportamento corajoso e determinado de todas as Unidades portuguesas que tomaram parte na Guerra Peninsular (1808-1814). Á sua ação se ficou devendo a defesa da identidade e independência nacionais.</a:t>
            </a:r>
          </a:p>
          <a:p>
            <a:pPr algn="just">
              <a:lnSpc>
                <a:spcPct val="150000"/>
              </a:lnSpc>
            </a:pPr>
            <a:endParaRPr lang="pt-PT" sz="1000" dirty="0" smtClean="0">
              <a:latin typeface="Arial" pitchFamily="34" charset="0"/>
              <a:cs typeface="Arial" pitchFamily="34" charset="0"/>
            </a:endParaRPr>
          </a:p>
          <a:p>
            <a:pPr algn="just">
              <a:lnSpc>
                <a:spcPct val="150000"/>
              </a:lnSpc>
            </a:pPr>
            <a:endParaRPr lang="pt-PT" sz="1000" dirty="0" smtClean="0">
              <a:latin typeface="Arial" pitchFamily="34" charset="0"/>
              <a:cs typeface="Arial" pitchFamily="34" charset="0"/>
            </a:endParaRPr>
          </a:p>
          <a:p>
            <a:pPr algn="just">
              <a:lnSpc>
                <a:spcPct val="150000"/>
              </a:lnSpc>
            </a:pPr>
            <a:endParaRPr lang="pt-PT" sz="1000" dirty="0" smtClean="0">
              <a:latin typeface="Arial" pitchFamily="34" charset="0"/>
              <a:cs typeface="Arial" pitchFamily="34" charset="0"/>
            </a:endParaRPr>
          </a:p>
          <a:p>
            <a:pPr algn="just">
              <a:lnSpc>
                <a:spcPct val="150000"/>
              </a:lnSpc>
            </a:pPr>
            <a:endParaRPr lang="pt-PT" sz="1000" dirty="0" smtClean="0">
              <a:latin typeface="Arial" pitchFamily="34" charset="0"/>
              <a:cs typeface="Arial" pitchFamily="34" charset="0"/>
            </a:endParaRPr>
          </a:p>
          <a:p>
            <a:pPr algn="just">
              <a:lnSpc>
                <a:spcPct val="150000"/>
              </a:lnSpc>
            </a:pPr>
            <a:endParaRPr lang="pt-PT" sz="1000" dirty="0" smtClean="0">
              <a:latin typeface="Arial" pitchFamily="34" charset="0"/>
              <a:cs typeface="Arial" pitchFamily="34" charset="0"/>
            </a:endParaRPr>
          </a:p>
          <a:p>
            <a:pPr algn="just">
              <a:lnSpc>
                <a:spcPct val="150000"/>
              </a:lnSpc>
            </a:pPr>
            <a:endParaRPr lang="pt-PT" sz="1000" dirty="0" smtClean="0"/>
          </a:p>
        </p:txBody>
      </p:sp>
      <p:pic>
        <p:nvPicPr>
          <p:cNvPr id="1026" name="Picture 2" descr="I:\Mestrado\Relatório de Estágio\Cap. IV - Salvaguarda e Valorização\Site\Buçaco\Buçaco 1.jpg"/>
          <p:cNvPicPr>
            <a:picLocks noChangeAspect="1" noChangeArrowheads="1"/>
          </p:cNvPicPr>
          <p:nvPr/>
        </p:nvPicPr>
        <p:blipFill>
          <a:blip r:embed="rId4" cstate="print"/>
          <a:srcRect/>
          <a:stretch>
            <a:fillRect/>
          </a:stretch>
        </p:blipFill>
        <p:spPr bwMode="auto">
          <a:xfrm>
            <a:off x="4953000" y="7315200"/>
            <a:ext cx="1428750" cy="1123950"/>
          </a:xfrm>
          <a:prstGeom prst="rect">
            <a:avLst/>
          </a:prstGeom>
          <a:noFill/>
        </p:spPr>
      </p:pic>
      <p:pic>
        <p:nvPicPr>
          <p:cNvPr id="10" name="Picture 3" descr="I:\Mestrado\Estágio\FOTOS\Sala dos Gessos\2013-02-20 11.30.38.jpg"/>
          <p:cNvPicPr>
            <a:picLocks noChangeAspect="1" noChangeArrowheads="1"/>
          </p:cNvPicPr>
          <p:nvPr/>
        </p:nvPicPr>
        <p:blipFill>
          <a:blip r:embed="rId5" cstate="print"/>
          <a:srcRect/>
          <a:stretch>
            <a:fillRect/>
          </a:stretch>
        </p:blipFill>
        <p:spPr bwMode="auto">
          <a:xfrm flipH="1">
            <a:off x="5257800" y="3352800"/>
            <a:ext cx="971550" cy="1295400"/>
          </a:xfrm>
          <a:prstGeom prst="rect">
            <a:avLst/>
          </a:prstGeom>
          <a:noFill/>
        </p:spPr>
      </p:pic>
      <p:grpSp>
        <p:nvGrpSpPr>
          <p:cNvPr id="20" name="Grupo 19"/>
          <p:cNvGrpSpPr/>
          <p:nvPr/>
        </p:nvGrpSpPr>
        <p:grpSpPr>
          <a:xfrm>
            <a:off x="76200" y="1371600"/>
            <a:ext cx="1828800" cy="5715000"/>
            <a:chOff x="152400" y="1371600"/>
            <a:chExt cx="1828800" cy="5715000"/>
          </a:xfrm>
        </p:grpSpPr>
        <p:pic>
          <p:nvPicPr>
            <p:cNvPr id="21" name="Picture 3"/>
            <p:cNvPicPr>
              <a:picLocks noChangeAspect="1" noChangeArrowheads="1"/>
            </p:cNvPicPr>
            <p:nvPr/>
          </p:nvPicPr>
          <p:blipFill>
            <a:blip r:embed="rId6" cstate="print"/>
            <a:srcRect b="80690"/>
            <a:stretch>
              <a:fillRect/>
            </a:stretch>
          </p:blipFill>
          <p:spPr bwMode="auto">
            <a:xfrm>
              <a:off x="171450" y="1371600"/>
              <a:ext cx="1733550" cy="1066800"/>
            </a:xfrm>
            <a:prstGeom prst="rect">
              <a:avLst/>
            </a:prstGeom>
            <a:noFill/>
            <a:ln w="9525">
              <a:noFill/>
              <a:miter lim="800000"/>
              <a:headEnd/>
              <a:tailEnd/>
            </a:ln>
          </p:spPr>
        </p:pic>
        <p:sp>
          <p:nvSpPr>
            <p:cNvPr id="22" name="CaixaDeTexto 21">
              <a:hlinkClick r:id="rId7"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3" name="CaixaDeTexto 22">
              <a:hlinkClick r:id="rId8"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4" name="CaixaDeTexto 23">
              <a:hlinkClick r:id="rId8"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5" name="CaixaDeTexto 24">
              <a:hlinkClick r:id="rId9"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6" name="CaixaDeTexto 25">
              <a:hlinkClick r:id="rId10"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7" name="CaixaDeTexto 26">
              <a:hlinkClick r:id="rId11"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8" name="CaixaDeTexto 27">
              <a:hlinkClick r:id="rId12"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29" name="CaixaDeTexto 28">
              <a:hlinkClick r:id="rId13"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30" name="CaixaDeTexto 29">
              <a:hlinkClick r:id="rId14"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31" name="CaixaDeTexto 30">
              <a:hlinkClick r:id="rId15"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2" name="CaixaDeTexto 31">
              <a:hlinkClick r:id="rId16"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3" name="Picture 3"/>
            <p:cNvPicPr>
              <a:picLocks noChangeAspect="1" noChangeArrowheads="1"/>
            </p:cNvPicPr>
            <p:nvPr/>
          </p:nvPicPr>
          <p:blipFill>
            <a:blip r:embed="rId6"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sp>
        <p:nvSpPr>
          <p:cNvPr id="8" name="Rectângulo 7"/>
          <p:cNvSpPr/>
          <p:nvPr/>
        </p:nvSpPr>
        <p:spPr>
          <a:xfrm>
            <a:off x="2019300" y="1676400"/>
            <a:ext cx="4991100" cy="3808735"/>
          </a:xfrm>
          <a:prstGeom prst="rect">
            <a:avLst/>
          </a:prstGeom>
        </p:spPr>
        <p:txBody>
          <a:bodyPr wrap="square">
            <a:spAutoFit/>
          </a:bodyPr>
          <a:lstStyle/>
          <a:p>
            <a:pPr algn="just">
              <a:lnSpc>
                <a:spcPct val="150000"/>
              </a:lnSpc>
            </a:pPr>
            <a:endParaRPr lang="pt-PT" sz="1000" b="1" dirty="0" smtClean="0">
              <a:latin typeface="Arial" pitchFamily="34" charset="0"/>
              <a:cs typeface="Arial" pitchFamily="34" charset="0"/>
            </a:endParaRPr>
          </a:p>
          <a:p>
            <a:pPr algn="just">
              <a:lnSpc>
                <a:spcPct val="150000"/>
              </a:lnSpc>
            </a:pPr>
            <a:r>
              <a:rPr lang="pt-PT" sz="1100" b="1" u="sng" dirty="0" smtClean="0">
                <a:latin typeface="Arial" pitchFamily="34" charset="0"/>
                <a:cs typeface="Arial" pitchFamily="34" charset="0"/>
              </a:rPr>
              <a:t>Sites</a:t>
            </a:r>
          </a:p>
          <a:p>
            <a:pPr algn="just">
              <a:lnSpc>
                <a:spcPct val="150000"/>
              </a:lnSpc>
            </a:pPr>
            <a:endParaRPr lang="pt-PT" sz="1000" b="1" dirty="0" smtClean="0">
              <a:latin typeface="Arial" pitchFamily="34" charset="0"/>
              <a:cs typeface="Arial" pitchFamily="34" charset="0"/>
            </a:endParaRPr>
          </a:p>
          <a:p>
            <a:pPr algn="just">
              <a:lnSpc>
                <a:spcPct val="150000"/>
              </a:lnSpc>
            </a:pPr>
            <a:r>
              <a:rPr lang="pt-PT" sz="1000" b="1" dirty="0" smtClean="0">
                <a:latin typeface="Arial" pitchFamily="34" charset="0"/>
                <a:cs typeface="Arial" pitchFamily="34" charset="0"/>
              </a:rPr>
              <a:t>Museu do Buçaco:</a:t>
            </a:r>
          </a:p>
          <a:p>
            <a:pPr algn="just">
              <a:lnSpc>
                <a:spcPct val="150000"/>
              </a:lnSpc>
            </a:pPr>
            <a:r>
              <a:rPr lang="pt-PT" sz="1000" dirty="0" smtClean="0">
                <a:latin typeface="Arial" pitchFamily="34" charset="0"/>
                <a:cs typeface="Arial" pitchFamily="34" charset="0"/>
                <a:hlinkClick r:id="rId4"/>
              </a:rPr>
              <a:t>http://www.cm-mealhada.pt/index.php?id=71&amp;parcat=63&amp;par=0&amp;acao=mostra.php</a:t>
            </a:r>
            <a:endParaRPr lang="pt-PT" sz="1000" dirty="0" smtClean="0">
              <a:latin typeface="Arial" pitchFamily="34" charset="0"/>
              <a:cs typeface="Arial" pitchFamily="34" charset="0"/>
            </a:endParaRPr>
          </a:p>
          <a:p>
            <a:pPr algn="just">
              <a:lnSpc>
                <a:spcPct val="150000"/>
              </a:lnSpc>
            </a:pPr>
            <a:endParaRPr lang="pt-PT" sz="1000" b="1" dirty="0" smtClean="0">
              <a:latin typeface="Arial" pitchFamily="34" charset="0"/>
              <a:cs typeface="Arial" pitchFamily="34" charset="0"/>
            </a:endParaRPr>
          </a:p>
          <a:p>
            <a:pPr algn="just">
              <a:lnSpc>
                <a:spcPct val="150000"/>
              </a:lnSpc>
            </a:pPr>
            <a:r>
              <a:rPr lang="pt-PT" sz="1000" b="1" dirty="0" smtClean="0">
                <a:latin typeface="Arial" pitchFamily="34" charset="0"/>
                <a:cs typeface="Arial" pitchFamily="34" charset="0"/>
              </a:rPr>
              <a:t>Direção de História e Cultura Militar:</a:t>
            </a:r>
          </a:p>
          <a:p>
            <a:pPr algn="just">
              <a:lnSpc>
                <a:spcPct val="150000"/>
              </a:lnSpc>
            </a:pPr>
            <a:r>
              <a:rPr lang="pt-PT" sz="1000" u="sng" dirty="0" smtClean="0">
                <a:latin typeface="Arial" pitchFamily="34" charset="0"/>
                <a:cs typeface="Arial" pitchFamily="34" charset="0"/>
                <a:hlinkClick r:id="rId5"/>
              </a:rPr>
              <a:t>http://www.exercito.pt/SITES/DHCM/Paginas/default.aspx</a:t>
            </a:r>
            <a:endParaRPr lang="pt-PT" sz="1000" u="sng" dirty="0" smtClean="0">
              <a:latin typeface="Arial" pitchFamily="34" charset="0"/>
              <a:cs typeface="Arial" pitchFamily="34" charset="0"/>
            </a:endParaRPr>
          </a:p>
          <a:p>
            <a:pPr algn="just">
              <a:lnSpc>
                <a:spcPct val="150000"/>
              </a:lnSpc>
            </a:pPr>
            <a:endParaRPr lang="pt-PT" sz="1000" u="sng" dirty="0" smtClean="0">
              <a:latin typeface="Arial" pitchFamily="34" charset="0"/>
              <a:cs typeface="Arial" pitchFamily="34" charset="0"/>
            </a:endParaRPr>
          </a:p>
          <a:p>
            <a:pPr algn="just">
              <a:lnSpc>
                <a:spcPct val="150000"/>
              </a:lnSpc>
            </a:pPr>
            <a:r>
              <a:rPr lang="pt-PT" sz="1000" b="1" dirty="0" smtClean="0">
                <a:latin typeface="Arial" pitchFamily="34" charset="0"/>
                <a:cs typeface="Arial" pitchFamily="34" charset="0"/>
              </a:rPr>
              <a:t>Museu da Marinha:</a:t>
            </a:r>
          </a:p>
          <a:p>
            <a:pPr algn="just">
              <a:lnSpc>
                <a:spcPct val="150000"/>
              </a:lnSpc>
            </a:pPr>
            <a:r>
              <a:rPr lang="pt-PT" sz="1000" u="sng" dirty="0" smtClean="0">
                <a:latin typeface="Arial" pitchFamily="34" charset="0"/>
                <a:cs typeface="Arial" pitchFamily="34" charset="0"/>
                <a:hlinkClick r:id="rId6"/>
              </a:rPr>
              <a:t>http://museu.marinha.pt/museu/site/pt</a:t>
            </a:r>
            <a:endParaRPr lang="pt-PT" sz="1000" u="sng" dirty="0" smtClean="0">
              <a:latin typeface="Arial" pitchFamily="34" charset="0"/>
              <a:cs typeface="Arial" pitchFamily="34" charset="0"/>
            </a:endParaRPr>
          </a:p>
          <a:p>
            <a:pPr algn="just">
              <a:lnSpc>
                <a:spcPct val="150000"/>
              </a:lnSpc>
            </a:pPr>
            <a:endParaRPr lang="pt-PT" sz="1000" u="sng" dirty="0" smtClean="0">
              <a:latin typeface="Arial" pitchFamily="34" charset="0"/>
              <a:cs typeface="Arial" pitchFamily="34" charset="0"/>
            </a:endParaRPr>
          </a:p>
          <a:p>
            <a:pPr algn="just">
              <a:lnSpc>
                <a:spcPct val="150000"/>
              </a:lnSpc>
            </a:pPr>
            <a:r>
              <a:rPr lang="pt-PT" sz="1000" b="1" dirty="0" smtClean="0">
                <a:latin typeface="Arial" pitchFamily="34" charset="0"/>
                <a:cs typeface="Arial" pitchFamily="34" charset="0"/>
              </a:rPr>
              <a:t>Museu do Ar:</a:t>
            </a:r>
          </a:p>
          <a:p>
            <a:pPr algn="just">
              <a:lnSpc>
                <a:spcPct val="150000"/>
              </a:lnSpc>
            </a:pPr>
            <a:r>
              <a:rPr lang="pt-PT" sz="1000" dirty="0" smtClean="0">
                <a:latin typeface="Arial" pitchFamily="34" charset="0"/>
                <a:cs typeface="Arial" pitchFamily="34" charset="0"/>
                <a:hlinkClick r:id="rId7"/>
              </a:rPr>
              <a:t>http://www.emfa.pt/www/po/musar/</a:t>
            </a:r>
            <a:endParaRPr lang="pt-PT" sz="1000" dirty="0" smtClean="0">
              <a:latin typeface="Arial" pitchFamily="34" charset="0"/>
              <a:cs typeface="Arial" pitchFamily="34" charset="0"/>
            </a:endParaRPr>
          </a:p>
          <a:p>
            <a:pPr algn="just">
              <a:lnSpc>
                <a:spcPct val="150000"/>
              </a:lnSpc>
            </a:pPr>
            <a:endParaRPr lang="pt-PT" sz="1000" b="1" dirty="0" smtClean="0">
              <a:latin typeface="Arial" pitchFamily="34" charset="0"/>
              <a:cs typeface="Arial" pitchFamily="34" charset="0"/>
            </a:endParaRPr>
          </a:p>
          <a:p>
            <a:pPr algn="just">
              <a:lnSpc>
                <a:spcPct val="150000"/>
              </a:lnSpc>
            </a:pPr>
            <a:r>
              <a:rPr lang="pt-PT" sz="1000" u="sng" dirty="0" smtClean="0">
                <a:latin typeface="Arial" pitchFamily="34" charset="0"/>
                <a:cs typeface="Arial" pitchFamily="34" charset="0"/>
              </a:rPr>
              <a:t> </a:t>
            </a:r>
          </a:p>
        </p:txBody>
      </p:sp>
      <p:grpSp>
        <p:nvGrpSpPr>
          <p:cNvPr id="18" name="Grupo 17"/>
          <p:cNvGrpSpPr/>
          <p:nvPr/>
        </p:nvGrpSpPr>
        <p:grpSpPr>
          <a:xfrm>
            <a:off x="76200" y="1371600"/>
            <a:ext cx="1828800" cy="5715000"/>
            <a:chOff x="152400" y="1371600"/>
            <a:chExt cx="1828800" cy="5715000"/>
          </a:xfrm>
        </p:grpSpPr>
        <p:pic>
          <p:nvPicPr>
            <p:cNvPr id="19" name="Picture 3"/>
            <p:cNvPicPr>
              <a:picLocks noChangeAspect="1" noChangeArrowheads="1"/>
            </p:cNvPicPr>
            <p:nvPr/>
          </p:nvPicPr>
          <p:blipFill>
            <a:blip r:embed="rId8" cstate="print"/>
            <a:srcRect b="80690"/>
            <a:stretch>
              <a:fillRect/>
            </a:stretch>
          </p:blipFill>
          <p:spPr bwMode="auto">
            <a:xfrm>
              <a:off x="171450" y="1371600"/>
              <a:ext cx="1733550" cy="1066800"/>
            </a:xfrm>
            <a:prstGeom prst="rect">
              <a:avLst/>
            </a:prstGeom>
            <a:noFill/>
            <a:ln w="9525">
              <a:noFill/>
              <a:miter lim="800000"/>
              <a:headEnd/>
              <a:tailEnd/>
            </a:ln>
          </p:spPr>
        </p:pic>
        <p:sp>
          <p:nvSpPr>
            <p:cNvPr id="20" name="CaixaDeTexto 19">
              <a:hlinkClick r:id="rId9"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1" name="CaixaDeTexto 20">
              <a:hlinkClick r:id="rId10"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2" name="CaixaDeTexto 21">
              <a:hlinkClick r:id="rId10"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3" name="CaixaDeTexto 22">
              <a:hlinkClick r:id="rId11"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4" name="CaixaDeTexto 23">
              <a:hlinkClick r:id="rId12"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5" name="CaixaDeTexto 24">
              <a:hlinkClick r:id="rId13"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6" name="CaixaDeTexto 25">
              <a:hlinkClick r:id="rId14"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27" name="CaixaDeTexto 26">
              <a:hlinkClick r:id="rId15"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28" name="CaixaDeTexto 27">
              <a:hlinkClick r:id="rId16"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29" name="CaixaDeTexto 28">
              <a:hlinkClick r:id="rId17"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0" name="CaixaDeTexto 29">
              <a:hlinkClick r:id="rId18"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1" name="Picture 3"/>
            <p:cNvPicPr>
              <a:picLocks noChangeAspect="1" noChangeArrowheads="1"/>
            </p:cNvPicPr>
            <p:nvPr/>
          </p:nvPicPr>
          <p:blipFill>
            <a:blip r:embed="rId8"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sp>
        <p:nvSpPr>
          <p:cNvPr id="10" name="Rectângulo 9"/>
          <p:cNvSpPr/>
          <p:nvPr/>
        </p:nvSpPr>
        <p:spPr>
          <a:xfrm>
            <a:off x="2057400" y="1828800"/>
            <a:ext cx="4419600" cy="6170920"/>
          </a:xfrm>
          <a:prstGeom prst="rect">
            <a:avLst/>
          </a:prstGeom>
        </p:spPr>
        <p:txBody>
          <a:bodyPr wrap="square">
            <a:spAutoFit/>
          </a:bodyPr>
          <a:lstStyle/>
          <a:p>
            <a:endParaRPr lang="pt-PT" sz="1000" b="1" dirty="0" smtClean="0">
              <a:latin typeface="Arial" pitchFamily="34" charset="0"/>
              <a:cs typeface="Arial" pitchFamily="34" charset="0"/>
            </a:endParaRPr>
          </a:p>
          <a:p>
            <a:endParaRPr lang="pt-PT" sz="1000" b="1" dirty="0" smtClean="0">
              <a:latin typeface="Arial" pitchFamily="34" charset="0"/>
              <a:cs typeface="Arial" pitchFamily="34" charset="0"/>
            </a:endParaRPr>
          </a:p>
          <a:p>
            <a:endParaRPr lang="pt-PT" sz="1000" b="1" dirty="0" smtClean="0">
              <a:latin typeface="Arial" pitchFamily="34" charset="0"/>
              <a:cs typeface="Arial" pitchFamily="34" charset="0"/>
            </a:endParaRPr>
          </a:p>
          <a:p>
            <a:endParaRPr lang="pt-PT" sz="1000" b="1" dirty="0" smtClean="0">
              <a:latin typeface="Arial" pitchFamily="34" charset="0"/>
              <a:cs typeface="Arial" pitchFamily="34" charset="0"/>
            </a:endParaRPr>
          </a:p>
          <a:p>
            <a:endParaRPr lang="pt-PT" sz="1000" b="1" dirty="0" smtClean="0">
              <a:latin typeface="Arial" pitchFamily="34" charset="0"/>
              <a:cs typeface="Arial" pitchFamily="34" charset="0"/>
            </a:endParaRPr>
          </a:p>
          <a:p>
            <a:r>
              <a:rPr lang="pt-PT" sz="1000" b="1" dirty="0" smtClean="0">
                <a:latin typeface="Arial" pitchFamily="34" charset="0"/>
                <a:cs typeface="Arial" pitchFamily="34" charset="0"/>
              </a:rPr>
              <a:t>Morada</a:t>
            </a:r>
            <a:endParaRPr lang="pt-PT" sz="1000" dirty="0" smtClean="0">
              <a:latin typeface="Arial" pitchFamily="34" charset="0"/>
              <a:cs typeface="Arial" pitchFamily="34" charset="0"/>
            </a:endParaRPr>
          </a:p>
          <a:p>
            <a:r>
              <a:rPr lang="pt-PT" sz="1000" dirty="0" smtClean="0">
                <a:latin typeface="Arial" pitchFamily="34" charset="0"/>
                <a:cs typeface="Arial" pitchFamily="34" charset="0"/>
              </a:rPr>
              <a:t/>
            </a:r>
            <a:br>
              <a:rPr lang="pt-PT" sz="1000" dirty="0" smtClean="0">
                <a:latin typeface="Arial" pitchFamily="34" charset="0"/>
                <a:cs typeface="Arial" pitchFamily="34" charset="0"/>
              </a:rPr>
            </a:br>
            <a:r>
              <a:rPr lang="pt-PT" sz="1000" dirty="0" smtClean="0">
                <a:latin typeface="Arial" pitchFamily="34" charset="0"/>
                <a:cs typeface="Arial" pitchFamily="34" charset="0"/>
              </a:rPr>
              <a:t>Largo do Museu da Artilharia</a:t>
            </a:r>
            <a:br>
              <a:rPr lang="pt-PT" sz="1000" dirty="0" smtClean="0">
                <a:latin typeface="Arial" pitchFamily="34" charset="0"/>
                <a:cs typeface="Arial" pitchFamily="34" charset="0"/>
              </a:rPr>
            </a:br>
            <a:r>
              <a:rPr lang="pt-PT" sz="1000" dirty="0" smtClean="0">
                <a:latin typeface="Arial" pitchFamily="34" charset="0"/>
                <a:cs typeface="Arial" pitchFamily="34" charset="0"/>
              </a:rPr>
              <a:t>1100-366 LISBOA</a:t>
            </a:r>
            <a:br>
              <a:rPr lang="pt-PT" sz="1000" dirty="0" smtClean="0">
                <a:latin typeface="Arial" pitchFamily="34" charset="0"/>
                <a:cs typeface="Arial" pitchFamily="34" charset="0"/>
              </a:rPr>
            </a:br>
            <a:r>
              <a:rPr lang="pt-PT" sz="1000" dirty="0" smtClean="0">
                <a:latin typeface="Arial" pitchFamily="34" charset="0"/>
                <a:cs typeface="Arial" pitchFamily="34" charset="0"/>
              </a:rPr>
              <a:t>Portugal</a:t>
            </a:r>
          </a:p>
          <a:p>
            <a:endParaRPr lang="pt-PT" sz="1000" dirty="0" smtClean="0">
              <a:latin typeface="Arial" pitchFamily="34" charset="0"/>
              <a:cs typeface="Arial" pitchFamily="34" charset="0"/>
            </a:endParaRPr>
          </a:p>
          <a:p>
            <a:endParaRPr lang="pt-PT" sz="1000" b="1" dirty="0">
              <a:latin typeface="Arial" pitchFamily="34" charset="0"/>
              <a:cs typeface="Arial" pitchFamily="34" charset="0"/>
            </a:endParaRPr>
          </a:p>
          <a:p>
            <a:endParaRPr lang="pt-PT" sz="1000" b="1" dirty="0" smtClean="0">
              <a:latin typeface="Arial" pitchFamily="34" charset="0"/>
              <a:cs typeface="Arial" pitchFamily="34" charset="0"/>
            </a:endParaRPr>
          </a:p>
          <a:p>
            <a:r>
              <a:rPr lang="pt-PT" sz="1000" b="1" dirty="0" smtClean="0">
                <a:latin typeface="Arial" pitchFamily="34" charset="0"/>
                <a:cs typeface="Arial" pitchFamily="34" charset="0"/>
              </a:rPr>
              <a:t>Horário</a:t>
            </a:r>
          </a:p>
          <a:p>
            <a:endParaRPr lang="pt-PT" sz="1000" b="1" dirty="0" smtClean="0">
              <a:latin typeface="Arial" pitchFamily="34" charset="0"/>
              <a:cs typeface="Arial" pitchFamily="34" charset="0"/>
            </a:endParaRPr>
          </a:p>
          <a:p>
            <a:r>
              <a:rPr lang="pt-PT" sz="1000" dirty="0" smtClean="0">
                <a:latin typeface="Arial" pitchFamily="34" charset="0"/>
                <a:cs typeface="Arial" pitchFamily="34" charset="0"/>
              </a:rPr>
              <a:t>Terça a Domingo – 10h às 17h</a:t>
            </a:r>
          </a:p>
          <a:p>
            <a:endParaRPr lang="pt-PT" sz="1000" dirty="0">
              <a:latin typeface="Arial" pitchFamily="34" charset="0"/>
              <a:cs typeface="Arial" pitchFamily="34" charset="0"/>
            </a:endParaRPr>
          </a:p>
          <a:p>
            <a:endParaRPr lang="pt-PT" sz="1000" b="1" dirty="0" smtClean="0">
              <a:latin typeface="Arial" pitchFamily="34" charset="0"/>
              <a:cs typeface="Arial" pitchFamily="34" charset="0"/>
            </a:endParaRPr>
          </a:p>
          <a:p>
            <a:r>
              <a:rPr lang="pt-PT" sz="1000" b="1" dirty="0" smtClean="0">
                <a:latin typeface="Arial" pitchFamily="34" charset="0"/>
                <a:cs typeface="Arial" pitchFamily="34" charset="0"/>
              </a:rPr>
              <a:t>Preçário</a:t>
            </a:r>
          </a:p>
          <a:p>
            <a:endParaRPr lang="pt-PT" sz="1000" dirty="0">
              <a:latin typeface="Arial" pitchFamily="34" charset="0"/>
              <a:cs typeface="Arial" pitchFamily="34" charset="0"/>
            </a:endParaRPr>
          </a:p>
          <a:p>
            <a:pPr>
              <a:lnSpc>
                <a:spcPct val="150000"/>
              </a:lnSpc>
            </a:pPr>
            <a:r>
              <a:rPr lang="pt-PT" sz="1000" dirty="0" smtClean="0">
                <a:latin typeface="Arial" panose="020B0604020202020204" pitchFamily="34" charset="0"/>
                <a:cs typeface="Arial" panose="020B0604020202020204" pitchFamily="34" charset="0"/>
              </a:rPr>
              <a:t>Bilhetes </a:t>
            </a:r>
            <a:r>
              <a:rPr lang="pt-PT" sz="1000" dirty="0">
                <a:latin typeface="Arial" panose="020B0604020202020204" pitchFamily="34" charset="0"/>
                <a:cs typeface="Arial" panose="020B0604020202020204" pitchFamily="34" charset="0"/>
              </a:rPr>
              <a:t>Normais (adultos dos 18 aos 64 </a:t>
            </a:r>
            <a:r>
              <a:rPr lang="pt-PT" sz="1000" dirty="0" smtClean="0">
                <a:latin typeface="Arial" panose="020B0604020202020204" pitchFamily="34" charset="0"/>
                <a:cs typeface="Arial" panose="020B0604020202020204" pitchFamily="34" charset="0"/>
              </a:rPr>
              <a:t>anos) </a:t>
            </a:r>
            <a:r>
              <a:rPr lang="pt-PT" sz="1000" dirty="0">
                <a:latin typeface="Arial" panose="020B0604020202020204" pitchFamily="34" charset="0"/>
                <a:cs typeface="Arial" panose="020B0604020202020204" pitchFamily="34" charset="0"/>
              </a:rPr>
              <a:t>– 3</a:t>
            </a:r>
            <a:r>
              <a:rPr lang="pt-PT" sz="1000" dirty="0" smtClean="0">
                <a:latin typeface="Arial" panose="020B0604020202020204" pitchFamily="34" charset="0"/>
                <a:cs typeface="Arial" panose="020B0604020202020204" pitchFamily="34" charset="0"/>
              </a:rPr>
              <a:t>€</a:t>
            </a:r>
            <a:endParaRPr lang="pt-PT" sz="1000" dirty="0">
              <a:latin typeface="Arial" panose="020B0604020202020204" pitchFamily="34" charset="0"/>
              <a:cs typeface="Arial" panose="020B0604020202020204" pitchFamily="34" charset="0"/>
            </a:endParaRPr>
          </a:p>
          <a:p>
            <a:pPr>
              <a:lnSpc>
                <a:spcPct val="150000"/>
              </a:lnSpc>
            </a:pPr>
            <a:r>
              <a:rPr lang="pt-PT" sz="1000" dirty="0" smtClean="0">
                <a:latin typeface="Arial" panose="020B0604020202020204" pitchFamily="34" charset="0"/>
                <a:cs typeface="Arial" panose="020B0604020202020204" pitchFamily="34" charset="0"/>
              </a:rPr>
              <a:t>Meios-bilhetes </a:t>
            </a:r>
            <a:r>
              <a:rPr lang="pt-PT" sz="1000" dirty="0">
                <a:latin typeface="Arial" panose="020B0604020202020204" pitchFamily="34" charset="0"/>
                <a:cs typeface="Arial" panose="020B0604020202020204" pitchFamily="34" charset="0"/>
              </a:rPr>
              <a:t>(7 aos 17 anos e adultos › 65 </a:t>
            </a:r>
            <a:r>
              <a:rPr lang="pt-PT" sz="1000" dirty="0" smtClean="0">
                <a:latin typeface="Arial" panose="020B0604020202020204" pitchFamily="34" charset="0"/>
                <a:cs typeface="Arial" panose="020B0604020202020204" pitchFamily="34" charset="0"/>
              </a:rPr>
              <a:t>anos) -  </a:t>
            </a:r>
            <a:r>
              <a:rPr lang="pt-PT" sz="1000" dirty="0">
                <a:latin typeface="Arial" panose="020B0604020202020204" pitchFamily="34" charset="0"/>
                <a:cs typeface="Arial" panose="020B0604020202020204" pitchFamily="34" charset="0"/>
              </a:rPr>
              <a:t>1</a:t>
            </a:r>
            <a:r>
              <a:rPr lang="pt-PT" sz="1000" dirty="0" smtClean="0">
                <a:latin typeface="Arial" panose="020B0604020202020204" pitchFamily="34" charset="0"/>
                <a:cs typeface="Arial" panose="020B0604020202020204" pitchFamily="34" charset="0"/>
              </a:rPr>
              <a:t>€</a:t>
            </a:r>
          </a:p>
          <a:p>
            <a:pPr>
              <a:lnSpc>
                <a:spcPct val="150000"/>
              </a:lnSpc>
            </a:pPr>
            <a:r>
              <a:rPr lang="pt-PT" sz="1000" dirty="0" smtClean="0">
                <a:latin typeface="Arial" panose="020B0604020202020204" pitchFamily="34" charset="0"/>
                <a:cs typeface="Arial" panose="020B0604020202020204" pitchFamily="34" charset="0"/>
              </a:rPr>
              <a:t>Bilhetes Familiares - 3,50€ a 6€</a:t>
            </a:r>
          </a:p>
          <a:p>
            <a:endParaRPr lang="pt-PT" sz="1000" dirty="0">
              <a:latin typeface="Arial" pitchFamily="34" charset="0"/>
              <a:cs typeface="Arial" pitchFamily="34" charset="0"/>
            </a:endParaRPr>
          </a:p>
          <a:p>
            <a:endParaRPr lang="pt-PT" sz="1000" dirty="0" smtClean="0">
              <a:latin typeface="Arial" pitchFamily="34" charset="0"/>
              <a:cs typeface="Arial" pitchFamily="34" charset="0"/>
            </a:endParaRPr>
          </a:p>
          <a:p>
            <a:r>
              <a:rPr lang="pt-PT" sz="1000" b="1" dirty="0" smtClean="0">
                <a:latin typeface="Arial" pitchFamily="34" charset="0"/>
                <a:cs typeface="Arial" pitchFamily="34" charset="0"/>
              </a:rPr>
              <a:t>E-mail: </a:t>
            </a:r>
            <a:r>
              <a:rPr lang="pt-PT" sz="1000" dirty="0" smtClean="0">
                <a:latin typeface="Arial" pitchFamily="34" charset="0"/>
                <a:cs typeface="Arial" pitchFamily="34" charset="0"/>
                <a:hlinkClick r:id="rId4"/>
              </a:rPr>
              <a:t>museumilitar@portugalmail.pt</a:t>
            </a:r>
            <a:r>
              <a:rPr lang="pt-PT" sz="1000" dirty="0" smtClean="0">
                <a:latin typeface="Arial" pitchFamily="34" charset="0"/>
                <a:cs typeface="Arial" pitchFamily="34" charset="0"/>
              </a:rPr>
              <a:t/>
            </a:r>
            <a:br>
              <a:rPr lang="pt-PT" sz="1000" dirty="0" smtClean="0">
                <a:latin typeface="Arial" pitchFamily="34" charset="0"/>
                <a:cs typeface="Arial" pitchFamily="34" charset="0"/>
              </a:rPr>
            </a:br>
            <a:endParaRPr lang="pt-PT" sz="1000" dirty="0" smtClean="0">
              <a:latin typeface="Arial" pitchFamily="34" charset="0"/>
              <a:cs typeface="Arial" pitchFamily="34" charset="0"/>
            </a:endParaRPr>
          </a:p>
          <a:p>
            <a:r>
              <a:rPr lang="pt-PT" sz="1000" b="1" dirty="0" smtClean="0">
                <a:latin typeface="Arial" pitchFamily="34" charset="0"/>
                <a:cs typeface="Arial" pitchFamily="34" charset="0"/>
              </a:rPr>
              <a:t>Telefone 1: </a:t>
            </a:r>
            <a:r>
              <a:rPr lang="pt-PT" sz="1000" dirty="0" smtClean="0">
                <a:latin typeface="Arial" pitchFamily="34" charset="0"/>
                <a:cs typeface="Arial" pitchFamily="34" charset="0"/>
              </a:rPr>
              <a:t>218842300</a:t>
            </a:r>
            <a:br>
              <a:rPr lang="pt-PT" sz="1000" dirty="0" smtClean="0">
                <a:latin typeface="Arial" pitchFamily="34" charset="0"/>
                <a:cs typeface="Arial" pitchFamily="34" charset="0"/>
              </a:rPr>
            </a:br>
            <a:r>
              <a:rPr lang="pt-PT" sz="1000" b="1" dirty="0" smtClean="0">
                <a:latin typeface="Arial" pitchFamily="34" charset="0"/>
                <a:cs typeface="Arial" pitchFamily="34" charset="0"/>
              </a:rPr>
              <a:t>Telefone 2: </a:t>
            </a:r>
            <a:r>
              <a:rPr lang="pt-PT" sz="1000" dirty="0" smtClean="0">
                <a:latin typeface="Arial" pitchFamily="34" charset="0"/>
                <a:cs typeface="Arial" pitchFamily="34" charset="0"/>
              </a:rPr>
              <a:t>218842516</a:t>
            </a:r>
            <a:br>
              <a:rPr lang="pt-PT" sz="1000" dirty="0" smtClean="0">
                <a:latin typeface="Arial" pitchFamily="34" charset="0"/>
                <a:cs typeface="Arial" pitchFamily="34" charset="0"/>
              </a:rPr>
            </a:br>
            <a:r>
              <a:rPr lang="pt-PT" sz="1000" b="1" dirty="0" smtClean="0">
                <a:latin typeface="Arial" pitchFamily="34" charset="0"/>
                <a:cs typeface="Arial" pitchFamily="34" charset="0"/>
              </a:rPr>
              <a:t>Fax: </a:t>
            </a:r>
            <a:r>
              <a:rPr lang="pt-PT" sz="1000" dirty="0" smtClean="0">
                <a:latin typeface="Arial" pitchFamily="34" charset="0"/>
                <a:cs typeface="Arial" pitchFamily="34" charset="0"/>
              </a:rPr>
              <a:t>218842556</a:t>
            </a:r>
            <a:br>
              <a:rPr lang="pt-PT" sz="1000" dirty="0" smtClean="0">
                <a:latin typeface="Arial" pitchFamily="34" charset="0"/>
                <a:cs typeface="Arial" pitchFamily="34" charset="0"/>
              </a:rPr>
            </a:br>
            <a:endParaRPr lang="pt-PT" sz="1000" dirty="0" smtClean="0">
              <a:latin typeface="Arial" pitchFamily="34" charset="0"/>
              <a:cs typeface="Arial" pitchFamily="34" charset="0"/>
            </a:endParaRPr>
          </a:p>
          <a:p>
            <a:r>
              <a:rPr lang="pt-PT" sz="1000" b="1" dirty="0" smtClean="0">
                <a:latin typeface="Arial" pitchFamily="34" charset="0"/>
                <a:cs typeface="Arial" pitchFamily="34" charset="0"/>
              </a:rPr>
              <a:t>Telefone Militar: </a:t>
            </a:r>
            <a:r>
              <a:rPr lang="pt-PT" sz="1000" dirty="0" smtClean="0">
                <a:latin typeface="Arial" pitchFamily="34" charset="0"/>
                <a:cs typeface="Arial" pitchFamily="34" charset="0"/>
              </a:rPr>
              <a:t>423256</a:t>
            </a:r>
            <a:br>
              <a:rPr lang="pt-PT" sz="1000" dirty="0" smtClean="0">
                <a:latin typeface="Arial" pitchFamily="34" charset="0"/>
                <a:cs typeface="Arial" pitchFamily="34" charset="0"/>
              </a:rPr>
            </a:br>
            <a:r>
              <a:rPr lang="pt-PT" sz="1000" b="1" dirty="0" smtClean="0">
                <a:latin typeface="Arial" pitchFamily="34" charset="0"/>
                <a:cs typeface="Arial" pitchFamily="34" charset="0"/>
              </a:rPr>
              <a:t>Fax Militar: </a:t>
            </a:r>
            <a:r>
              <a:rPr lang="pt-PT" sz="1000" dirty="0" smtClean="0">
                <a:latin typeface="Arial" pitchFamily="34" charset="0"/>
                <a:cs typeface="Arial" pitchFamily="34" charset="0"/>
              </a:rPr>
              <a:t>423256</a:t>
            </a:r>
          </a:p>
          <a:p>
            <a:endParaRPr lang="pt-PT" sz="1000" dirty="0" smtClean="0">
              <a:latin typeface="Arial" pitchFamily="34" charset="0"/>
              <a:cs typeface="Arial" pitchFamily="34" charset="0"/>
            </a:endParaRPr>
          </a:p>
          <a:p>
            <a:r>
              <a:rPr lang="pt-PT" sz="1000" b="1" dirty="0" smtClean="0">
                <a:latin typeface="Arial" pitchFamily="34" charset="0"/>
                <a:cs typeface="Arial" pitchFamily="34" charset="0"/>
              </a:rPr>
              <a:t>Autocarros:</a:t>
            </a:r>
          </a:p>
          <a:p>
            <a:r>
              <a:rPr lang="pt-PT" sz="1000" dirty="0" smtClean="0">
                <a:latin typeface="Arial" pitchFamily="34" charset="0"/>
                <a:cs typeface="Arial" pitchFamily="34" charset="0"/>
              </a:rPr>
              <a:t>9, 12, 25, 28, 35, 39, 46, 104, 105, 107</a:t>
            </a:r>
          </a:p>
          <a:p>
            <a:r>
              <a:rPr lang="pt-PT" sz="1000" b="1" dirty="0" smtClean="0">
                <a:latin typeface="Arial" pitchFamily="34" charset="0"/>
                <a:cs typeface="Arial" pitchFamily="34" charset="0"/>
              </a:rPr>
              <a:t>Metro:</a:t>
            </a:r>
          </a:p>
          <a:p>
            <a:r>
              <a:rPr lang="pt-PT" sz="1000" dirty="0" smtClean="0">
                <a:latin typeface="Arial" pitchFamily="34" charset="0"/>
                <a:cs typeface="Arial" pitchFamily="34" charset="0"/>
              </a:rPr>
              <a:t>Linha azul – Santa Apolónia</a:t>
            </a:r>
          </a:p>
        </p:txBody>
      </p:sp>
      <p:pic>
        <p:nvPicPr>
          <p:cNvPr id="2050" name="Picture 2"/>
          <p:cNvPicPr>
            <a:picLocks noChangeAspect="1" noChangeArrowheads="1"/>
          </p:cNvPicPr>
          <p:nvPr/>
        </p:nvPicPr>
        <p:blipFill>
          <a:blip r:embed="rId5" cstate="print"/>
          <a:srcRect/>
          <a:stretch>
            <a:fillRect/>
          </a:stretch>
        </p:blipFill>
        <p:spPr bwMode="auto">
          <a:xfrm>
            <a:off x="3978728" y="1524000"/>
            <a:ext cx="2406830" cy="2514600"/>
          </a:xfrm>
          <a:prstGeom prst="rect">
            <a:avLst/>
          </a:prstGeom>
          <a:noFill/>
          <a:ln w="9525">
            <a:noFill/>
            <a:miter lim="800000"/>
            <a:headEnd/>
            <a:tailEnd/>
          </a:ln>
        </p:spPr>
      </p:pic>
      <p:grpSp>
        <p:nvGrpSpPr>
          <p:cNvPr id="19" name="Grupo 18"/>
          <p:cNvGrpSpPr/>
          <p:nvPr/>
        </p:nvGrpSpPr>
        <p:grpSpPr>
          <a:xfrm>
            <a:off x="76200" y="1371600"/>
            <a:ext cx="1828800" cy="5715000"/>
            <a:chOff x="152400" y="1371600"/>
            <a:chExt cx="1828800" cy="5715000"/>
          </a:xfrm>
        </p:grpSpPr>
        <p:pic>
          <p:nvPicPr>
            <p:cNvPr id="20" name="Picture 3"/>
            <p:cNvPicPr>
              <a:picLocks noChangeAspect="1" noChangeArrowheads="1"/>
            </p:cNvPicPr>
            <p:nvPr/>
          </p:nvPicPr>
          <p:blipFill>
            <a:blip r:embed="rId6" cstate="print"/>
            <a:srcRect b="80690"/>
            <a:stretch>
              <a:fillRect/>
            </a:stretch>
          </p:blipFill>
          <p:spPr bwMode="auto">
            <a:xfrm>
              <a:off x="171450" y="1371600"/>
              <a:ext cx="1733550" cy="1066800"/>
            </a:xfrm>
            <a:prstGeom prst="rect">
              <a:avLst/>
            </a:prstGeom>
            <a:noFill/>
            <a:ln w="9525">
              <a:noFill/>
              <a:miter lim="800000"/>
              <a:headEnd/>
              <a:tailEnd/>
            </a:ln>
          </p:spPr>
        </p:pic>
        <p:sp>
          <p:nvSpPr>
            <p:cNvPr id="21" name="CaixaDeTexto 20">
              <a:hlinkClick r:id="rId7"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2" name="CaixaDeTexto 21">
              <a:hlinkClick r:id="rId8"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3" name="CaixaDeTexto 22">
              <a:hlinkClick r:id="rId8"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4" name="CaixaDeTexto 23">
              <a:hlinkClick r:id="rId9"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5" name="CaixaDeTexto 24">
              <a:hlinkClick r:id="rId10"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6" name="CaixaDeTexto 25">
              <a:hlinkClick r:id="rId11"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7" name="CaixaDeTexto 26">
              <a:hlinkClick r:id="rId12"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28" name="CaixaDeTexto 27">
              <a:hlinkClick r:id="rId13"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29" name="CaixaDeTexto 28">
              <a:hlinkClick r:id="rId14"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30" name="CaixaDeTexto 29">
              <a:hlinkClick r:id="rId15"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1" name="CaixaDeTexto 30">
              <a:hlinkClick r:id="rId16"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2" name="Picture 3"/>
            <p:cNvPicPr>
              <a:picLocks noChangeAspect="1" noChangeArrowheads="1"/>
            </p:cNvPicPr>
            <p:nvPr/>
          </p:nvPicPr>
          <p:blipFill>
            <a:blip r:embed="rId6"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sp>
        <p:nvSpPr>
          <p:cNvPr id="13" name="Rectângulo 12"/>
          <p:cNvSpPr/>
          <p:nvPr/>
        </p:nvSpPr>
        <p:spPr>
          <a:xfrm>
            <a:off x="2057400" y="1524000"/>
            <a:ext cx="4572000" cy="8094524"/>
          </a:xfrm>
          <a:prstGeom prst="rect">
            <a:avLst/>
          </a:prstGeom>
        </p:spPr>
        <p:txBody>
          <a:bodyPr wrap="square">
            <a:spAutoFit/>
          </a:bodyPr>
          <a:lstStyle/>
          <a:p>
            <a:endParaRPr lang="pt-PT" sz="1000" b="1" dirty="0" smtClean="0">
              <a:latin typeface="Arial" pitchFamily="34" charset="0"/>
              <a:cs typeface="Arial" pitchFamily="34" charset="0"/>
            </a:endParaRPr>
          </a:p>
          <a:p>
            <a:r>
              <a:rPr lang="pt-PT" sz="1000" b="1" dirty="0" smtClean="0">
                <a:latin typeface="Arial" pitchFamily="34" charset="0"/>
                <a:cs typeface="Arial" pitchFamily="34" charset="0"/>
              </a:rPr>
              <a:t>Alguns títulos à venda no MML:</a:t>
            </a:r>
          </a:p>
          <a:p>
            <a:endParaRPr lang="pt-PT" sz="1000" b="1" dirty="0" smtClean="0">
              <a:latin typeface="Arial" pitchFamily="34" charset="0"/>
              <a:cs typeface="Arial" pitchFamily="34" charset="0"/>
            </a:endParaRPr>
          </a:p>
          <a:p>
            <a:endParaRPr lang="pt-PT" sz="1000" b="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a:t>
            </a:r>
            <a:r>
              <a:rPr lang="pt-PT" sz="1000" i="1" dirty="0" err="1" smtClean="0">
                <a:latin typeface="Arial" pitchFamily="34" charset="0"/>
                <a:cs typeface="Arial" pitchFamily="34" charset="0"/>
              </a:rPr>
              <a:t>Military</a:t>
            </a:r>
            <a:r>
              <a:rPr lang="pt-PT" sz="1000" i="1" dirty="0" smtClean="0">
                <a:latin typeface="Arial" pitchFamily="34" charset="0"/>
                <a:cs typeface="Arial" pitchFamily="34" charset="0"/>
              </a:rPr>
              <a:t> </a:t>
            </a:r>
            <a:r>
              <a:rPr lang="pt-PT" sz="1000" i="1" dirty="0" err="1" smtClean="0">
                <a:latin typeface="Arial" pitchFamily="34" charset="0"/>
                <a:cs typeface="Arial" pitchFamily="34" charset="0"/>
              </a:rPr>
              <a:t>Museum</a:t>
            </a:r>
            <a:r>
              <a:rPr lang="pt-PT" sz="1000" i="1" dirty="0" smtClean="0">
                <a:latin typeface="Arial" pitchFamily="34" charset="0"/>
                <a:cs typeface="Arial" pitchFamily="34" charset="0"/>
              </a:rPr>
              <a:t> </a:t>
            </a:r>
            <a:r>
              <a:rPr lang="pt-PT" sz="1000" i="1" dirty="0" err="1" smtClean="0">
                <a:latin typeface="Arial" pitchFamily="34" charset="0"/>
                <a:cs typeface="Arial" pitchFamily="34" charset="0"/>
              </a:rPr>
              <a:t>Lisbon</a:t>
            </a:r>
            <a:r>
              <a:rPr lang="pt-PT" sz="1000" i="1" dirty="0" smtClean="0">
                <a:latin typeface="Arial" pitchFamily="34" charset="0"/>
                <a:cs typeface="Arial" pitchFamily="34" charset="0"/>
              </a:rPr>
              <a:t>”</a:t>
            </a:r>
            <a:r>
              <a:rPr lang="pt-PT" sz="1000" dirty="0" smtClean="0">
                <a:latin typeface="Arial" pitchFamily="34" charset="0"/>
                <a:cs typeface="Arial" pitchFamily="34" charset="0"/>
              </a:rPr>
              <a:t>, Museu Militar de Lisboa, 1999</a:t>
            </a:r>
          </a:p>
          <a:p>
            <a:pPr lvl="0">
              <a:buFont typeface="Arial" pitchFamily="34" charset="0"/>
              <a:buChar char="•"/>
            </a:pPr>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“Roteiro dos Museu Militares”</a:t>
            </a:r>
            <a:r>
              <a:rPr lang="pt-PT" sz="1000" dirty="0" smtClean="0">
                <a:latin typeface="Arial" pitchFamily="34" charset="0"/>
                <a:cs typeface="Arial" pitchFamily="34" charset="0"/>
              </a:rPr>
              <a:t>, Defesa Nacional, 1999</a:t>
            </a:r>
          </a:p>
          <a:p>
            <a:pPr lvl="0">
              <a:buFont typeface="Arial" pitchFamily="34" charset="0"/>
              <a:buChar char="•"/>
            </a:pPr>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“Uma Incursão nas Reservas do Museu Militar – Catálogo”,</a:t>
            </a:r>
            <a:r>
              <a:rPr lang="pt-PT" sz="1000" dirty="0" smtClean="0">
                <a:latin typeface="Arial" pitchFamily="34" charset="0"/>
                <a:cs typeface="Arial" pitchFamily="34" charset="0"/>
              </a:rPr>
              <a:t> Museu Militar de Lisboa, 2001</a:t>
            </a:r>
          </a:p>
          <a:p>
            <a:pPr lvl="0"/>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“Museu Militar – Pintura e Escultura”</a:t>
            </a:r>
            <a:r>
              <a:rPr lang="pt-PT" sz="1000" dirty="0" smtClean="0">
                <a:latin typeface="Arial" pitchFamily="34" charset="0"/>
                <a:cs typeface="Arial" pitchFamily="34" charset="0"/>
              </a:rPr>
              <a:t>, José Augusto França, 1996</a:t>
            </a:r>
          </a:p>
          <a:p>
            <a:pPr lvl="0">
              <a:buFont typeface="Arial" pitchFamily="34" charset="0"/>
              <a:buChar char="•"/>
            </a:pPr>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“Artilharia Histórica Portuguesa fabricada em Portugal”</a:t>
            </a:r>
            <a:r>
              <a:rPr lang="pt-PT" sz="1000" dirty="0" smtClean="0">
                <a:latin typeface="Arial" pitchFamily="34" charset="0"/>
                <a:cs typeface="Arial" pitchFamily="34" charset="0"/>
              </a:rPr>
              <a:t>, Museu Militar, 1998</a:t>
            </a:r>
          </a:p>
          <a:p>
            <a:pPr lvl="0">
              <a:buFont typeface="Arial" pitchFamily="34" charset="0"/>
              <a:buChar char="•"/>
            </a:pPr>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“A Cidadela de Cascais – Pedras, Homens e Armas”</a:t>
            </a:r>
            <a:r>
              <a:rPr lang="pt-PT" sz="1000" dirty="0" smtClean="0">
                <a:latin typeface="Arial" pitchFamily="34" charset="0"/>
                <a:cs typeface="Arial" pitchFamily="34" charset="0"/>
              </a:rPr>
              <a:t>, Estado Maior do Exército, 2003</a:t>
            </a:r>
          </a:p>
          <a:p>
            <a:pPr lvl="0">
              <a:buFont typeface="Arial" pitchFamily="34" charset="0"/>
              <a:buChar char="•"/>
            </a:pPr>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“O Castelo Estratégico Português e A Estratégia do Castelo em Portugal”</a:t>
            </a:r>
            <a:r>
              <a:rPr lang="pt-PT" sz="1000" dirty="0" smtClean="0">
                <a:latin typeface="Arial" pitchFamily="34" charset="0"/>
                <a:cs typeface="Arial" pitchFamily="34" charset="0"/>
              </a:rPr>
              <a:t>, António Lopes Pires Nunes, 1988</a:t>
            </a:r>
          </a:p>
          <a:p>
            <a:pPr lvl="0">
              <a:buFont typeface="Arial" pitchFamily="34" charset="0"/>
              <a:buChar char="•"/>
            </a:pPr>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“A Cavalaria na Guerra Peninsular”</a:t>
            </a:r>
            <a:r>
              <a:rPr lang="pt-PT" sz="1000" dirty="0" smtClean="0">
                <a:latin typeface="Arial" pitchFamily="34" charset="0"/>
                <a:cs typeface="Arial" pitchFamily="34" charset="0"/>
              </a:rPr>
              <a:t>, A. S. Pinto, J. C. A. Calçada e P. J. L. da Silva, 2009</a:t>
            </a:r>
          </a:p>
          <a:p>
            <a:pPr lvl="0">
              <a:buFont typeface="Arial" pitchFamily="34" charset="0"/>
              <a:buChar char="•"/>
            </a:pPr>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“Mouzinho de Albuquerque – Um Soldado ao Serviço do Império”</a:t>
            </a:r>
            <a:r>
              <a:rPr lang="pt-PT" sz="1000" dirty="0" smtClean="0">
                <a:latin typeface="Arial" pitchFamily="34" charset="0"/>
                <a:cs typeface="Arial" pitchFamily="34" charset="0"/>
              </a:rPr>
              <a:t>, Paulo Jorge Fernandes, 2010</a:t>
            </a:r>
          </a:p>
          <a:p>
            <a:pPr lvl="0">
              <a:buFont typeface="Arial" pitchFamily="34" charset="0"/>
              <a:buChar char="•"/>
            </a:pPr>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“Alcácer Quibir – 1578 – Visão ou Delírio de um Rei?”</a:t>
            </a:r>
            <a:r>
              <a:rPr lang="pt-PT" sz="1000" dirty="0" smtClean="0">
                <a:latin typeface="Arial" pitchFamily="34" charset="0"/>
                <a:cs typeface="Arial" pitchFamily="34" charset="0"/>
              </a:rPr>
              <a:t>, Luís Costa e Sousa, 2009</a:t>
            </a:r>
          </a:p>
          <a:p>
            <a:pPr lvl="0">
              <a:buFont typeface="Arial" pitchFamily="34" charset="0"/>
              <a:buChar char="•"/>
            </a:pPr>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“Vitória e </a:t>
            </a:r>
            <a:r>
              <a:rPr lang="pt-PT" sz="1000" i="1" dirty="0" err="1" smtClean="0">
                <a:latin typeface="Arial" pitchFamily="34" charset="0"/>
                <a:cs typeface="Arial" pitchFamily="34" charset="0"/>
              </a:rPr>
              <a:t>Pirinéus</a:t>
            </a:r>
            <a:r>
              <a:rPr lang="pt-PT" sz="1000" i="1" dirty="0" smtClean="0">
                <a:latin typeface="Arial" pitchFamily="34" charset="0"/>
                <a:cs typeface="Arial" pitchFamily="34" charset="0"/>
              </a:rPr>
              <a:t> – 1813 – O Exército Português na Libertação de Espanha”</a:t>
            </a:r>
            <a:r>
              <a:rPr lang="pt-PT" sz="1000" dirty="0" smtClean="0">
                <a:latin typeface="Arial" pitchFamily="34" charset="0"/>
                <a:cs typeface="Arial" pitchFamily="34" charset="0"/>
              </a:rPr>
              <a:t>, Mendo Castro Henriques, 2009</a:t>
            </a:r>
          </a:p>
          <a:p>
            <a:pPr lvl="0">
              <a:buFont typeface="Arial" pitchFamily="34" charset="0"/>
              <a:buChar char="•"/>
            </a:pPr>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“Aljubarrota ou a Fava da Terena – História para tempo de lazer”</a:t>
            </a:r>
            <a:r>
              <a:rPr lang="pt-PT" sz="1000" dirty="0" smtClean="0">
                <a:latin typeface="Arial" pitchFamily="34" charset="0"/>
                <a:cs typeface="Arial" pitchFamily="34" charset="0"/>
              </a:rPr>
              <a:t>, H.S. Castro Rodrigues, 2002</a:t>
            </a:r>
          </a:p>
          <a:p>
            <a:pPr lvl="0">
              <a:buFont typeface="Arial" pitchFamily="34" charset="0"/>
              <a:buChar char="•"/>
            </a:pPr>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“As Fortificações Portuguesas de Salvador”, Mário Mendonça de Oliveira, 2004</a:t>
            </a:r>
            <a:endParaRPr lang="pt-PT" sz="1000" dirty="0" smtClean="0">
              <a:latin typeface="Arial" pitchFamily="34" charset="0"/>
              <a:cs typeface="Arial" pitchFamily="34" charset="0"/>
            </a:endParaRPr>
          </a:p>
          <a:p>
            <a:pPr lvl="0">
              <a:buFont typeface="Arial" pitchFamily="34" charset="0"/>
              <a:buChar char="•"/>
            </a:pPr>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“As Invasões Napoleónicas – Desde a Ida da Família Real para o Brasil às Linhas de Torres 1807-1811”</a:t>
            </a:r>
            <a:r>
              <a:rPr lang="pt-PT" sz="1000" dirty="0" smtClean="0">
                <a:latin typeface="Arial" pitchFamily="34" charset="0"/>
                <a:cs typeface="Arial" pitchFamily="34" charset="0"/>
              </a:rPr>
              <a:t>, José Custódio Madaleno Geraldo, 2011</a:t>
            </a:r>
          </a:p>
          <a:p>
            <a:pPr lvl="0">
              <a:buFont typeface="Arial" pitchFamily="34" charset="0"/>
              <a:buChar char="•"/>
            </a:pPr>
            <a:endParaRPr lang="pt-PT" sz="1000" i="1" dirty="0" smtClean="0">
              <a:latin typeface="Arial" pitchFamily="34" charset="0"/>
              <a:cs typeface="Arial" pitchFamily="34" charset="0"/>
            </a:endParaRPr>
          </a:p>
          <a:p>
            <a:pPr lvl="0">
              <a:buFont typeface="Arial" pitchFamily="34" charset="0"/>
              <a:buChar char="•"/>
            </a:pPr>
            <a:r>
              <a:rPr lang="pt-PT" sz="1000" i="1" dirty="0" smtClean="0">
                <a:latin typeface="Arial" pitchFamily="34" charset="0"/>
                <a:cs typeface="Arial" pitchFamily="34" charset="0"/>
              </a:rPr>
              <a:t>“A Luta Política em Portugal nos Finais do Antigo Regime”</a:t>
            </a:r>
            <a:endParaRPr lang="pt-PT" sz="1000" dirty="0" smtClean="0">
              <a:latin typeface="Arial" pitchFamily="34" charset="0"/>
              <a:cs typeface="Arial" pitchFamily="34" charset="0"/>
            </a:endParaRPr>
          </a:p>
          <a:p>
            <a:pPr lvl="1"/>
            <a:r>
              <a:rPr lang="pt-PT" sz="1000" b="1" dirty="0" smtClean="0">
                <a:latin typeface="Arial" pitchFamily="34" charset="0"/>
                <a:cs typeface="Arial" pitchFamily="34" charset="0"/>
              </a:rPr>
              <a:t>Vol. I </a:t>
            </a:r>
            <a:r>
              <a:rPr lang="pt-PT" sz="1000" dirty="0" smtClean="0">
                <a:latin typeface="Arial" pitchFamily="34" charset="0"/>
                <a:cs typeface="Arial" pitchFamily="34" charset="0"/>
              </a:rPr>
              <a:t>– </a:t>
            </a:r>
            <a:r>
              <a:rPr lang="pt-PT" sz="1000" i="1" dirty="0" smtClean="0">
                <a:latin typeface="Arial" pitchFamily="34" charset="0"/>
                <a:cs typeface="Arial" pitchFamily="34" charset="0"/>
              </a:rPr>
              <a:t>A Proposta de Reforma do Exército de 1803</a:t>
            </a:r>
            <a:r>
              <a:rPr lang="pt-PT" sz="1000" dirty="0" smtClean="0">
                <a:latin typeface="Arial" pitchFamily="34" charset="0"/>
                <a:cs typeface="Arial" pitchFamily="34" charset="0"/>
              </a:rPr>
              <a:t>, 2010;</a:t>
            </a:r>
          </a:p>
          <a:p>
            <a:pPr lvl="1"/>
            <a:r>
              <a:rPr lang="pt-PT" sz="1000" b="1" dirty="0" smtClean="0">
                <a:latin typeface="Arial" pitchFamily="34" charset="0"/>
                <a:cs typeface="Arial" pitchFamily="34" charset="0"/>
              </a:rPr>
              <a:t>Vol. II </a:t>
            </a:r>
            <a:r>
              <a:rPr lang="pt-PT" sz="1000" dirty="0" smtClean="0">
                <a:latin typeface="Arial" pitchFamily="34" charset="0"/>
                <a:cs typeface="Arial" pitchFamily="34" charset="0"/>
              </a:rPr>
              <a:t>– </a:t>
            </a:r>
            <a:r>
              <a:rPr lang="pt-PT" sz="1000" i="1" dirty="0" smtClean="0">
                <a:latin typeface="Arial" pitchFamily="34" charset="0"/>
                <a:cs typeface="Arial" pitchFamily="34" charset="0"/>
              </a:rPr>
              <a:t>Censura do Plano Militar e Reflexões sobre o Sistema Económico do Exército</a:t>
            </a:r>
            <a:r>
              <a:rPr lang="pt-PT" sz="1000" dirty="0" smtClean="0">
                <a:latin typeface="Arial" pitchFamily="34" charset="0"/>
                <a:cs typeface="Arial" pitchFamily="34" charset="0"/>
              </a:rPr>
              <a:t>, 2010;</a:t>
            </a:r>
          </a:p>
          <a:p>
            <a:pPr lvl="1"/>
            <a:r>
              <a:rPr lang="pt-PT" sz="1000" dirty="0" smtClean="0">
                <a:latin typeface="Arial" pitchFamily="34" charset="0"/>
                <a:cs typeface="Arial" pitchFamily="34" charset="0"/>
              </a:rPr>
              <a:t> </a:t>
            </a:r>
            <a:r>
              <a:rPr lang="pt-PT" sz="1000" b="1" dirty="0" smtClean="0">
                <a:latin typeface="Arial" pitchFamily="34" charset="0"/>
                <a:cs typeface="Arial" pitchFamily="34" charset="0"/>
              </a:rPr>
              <a:t>Vol. III </a:t>
            </a:r>
            <a:r>
              <a:rPr lang="pt-PT" sz="1000" dirty="0" smtClean="0">
                <a:latin typeface="Arial" pitchFamily="34" charset="0"/>
                <a:cs typeface="Arial" pitchFamily="34" charset="0"/>
              </a:rPr>
              <a:t>– </a:t>
            </a:r>
            <a:r>
              <a:rPr lang="pt-PT" sz="1000" i="1" dirty="0" smtClean="0">
                <a:latin typeface="Arial" pitchFamily="34" charset="0"/>
                <a:cs typeface="Arial" pitchFamily="34" charset="0"/>
              </a:rPr>
              <a:t>As Aplicações da Reforma do Exército de 1803 (1805-1823)</a:t>
            </a:r>
            <a:r>
              <a:rPr lang="pt-PT" sz="1000" dirty="0" smtClean="0">
                <a:latin typeface="Arial" pitchFamily="34" charset="0"/>
                <a:cs typeface="Arial" pitchFamily="34" charset="0"/>
              </a:rPr>
              <a:t>, 2011</a:t>
            </a:r>
          </a:p>
          <a:p>
            <a:endParaRPr lang="pt-PT" sz="1000" b="1" dirty="0" smtClean="0">
              <a:latin typeface="Arial" pitchFamily="34" charset="0"/>
              <a:cs typeface="Arial" pitchFamily="34" charset="0"/>
            </a:endParaRPr>
          </a:p>
          <a:p>
            <a:r>
              <a:rPr lang="pt-PT" sz="1000" dirty="0" smtClean="0">
                <a:latin typeface="Arial" pitchFamily="34" charset="0"/>
                <a:cs typeface="Arial" pitchFamily="34" charset="0"/>
              </a:rPr>
              <a:t/>
            </a:r>
            <a:br>
              <a:rPr lang="pt-PT" sz="1000" dirty="0" smtClean="0">
                <a:latin typeface="Arial" pitchFamily="34" charset="0"/>
                <a:cs typeface="Arial" pitchFamily="34" charset="0"/>
              </a:rPr>
            </a:br>
            <a:r>
              <a:rPr lang="pt-PT" sz="1000" dirty="0" smtClean="0">
                <a:latin typeface="Arial" pitchFamily="34" charset="0"/>
                <a:cs typeface="Arial" pitchFamily="34" charset="0"/>
              </a:rPr>
              <a:t/>
            </a:r>
            <a:br>
              <a:rPr lang="pt-PT" sz="1000" dirty="0" smtClean="0">
                <a:latin typeface="Arial" pitchFamily="34" charset="0"/>
                <a:cs typeface="Arial" pitchFamily="34" charset="0"/>
              </a:rPr>
            </a:br>
            <a:endParaRPr lang="pt-PT" sz="1000" dirty="0">
              <a:latin typeface="Arial" pitchFamily="34" charset="0"/>
              <a:cs typeface="Arial" pitchFamily="34" charset="0"/>
            </a:endParaRPr>
          </a:p>
        </p:txBody>
      </p:sp>
      <p:grpSp>
        <p:nvGrpSpPr>
          <p:cNvPr id="18" name="Grupo 17"/>
          <p:cNvGrpSpPr/>
          <p:nvPr/>
        </p:nvGrpSpPr>
        <p:grpSpPr>
          <a:xfrm>
            <a:off x="76200" y="1371600"/>
            <a:ext cx="1828800" cy="5715000"/>
            <a:chOff x="152400" y="1371600"/>
            <a:chExt cx="1828800" cy="5715000"/>
          </a:xfrm>
        </p:grpSpPr>
        <p:pic>
          <p:nvPicPr>
            <p:cNvPr id="19" name="Picture 3"/>
            <p:cNvPicPr>
              <a:picLocks noChangeAspect="1" noChangeArrowheads="1"/>
            </p:cNvPicPr>
            <p:nvPr/>
          </p:nvPicPr>
          <p:blipFill>
            <a:blip r:embed="rId4" cstate="print"/>
            <a:srcRect b="80690"/>
            <a:stretch>
              <a:fillRect/>
            </a:stretch>
          </p:blipFill>
          <p:spPr bwMode="auto">
            <a:xfrm>
              <a:off x="171450" y="1371600"/>
              <a:ext cx="1733550" cy="1066800"/>
            </a:xfrm>
            <a:prstGeom prst="rect">
              <a:avLst/>
            </a:prstGeom>
            <a:noFill/>
            <a:ln w="9525">
              <a:noFill/>
              <a:miter lim="800000"/>
              <a:headEnd/>
              <a:tailEnd/>
            </a:ln>
          </p:spPr>
        </p:pic>
        <p:sp>
          <p:nvSpPr>
            <p:cNvPr id="20" name="CaixaDeTexto 19">
              <a:hlinkClick r:id="rId5"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1" name="CaixaDeTexto 20">
              <a:hlinkClick r:id="rId6"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2" name="CaixaDeTexto 21">
              <a:hlinkClick r:id="rId6"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3" name="CaixaDeTexto 22">
              <a:hlinkClick r:id="rId7"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4" name="CaixaDeTexto 23">
              <a:hlinkClick r:id="rId8"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5" name="CaixaDeTexto 24">
              <a:hlinkClick r:id="rId9"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6" name="CaixaDeTexto 25">
              <a:hlinkClick r:id="rId10"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27" name="CaixaDeTexto 26">
              <a:hlinkClick r:id="rId11"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28" name="CaixaDeTexto 27">
              <a:hlinkClick r:id="rId12"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29" name="CaixaDeTexto 28">
              <a:hlinkClick r:id="rId13"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0" name="CaixaDeTexto 29">
              <a:hlinkClick r:id="rId14"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1" name="Picture 3"/>
            <p:cNvPicPr>
              <a:picLocks noChangeAspect="1" noChangeArrowheads="1"/>
            </p:cNvPicPr>
            <p:nvPr/>
          </p:nvPicPr>
          <p:blipFill>
            <a:blip r:embed="rId4"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sp>
        <p:nvSpPr>
          <p:cNvPr id="13" name="CaixaDeTexto 12"/>
          <p:cNvSpPr txBox="1"/>
          <p:nvPr/>
        </p:nvSpPr>
        <p:spPr>
          <a:xfrm>
            <a:off x="1981200" y="1676400"/>
            <a:ext cx="1219200" cy="253916"/>
          </a:xfrm>
          <a:prstGeom prst="rect">
            <a:avLst/>
          </a:prstGeom>
          <a:noFill/>
        </p:spPr>
        <p:txBody>
          <a:bodyPr wrap="square" rtlCol="0">
            <a:spAutoFit/>
          </a:bodyPr>
          <a:lstStyle/>
          <a:p>
            <a:r>
              <a:rPr lang="pt-PT" sz="1050" b="1" dirty="0" smtClean="0">
                <a:latin typeface="Arial" pitchFamily="34" charset="0"/>
                <a:cs typeface="Arial" pitchFamily="34" charset="0"/>
              </a:rPr>
              <a:t>Peça do Mês</a:t>
            </a:r>
            <a:endParaRPr lang="pt-PT" sz="1050" b="1" dirty="0">
              <a:latin typeface="Arial" pitchFamily="34" charset="0"/>
              <a:cs typeface="Arial" pitchFamily="34" charset="0"/>
            </a:endParaRPr>
          </a:p>
        </p:txBody>
      </p:sp>
      <p:pic>
        <p:nvPicPr>
          <p:cNvPr id="1029" name="Picture 5" descr="E:\Mestrado\Estágio\FOTOS\Artilharia\S33A\tiro de Diu.jpg"/>
          <p:cNvPicPr>
            <a:picLocks noChangeAspect="1" noChangeArrowheads="1"/>
          </p:cNvPicPr>
          <p:nvPr/>
        </p:nvPicPr>
        <p:blipFill>
          <a:blip r:embed="rId4" cstate="print"/>
          <a:srcRect/>
          <a:stretch>
            <a:fillRect/>
          </a:stretch>
        </p:blipFill>
        <p:spPr bwMode="auto">
          <a:xfrm>
            <a:off x="2209800" y="2360236"/>
            <a:ext cx="4368181" cy="1221163"/>
          </a:xfrm>
          <a:prstGeom prst="rect">
            <a:avLst/>
          </a:prstGeom>
          <a:noFill/>
        </p:spPr>
      </p:pic>
      <p:sp>
        <p:nvSpPr>
          <p:cNvPr id="17" name="CaixaDeTexto 16"/>
          <p:cNvSpPr txBox="1"/>
          <p:nvPr/>
        </p:nvSpPr>
        <p:spPr>
          <a:xfrm>
            <a:off x="2971800" y="3657600"/>
            <a:ext cx="2438400" cy="246221"/>
          </a:xfrm>
          <a:prstGeom prst="rect">
            <a:avLst/>
          </a:prstGeom>
          <a:noFill/>
        </p:spPr>
        <p:txBody>
          <a:bodyPr wrap="square" rtlCol="0">
            <a:spAutoFit/>
          </a:bodyPr>
          <a:lstStyle/>
          <a:p>
            <a:pPr algn="ctr"/>
            <a:r>
              <a:rPr lang="pt-PT" sz="1000" dirty="0" smtClean="0">
                <a:latin typeface="Arial" pitchFamily="34" charset="0"/>
                <a:cs typeface="Arial" pitchFamily="34" charset="0"/>
              </a:rPr>
              <a:t>“Peça de Diu, 1533”</a:t>
            </a:r>
            <a:endParaRPr lang="pt-PT" sz="1000" dirty="0">
              <a:latin typeface="Arial" pitchFamily="34" charset="0"/>
              <a:cs typeface="Arial" pitchFamily="34" charset="0"/>
            </a:endParaRPr>
          </a:p>
        </p:txBody>
      </p:sp>
      <p:sp>
        <p:nvSpPr>
          <p:cNvPr id="18" name="CaixaDeTexto 17"/>
          <p:cNvSpPr txBox="1"/>
          <p:nvPr/>
        </p:nvSpPr>
        <p:spPr>
          <a:xfrm>
            <a:off x="5410200" y="1828801"/>
            <a:ext cx="1295400" cy="246221"/>
          </a:xfrm>
          <a:prstGeom prst="rect">
            <a:avLst/>
          </a:prstGeom>
          <a:noFill/>
        </p:spPr>
        <p:txBody>
          <a:bodyPr wrap="square" rtlCol="0">
            <a:spAutoFit/>
          </a:bodyPr>
          <a:lstStyle/>
          <a:p>
            <a:r>
              <a:rPr lang="pt-PT" sz="1000" i="1" dirty="0" smtClean="0">
                <a:latin typeface="Arial" pitchFamily="34" charset="0"/>
                <a:cs typeface="Arial" pitchFamily="34" charset="0"/>
              </a:rPr>
              <a:t>Fevereiro, 2014</a:t>
            </a:r>
            <a:endParaRPr lang="pt-PT" sz="1000" i="1" dirty="0">
              <a:latin typeface="Arial" pitchFamily="34" charset="0"/>
              <a:cs typeface="Arial" pitchFamily="34" charset="0"/>
            </a:endParaRPr>
          </a:p>
        </p:txBody>
      </p:sp>
      <p:sp>
        <p:nvSpPr>
          <p:cNvPr id="19" name="CaixaDeTexto 18"/>
          <p:cNvSpPr txBox="1"/>
          <p:nvPr/>
        </p:nvSpPr>
        <p:spPr>
          <a:xfrm>
            <a:off x="1981200" y="4222790"/>
            <a:ext cx="4648200" cy="3477875"/>
          </a:xfrm>
          <a:prstGeom prst="rect">
            <a:avLst/>
          </a:prstGeom>
          <a:noFill/>
        </p:spPr>
        <p:txBody>
          <a:bodyPr wrap="square" rtlCol="0">
            <a:spAutoFit/>
          </a:bodyPr>
          <a:lstStyle/>
          <a:p>
            <a:pPr algn="just"/>
            <a:r>
              <a:rPr lang="pt-PT" sz="1000" u="sng" dirty="0" smtClean="0">
                <a:latin typeface="Arial" pitchFamily="34" charset="0"/>
                <a:cs typeface="Arial" pitchFamily="34" charset="0"/>
              </a:rPr>
              <a:t>Comprimento total </a:t>
            </a:r>
            <a:r>
              <a:rPr lang="pt-PT" sz="1000" dirty="0" smtClean="0">
                <a:latin typeface="Arial" pitchFamily="34" charset="0"/>
                <a:cs typeface="Arial" pitchFamily="34" charset="0"/>
              </a:rPr>
              <a:t>-  611 cm</a:t>
            </a:r>
          </a:p>
          <a:p>
            <a:pPr algn="just"/>
            <a:endParaRPr lang="pt-PT" sz="1000" u="sng" dirty="0" smtClean="0">
              <a:latin typeface="Arial" pitchFamily="34" charset="0"/>
              <a:cs typeface="Arial" pitchFamily="34" charset="0"/>
            </a:endParaRPr>
          </a:p>
          <a:p>
            <a:pPr algn="just"/>
            <a:r>
              <a:rPr lang="pt-PT" sz="1000" u="sng" dirty="0" smtClean="0">
                <a:latin typeface="Arial" pitchFamily="34" charset="0"/>
                <a:cs typeface="Arial" pitchFamily="34" charset="0"/>
              </a:rPr>
              <a:t>Calibre </a:t>
            </a:r>
            <a:r>
              <a:rPr lang="pt-PT" sz="1000" dirty="0" smtClean="0">
                <a:latin typeface="Arial" pitchFamily="34" charset="0"/>
                <a:cs typeface="Arial" pitchFamily="34" charset="0"/>
              </a:rPr>
              <a:t>– 23,5cm</a:t>
            </a:r>
          </a:p>
          <a:p>
            <a:pPr algn="just"/>
            <a:endParaRPr lang="pt-PT" sz="1000" u="sng" dirty="0" smtClean="0">
              <a:latin typeface="Arial" pitchFamily="34" charset="0"/>
              <a:cs typeface="Arial" pitchFamily="34" charset="0"/>
            </a:endParaRPr>
          </a:p>
          <a:p>
            <a:pPr algn="just"/>
            <a:r>
              <a:rPr lang="pt-PT" sz="1000" u="sng" dirty="0" smtClean="0">
                <a:latin typeface="Arial" pitchFamily="34" charset="0"/>
                <a:cs typeface="Arial" pitchFamily="34" charset="0"/>
              </a:rPr>
              <a:t>Localização</a:t>
            </a:r>
            <a:r>
              <a:rPr lang="pt-PT" sz="1000" dirty="0" smtClean="0">
                <a:latin typeface="Arial" pitchFamily="34" charset="0"/>
                <a:cs typeface="Arial" pitchFamily="34" charset="0"/>
              </a:rPr>
              <a:t> -  ‘Pátio da Artilharia’</a:t>
            </a:r>
          </a:p>
          <a:p>
            <a:pPr algn="just"/>
            <a:r>
              <a:rPr lang="pt-PT" sz="1000" dirty="0" smtClean="0">
                <a:latin typeface="Arial" pitchFamily="34" charset="0"/>
                <a:cs typeface="Arial" pitchFamily="34" charset="0"/>
              </a:rPr>
              <a:t>      </a:t>
            </a:r>
          </a:p>
          <a:p>
            <a:pPr algn="just"/>
            <a:endParaRPr lang="pt-PT" sz="1000" dirty="0" smtClean="0">
              <a:latin typeface="Arial" pitchFamily="34" charset="0"/>
              <a:cs typeface="Arial" pitchFamily="34" charset="0"/>
            </a:endParaRPr>
          </a:p>
          <a:p>
            <a:pPr algn="just"/>
            <a:r>
              <a:rPr lang="pt-PT" sz="1000" dirty="0" smtClean="0">
                <a:latin typeface="Arial" pitchFamily="34" charset="0"/>
                <a:cs typeface="Arial" pitchFamily="34" charset="0"/>
              </a:rPr>
              <a:t>       Peça de tamanho bastante considerável. Segundo uma inscrição em caracteres árabes </a:t>
            </a:r>
            <a:r>
              <a:rPr lang="pt-PT" sz="1000" dirty="0" err="1" smtClean="0">
                <a:latin typeface="Arial" pitchFamily="34" charset="0"/>
                <a:cs typeface="Arial" pitchFamily="34" charset="0"/>
              </a:rPr>
              <a:t>neskhis</a:t>
            </a:r>
            <a:r>
              <a:rPr lang="pt-PT" sz="1000" dirty="0" smtClean="0">
                <a:latin typeface="Arial" pitchFamily="34" charset="0"/>
                <a:cs typeface="Arial" pitchFamily="34" charset="0"/>
              </a:rPr>
              <a:t>, pertenceu a </a:t>
            </a:r>
            <a:r>
              <a:rPr lang="pt-PT" sz="1000" dirty="0" err="1" smtClean="0">
                <a:latin typeface="Arial" pitchFamily="34" charset="0"/>
                <a:cs typeface="Arial" pitchFamily="34" charset="0"/>
              </a:rPr>
              <a:t>Bahadur</a:t>
            </a:r>
            <a:r>
              <a:rPr lang="pt-PT" sz="1000" dirty="0" smtClean="0">
                <a:latin typeface="Arial" pitchFamily="34" charset="0"/>
                <a:cs typeface="Arial" pitchFamily="34" charset="0"/>
              </a:rPr>
              <a:t>, Sultão de Cambaia, que reinou entre 1526 e 1537.</a:t>
            </a:r>
          </a:p>
          <a:p>
            <a:pPr algn="just"/>
            <a:r>
              <a:rPr lang="pt-PT" sz="1000" dirty="0" smtClean="0">
                <a:latin typeface="Arial" pitchFamily="34" charset="0"/>
                <a:cs typeface="Arial" pitchFamily="34" charset="0"/>
              </a:rPr>
              <a:t>       Foi fundida a 5 do mês de </a:t>
            </a:r>
            <a:r>
              <a:rPr lang="pt-PT" sz="1000" dirty="0" err="1" smtClean="0">
                <a:latin typeface="Arial" pitchFamily="34" charset="0"/>
                <a:cs typeface="Arial" pitchFamily="34" charset="0"/>
              </a:rPr>
              <a:t>Dhul</a:t>
            </a:r>
            <a:r>
              <a:rPr lang="pt-PT" sz="1000" dirty="0" smtClean="0">
                <a:latin typeface="Arial" pitchFamily="34" charset="0"/>
                <a:cs typeface="Arial" pitchFamily="34" charset="0"/>
              </a:rPr>
              <a:t> </a:t>
            </a:r>
            <a:r>
              <a:rPr lang="pt-PT" sz="1000" dirty="0" err="1" smtClean="0">
                <a:latin typeface="Arial" pitchFamily="34" charset="0"/>
                <a:cs typeface="Arial" pitchFamily="34" charset="0"/>
              </a:rPr>
              <a:t>Ka’da</a:t>
            </a:r>
            <a:r>
              <a:rPr lang="pt-PT" sz="1000" dirty="0" smtClean="0">
                <a:latin typeface="Arial" pitchFamily="34" charset="0"/>
                <a:cs typeface="Arial" pitchFamily="34" charset="0"/>
              </a:rPr>
              <a:t> do ano 939 da Hégira, ou seja, a 29 de Maio de 1533 da nossa Era. </a:t>
            </a:r>
          </a:p>
          <a:p>
            <a:pPr algn="just"/>
            <a:r>
              <a:rPr lang="pt-PT" sz="1000" dirty="0" smtClean="0">
                <a:latin typeface="Arial" pitchFamily="34" charset="0"/>
                <a:cs typeface="Arial" pitchFamily="34" charset="0"/>
              </a:rPr>
              <a:t>       Por alturas de 1771 a “Peça de Diu”, ao que dizem assim chamada por D. João IV, nome com que passou a ser conhecida, deixou a bataria do “Perdigão de Baixo” também chamada “Bataria de Diu”, da Fortaleza de S. Julião da Barra, e foi enviada para a Fundição do Arsenal do Exército, em Lisboa, para ser derretida e o seu metal ser empregue na estátua de D. José I que se encontra na Praça do Comércio, Lisboa. Por razão aparentemente desconhecida esta boca de fogo manteve-se no arsenal, apresentando-se hoje no Pátio do Museu Militar de Lisboa.</a:t>
            </a:r>
          </a:p>
          <a:p>
            <a:pPr algn="just"/>
            <a:endParaRPr lang="pt-PT" sz="1000" dirty="0" smtClean="0">
              <a:latin typeface="Arial" pitchFamily="34" charset="0"/>
              <a:cs typeface="Arial" pitchFamily="34" charset="0"/>
            </a:endParaRPr>
          </a:p>
          <a:p>
            <a:pPr algn="just"/>
            <a:endParaRPr lang="pt-PT" sz="1000" dirty="0">
              <a:latin typeface="Arial" pitchFamily="34" charset="0"/>
              <a:cs typeface="Arial" pitchFamily="34" charset="0"/>
            </a:endParaRPr>
          </a:p>
        </p:txBody>
      </p:sp>
      <p:pic>
        <p:nvPicPr>
          <p:cNvPr id="10"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grpSp>
        <p:nvGrpSpPr>
          <p:cNvPr id="23" name="Grupo 22"/>
          <p:cNvGrpSpPr/>
          <p:nvPr/>
        </p:nvGrpSpPr>
        <p:grpSpPr>
          <a:xfrm>
            <a:off x="76200" y="1371600"/>
            <a:ext cx="1828800" cy="5715000"/>
            <a:chOff x="152400" y="1371600"/>
            <a:chExt cx="1828800" cy="5715000"/>
          </a:xfrm>
        </p:grpSpPr>
        <p:pic>
          <p:nvPicPr>
            <p:cNvPr id="24" name="Picture 3"/>
            <p:cNvPicPr>
              <a:picLocks noChangeAspect="1" noChangeArrowheads="1"/>
            </p:cNvPicPr>
            <p:nvPr/>
          </p:nvPicPr>
          <p:blipFill>
            <a:blip r:embed="rId5" cstate="print"/>
            <a:srcRect b="80690"/>
            <a:stretch>
              <a:fillRect/>
            </a:stretch>
          </p:blipFill>
          <p:spPr bwMode="auto">
            <a:xfrm>
              <a:off x="171450" y="1371600"/>
              <a:ext cx="1733550" cy="1066800"/>
            </a:xfrm>
            <a:prstGeom prst="rect">
              <a:avLst/>
            </a:prstGeom>
            <a:noFill/>
            <a:ln w="9525">
              <a:noFill/>
              <a:miter lim="800000"/>
              <a:headEnd/>
              <a:tailEnd/>
            </a:ln>
          </p:spPr>
        </p:pic>
        <p:sp>
          <p:nvSpPr>
            <p:cNvPr id="25" name="CaixaDeTexto 24">
              <a:hlinkClick r:id="rId6"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6" name="CaixaDeTexto 25">
              <a:hlinkClick r:id="rId7"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7" name="CaixaDeTexto 26">
              <a:hlinkClick r:id="rId7"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8" name="CaixaDeTexto 27">
              <a:hlinkClick r:id="rId8"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9" name="CaixaDeTexto 28">
              <a:hlinkClick r:id="rId9"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30" name="CaixaDeTexto 29">
              <a:hlinkClick r:id="rId10"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31" name="CaixaDeTexto 30">
              <a:hlinkClick r:id="rId11"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32" name="CaixaDeTexto 31">
              <a:hlinkClick r:id="rId12"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33" name="CaixaDeTexto 32">
              <a:hlinkClick r:id="rId13"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34" name="CaixaDeTexto 33">
              <a:hlinkClick r:id="rId14"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5" name="CaixaDeTexto 34">
              <a:hlinkClick r:id="rId15"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6" name="Picture 3"/>
            <p:cNvPicPr>
              <a:picLocks noChangeAspect="1" noChangeArrowheads="1"/>
            </p:cNvPicPr>
            <p:nvPr/>
          </p:nvPicPr>
          <p:blipFill>
            <a:blip r:embed="rId5"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pic>
        <p:nvPicPr>
          <p:cNvPr id="7170" name="Picture 2" descr="http://www.exercito.pt/sites/MusMilLisboa/Historial/PublishingImages/museu07.jpg"/>
          <p:cNvPicPr>
            <a:picLocks noChangeAspect="1" noChangeArrowheads="1"/>
          </p:cNvPicPr>
          <p:nvPr/>
        </p:nvPicPr>
        <p:blipFill>
          <a:blip r:embed="rId4" cstate="print"/>
          <a:srcRect/>
          <a:stretch>
            <a:fillRect/>
          </a:stretch>
        </p:blipFill>
        <p:spPr bwMode="auto">
          <a:xfrm>
            <a:off x="5410200" y="1714499"/>
            <a:ext cx="1111250" cy="419101"/>
          </a:xfrm>
          <a:prstGeom prst="rect">
            <a:avLst/>
          </a:prstGeom>
          <a:noFill/>
        </p:spPr>
      </p:pic>
      <p:sp>
        <p:nvSpPr>
          <p:cNvPr id="8" name="CaixaDeTexto 7"/>
          <p:cNvSpPr txBox="1"/>
          <p:nvPr/>
        </p:nvSpPr>
        <p:spPr>
          <a:xfrm>
            <a:off x="5334000" y="2146756"/>
            <a:ext cx="1524000" cy="215444"/>
          </a:xfrm>
          <a:prstGeom prst="rect">
            <a:avLst/>
          </a:prstGeom>
          <a:noFill/>
        </p:spPr>
        <p:txBody>
          <a:bodyPr wrap="square" rtlCol="0">
            <a:spAutoFit/>
          </a:bodyPr>
          <a:lstStyle/>
          <a:p>
            <a:r>
              <a:rPr lang="pt-PT" sz="800" i="1" dirty="0" smtClean="0">
                <a:latin typeface="Arial" pitchFamily="34" charset="0"/>
                <a:cs typeface="Arial" pitchFamily="34" charset="0"/>
              </a:rPr>
              <a:t>Museu Militar de Lisboa</a:t>
            </a:r>
            <a:endParaRPr lang="pt-PT" sz="800" i="1" dirty="0">
              <a:latin typeface="Arial" pitchFamily="34" charset="0"/>
              <a:cs typeface="Arial" pitchFamily="34" charset="0"/>
            </a:endParaRPr>
          </a:p>
        </p:txBody>
      </p:sp>
      <p:sp>
        <p:nvSpPr>
          <p:cNvPr id="10" name="CaixaDeTexto 9"/>
          <p:cNvSpPr txBox="1"/>
          <p:nvPr/>
        </p:nvSpPr>
        <p:spPr>
          <a:xfrm>
            <a:off x="3352800" y="2557790"/>
            <a:ext cx="1524000" cy="261610"/>
          </a:xfrm>
          <a:prstGeom prst="rect">
            <a:avLst/>
          </a:prstGeom>
          <a:noFill/>
        </p:spPr>
        <p:txBody>
          <a:bodyPr wrap="square" rtlCol="0">
            <a:spAutoFit/>
          </a:bodyPr>
          <a:lstStyle/>
          <a:p>
            <a:pPr algn="ctr"/>
            <a:r>
              <a:rPr lang="pt-PT" sz="1100" i="1" dirty="0" smtClean="0">
                <a:latin typeface="Arial" pitchFamily="34" charset="0"/>
                <a:cs typeface="Arial" pitchFamily="34" charset="0"/>
              </a:rPr>
              <a:t>Historial</a:t>
            </a:r>
            <a:endParaRPr lang="pt-PT" sz="1100" i="1" dirty="0">
              <a:latin typeface="Arial" pitchFamily="34" charset="0"/>
              <a:cs typeface="Arial" pitchFamily="34" charset="0"/>
            </a:endParaRPr>
          </a:p>
        </p:txBody>
      </p:sp>
      <p:sp>
        <p:nvSpPr>
          <p:cNvPr id="11" name="Rectângulo 10"/>
          <p:cNvSpPr/>
          <p:nvPr/>
        </p:nvSpPr>
        <p:spPr>
          <a:xfrm>
            <a:off x="1905000" y="3026926"/>
            <a:ext cx="4876800" cy="3754874"/>
          </a:xfrm>
          <a:prstGeom prst="rect">
            <a:avLst/>
          </a:prstGeom>
        </p:spPr>
        <p:txBody>
          <a:bodyPr wrap="square">
            <a:spAutoFit/>
          </a:bodyPr>
          <a:lstStyle/>
          <a:p>
            <a:pPr algn="just"/>
            <a:r>
              <a:rPr lang="pt-PT" sz="1000" dirty="0" smtClean="0">
                <a:latin typeface="Arial" pitchFamily="34" charset="0"/>
                <a:cs typeface="Arial" pitchFamily="34" charset="0"/>
              </a:rPr>
              <a:t>       No local em que hoje se encontra o Museu Militar de Lisboa, foram construídas, no tempo do Rei D. Manuel I, umas edificações designadas por “Tercenas das Portas da Cruz”.</a:t>
            </a:r>
          </a:p>
          <a:p>
            <a:pPr algn="just"/>
            <a:r>
              <a:rPr lang="pt-PT" sz="1000" dirty="0" smtClean="0">
                <a:latin typeface="Arial" pitchFamily="34" charset="0"/>
                <a:cs typeface="Arial" pitchFamily="34" charset="0"/>
              </a:rPr>
              <a:t>       Estas “Tercenas”, trouxeram ao local ou frenesim humano dia e noite. Nelas construíram-se toda a espécie de barcos utilizados na época bem como foram estabelecidos depósitos para guardar e conservar o material de guerra, e montadas oficinas para a fabricação de pólvora. Convém lembrar que, ao tempo, o fabrico da pólvora e da artilharia estava, em grande parte, a cargo de particulares</a:t>
            </a:r>
          </a:p>
          <a:p>
            <a:pPr algn="just"/>
            <a:r>
              <a:rPr lang="pt-PT" sz="1000" dirty="0" smtClean="0">
                <a:latin typeface="Arial" pitchFamily="34" charset="0"/>
                <a:cs typeface="Arial" pitchFamily="34" charset="0"/>
              </a:rPr>
              <a:t>       As oficinas destinadas à fundição localizavam-se no rés-do-chão das edificações, e o local era conhecido por “Fundição de Baixo”. Os Reis D. João III e D. Sebastião melhoraram bastante as tercenas e os depósitos de armas. O fabrico de pólvora, artilharia e armas ligeiras, continuou tal como no tempo de D. Manuel I.</a:t>
            </a:r>
          </a:p>
          <a:p>
            <a:pPr algn="just"/>
            <a:r>
              <a:rPr lang="pt-PT" sz="1000" dirty="0" smtClean="0">
                <a:latin typeface="Arial" pitchFamily="34" charset="0"/>
                <a:cs typeface="Arial" pitchFamily="34" charset="0"/>
              </a:rPr>
              <a:t>       Nos finais de 1640, julgou-se conveniente dar uma maior atenção ao fabrico do armamento e da pólvora (face à crise que se avizinhava, como consequência da independência adquirida na altura), e assim foi criada a “Tenência”, à qual competia o fabrico, aquisição, guarda, conservação e distribuição de armas ligeiras, artilharia e outro equipamento, tanto para serviço de terra como para as armadas. </a:t>
            </a:r>
          </a:p>
          <a:p>
            <a:pPr algn="just"/>
            <a:r>
              <a:rPr lang="pt-PT" sz="1000" dirty="0" smtClean="0">
                <a:latin typeface="Arial" pitchFamily="34" charset="0"/>
                <a:cs typeface="Arial" pitchFamily="34" charset="0"/>
              </a:rPr>
              <a:t>       O Museu Militar de Lisboa sofreu ao longo dos séculos inúmeras alterações sendo o seu espaço físico modificado e acrescentado. Desde 1905 encontra-se com a configuração que hoje apresenta.</a:t>
            </a:r>
          </a:p>
          <a:p>
            <a:pPr algn="just"/>
            <a:endParaRPr lang="pt-PT" sz="1000" dirty="0" smtClean="0">
              <a:latin typeface="Arial" pitchFamily="34" charset="0"/>
              <a:cs typeface="Arial" pitchFamily="34" charset="0"/>
            </a:endParaRPr>
          </a:p>
          <a:p>
            <a:pPr algn="just"/>
            <a:r>
              <a:rPr lang="pt-PT" sz="800" i="1" dirty="0" smtClean="0">
                <a:latin typeface="Arial" pitchFamily="34" charset="0"/>
                <a:cs typeface="Arial" pitchFamily="34" charset="0"/>
              </a:rPr>
              <a:t>Atualizado em 2013</a:t>
            </a:r>
            <a:endParaRPr lang="pt-PT" sz="800" i="1" dirty="0" smtClean="0"/>
          </a:p>
        </p:txBody>
      </p:sp>
      <p:pic>
        <p:nvPicPr>
          <p:cNvPr id="13"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grpSp>
        <p:nvGrpSpPr>
          <p:cNvPr id="22" name="Grupo 21"/>
          <p:cNvGrpSpPr/>
          <p:nvPr/>
        </p:nvGrpSpPr>
        <p:grpSpPr>
          <a:xfrm>
            <a:off x="76200" y="1371600"/>
            <a:ext cx="1828800" cy="5715000"/>
            <a:chOff x="152400" y="1371600"/>
            <a:chExt cx="1828800" cy="5715000"/>
          </a:xfrm>
        </p:grpSpPr>
        <p:pic>
          <p:nvPicPr>
            <p:cNvPr id="23" name="Picture 3"/>
            <p:cNvPicPr>
              <a:picLocks noChangeAspect="1" noChangeArrowheads="1"/>
            </p:cNvPicPr>
            <p:nvPr/>
          </p:nvPicPr>
          <p:blipFill>
            <a:blip r:embed="rId5" cstate="print"/>
            <a:srcRect b="80690"/>
            <a:stretch>
              <a:fillRect/>
            </a:stretch>
          </p:blipFill>
          <p:spPr bwMode="auto">
            <a:xfrm>
              <a:off x="171450" y="1371600"/>
              <a:ext cx="1733550" cy="1066800"/>
            </a:xfrm>
            <a:prstGeom prst="rect">
              <a:avLst/>
            </a:prstGeom>
            <a:noFill/>
            <a:ln w="9525">
              <a:noFill/>
              <a:miter lim="800000"/>
              <a:headEnd/>
              <a:tailEnd/>
            </a:ln>
          </p:spPr>
        </p:pic>
        <p:sp>
          <p:nvSpPr>
            <p:cNvPr id="24" name="CaixaDeTexto 23">
              <a:hlinkClick r:id="rId6"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5" name="CaixaDeTexto 24">
              <a:hlinkClick r:id="rId7"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6" name="CaixaDeTexto 25">
              <a:hlinkClick r:id="rId7"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7" name="CaixaDeTexto 26">
              <a:hlinkClick r:id="rId8"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8" name="CaixaDeTexto 27">
              <a:hlinkClick r:id="rId9"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9" name="CaixaDeTexto 28">
              <a:hlinkClick r:id="rId10"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30" name="CaixaDeTexto 29">
              <a:hlinkClick r:id="rId11"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31" name="CaixaDeTexto 30">
              <a:hlinkClick r:id="rId12"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32" name="CaixaDeTexto 31">
              <a:hlinkClick r:id="rId13"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33" name="CaixaDeTexto 32">
              <a:hlinkClick r:id="rId14"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4" name="CaixaDeTexto 33">
              <a:hlinkClick r:id="rId15"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5" name="Picture 3"/>
            <p:cNvPicPr>
              <a:picLocks noChangeAspect="1" noChangeArrowheads="1"/>
            </p:cNvPicPr>
            <p:nvPr/>
          </p:nvPicPr>
          <p:blipFill>
            <a:blip r:embed="rId5"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sp>
        <p:nvSpPr>
          <p:cNvPr id="5" name="CaixaDeTexto 4"/>
          <p:cNvSpPr txBox="1"/>
          <p:nvPr/>
        </p:nvSpPr>
        <p:spPr>
          <a:xfrm>
            <a:off x="1905000" y="1750368"/>
            <a:ext cx="2362200" cy="230832"/>
          </a:xfrm>
          <a:prstGeom prst="rect">
            <a:avLst/>
          </a:prstGeom>
          <a:noFill/>
        </p:spPr>
        <p:txBody>
          <a:bodyPr wrap="square" rtlCol="0">
            <a:spAutoFit/>
          </a:bodyPr>
          <a:lstStyle/>
          <a:p>
            <a:pPr algn="just"/>
            <a:r>
              <a:rPr lang="pt-PT" sz="900" i="1" dirty="0" smtClean="0">
                <a:latin typeface="Arial" pitchFamily="34" charset="0"/>
                <a:cs typeface="Arial" pitchFamily="34" charset="0"/>
              </a:rPr>
              <a:t>Atual Diretor do Museu Militar de Lisboa</a:t>
            </a:r>
            <a:endParaRPr lang="pt-PT" sz="900" i="1" dirty="0">
              <a:latin typeface="Arial" pitchFamily="34" charset="0"/>
              <a:cs typeface="Arial" pitchFamily="34" charset="0"/>
            </a:endParaRPr>
          </a:p>
        </p:txBody>
      </p:sp>
      <p:sp>
        <p:nvSpPr>
          <p:cNvPr id="8" name="CaixaDeTexto 7"/>
          <p:cNvSpPr txBox="1"/>
          <p:nvPr/>
        </p:nvSpPr>
        <p:spPr>
          <a:xfrm>
            <a:off x="1905000" y="2667000"/>
            <a:ext cx="2362200" cy="230832"/>
          </a:xfrm>
          <a:prstGeom prst="rect">
            <a:avLst/>
          </a:prstGeom>
          <a:noFill/>
        </p:spPr>
        <p:txBody>
          <a:bodyPr wrap="square" rtlCol="0">
            <a:spAutoFit/>
          </a:bodyPr>
          <a:lstStyle/>
          <a:p>
            <a:pPr algn="just"/>
            <a:r>
              <a:rPr lang="pt-PT" sz="900" i="1" dirty="0" smtClean="0">
                <a:latin typeface="Arial" pitchFamily="34" charset="0"/>
                <a:cs typeface="Arial" pitchFamily="34" charset="0"/>
              </a:rPr>
              <a:t>Ex-Diretores do Museu Militar de Lisboa</a:t>
            </a:r>
            <a:endParaRPr lang="pt-PT" sz="900" i="1" dirty="0">
              <a:latin typeface="Arial" pitchFamily="34" charset="0"/>
              <a:cs typeface="Arial" pitchFamily="34" charset="0"/>
            </a:endParaRPr>
          </a:p>
        </p:txBody>
      </p:sp>
      <p:pic>
        <p:nvPicPr>
          <p:cNvPr id="1028" name="Picture 4"/>
          <p:cNvPicPr>
            <a:picLocks noChangeAspect="1" noChangeArrowheads="1"/>
          </p:cNvPicPr>
          <p:nvPr/>
        </p:nvPicPr>
        <p:blipFill>
          <a:blip r:embed="rId4" cstate="print"/>
          <a:srcRect/>
          <a:stretch>
            <a:fillRect/>
          </a:stretch>
        </p:blipFill>
        <p:spPr bwMode="auto">
          <a:xfrm>
            <a:off x="1905000" y="3048000"/>
            <a:ext cx="4876800" cy="3581400"/>
          </a:xfrm>
          <a:prstGeom prst="rect">
            <a:avLst/>
          </a:prstGeom>
          <a:noFill/>
          <a:ln w="9525">
            <a:noFill/>
            <a:miter lim="800000"/>
            <a:headEnd/>
            <a:tailEnd/>
          </a:ln>
        </p:spPr>
      </p:pic>
      <p:sp>
        <p:nvSpPr>
          <p:cNvPr id="16" name="CaixaDeTexto 15"/>
          <p:cNvSpPr txBox="1"/>
          <p:nvPr/>
        </p:nvSpPr>
        <p:spPr>
          <a:xfrm>
            <a:off x="2286000" y="2133600"/>
            <a:ext cx="2362200" cy="230832"/>
          </a:xfrm>
          <a:prstGeom prst="rect">
            <a:avLst/>
          </a:prstGeom>
          <a:noFill/>
        </p:spPr>
        <p:txBody>
          <a:bodyPr wrap="square" rtlCol="0">
            <a:spAutoFit/>
          </a:bodyPr>
          <a:lstStyle/>
          <a:p>
            <a:pPr algn="just">
              <a:buFont typeface="Arial" pitchFamily="34" charset="0"/>
              <a:buChar char="•"/>
            </a:pPr>
            <a:r>
              <a:rPr lang="pt-PT" sz="900" b="1" i="1" dirty="0" smtClean="0">
                <a:latin typeface="Arial" pitchFamily="34" charset="0"/>
                <a:cs typeface="Arial" pitchFamily="34" charset="0"/>
              </a:rPr>
              <a:t> Coronel Luís Sodré de Albuquerque</a:t>
            </a:r>
            <a:endParaRPr lang="pt-PT" sz="900" b="1" i="1" dirty="0">
              <a:latin typeface="Arial" pitchFamily="34" charset="0"/>
              <a:cs typeface="Arial" pitchFamily="34" charset="0"/>
            </a:endParaRPr>
          </a:p>
        </p:txBody>
      </p:sp>
      <p:grpSp>
        <p:nvGrpSpPr>
          <p:cNvPr id="21" name="Grupo 20"/>
          <p:cNvGrpSpPr/>
          <p:nvPr/>
        </p:nvGrpSpPr>
        <p:grpSpPr>
          <a:xfrm>
            <a:off x="76200" y="1371600"/>
            <a:ext cx="1828800" cy="5715000"/>
            <a:chOff x="152400" y="1371600"/>
            <a:chExt cx="1828800" cy="5715000"/>
          </a:xfrm>
        </p:grpSpPr>
        <p:pic>
          <p:nvPicPr>
            <p:cNvPr id="22" name="Picture 3"/>
            <p:cNvPicPr>
              <a:picLocks noChangeAspect="1" noChangeArrowheads="1"/>
            </p:cNvPicPr>
            <p:nvPr/>
          </p:nvPicPr>
          <p:blipFill>
            <a:blip r:embed="rId5" cstate="print"/>
            <a:srcRect b="80690"/>
            <a:stretch>
              <a:fillRect/>
            </a:stretch>
          </p:blipFill>
          <p:spPr bwMode="auto">
            <a:xfrm>
              <a:off x="171450" y="1371600"/>
              <a:ext cx="1733550" cy="1066800"/>
            </a:xfrm>
            <a:prstGeom prst="rect">
              <a:avLst/>
            </a:prstGeom>
            <a:noFill/>
            <a:ln w="9525">
              <a:noFill/>
              <a:miter lim="800000"/>
              <a:headEnd/>
              <a:tailEnd/>
            </a:ln>
          </p:spPr>
        </p:pic>
        <p:sp>
          <p:nvSpPr>
            <p:cNvPr id="23" name="CaixaDeTexto 22">
              <a:hlinkClick r:id="rId6"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4" name="CaixaDeTexto 23">
              <a:hlinkClick r:id="rId7"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5" name="CaixaDeTexto 24">
              <a:hlinkClick r:id="rId7"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6" name="CaixaDeTexto 25">
              <a:hlinkClick r:id="rId8"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7" name="CaixaDeTexto 26">
              <a:hlinkClick r:id="rId9"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8" name="CaixaDeTexto 27">
              <a:hlinkClick r:id="rId10"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9" name="CaixaDeTexto 28">
              <a:hlinkClick r:id="rId11"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30" name="CaixaDeTexto 29">
              <a:hlinkClick r:id="rId12"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31" name="CaixaDeTexto 30">
              <a:hlinkClick r:id="rId13"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32" name="CaixaDeTexto 31">
              <a:hlinkClick r:id="rId14"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3" name="CaixaDeTexto 32">
              <a:hlinkClick r:id="rId15"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4" name="Picture 3"/>
            <p:cNvPicPr>
              <a:picLocks noChangeAspect="1" noChangeArrowheads="1"/>
            </p:cNvPicPr>
            <p:nvPr/>
          </p:nvPicPr>
          <p:blipFill>
            <a:blip r:embed="rId5"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pic>
        <p:nvPicPr>
          <p:cNvPr id="2050" name="Picture 2" descr="E:\Mestrado\Relatório de Estágio\Cap. IV - Salvaguarda e Valorização\Site\Organogramajpeg.jpg"/>
          <p:cNvPicPr>
            <a:picLocks noChangeAspect="1" noChangeArrowheads="1"/>
          </p:cNvPicPr>
          <p:nvPr/>
        </p:nvPicPr>
        <p:blipFill>
          <a:blip r:embed="rId4" cstate="print"/>
          <a:srcRect/>
          <a:stretch>
            <a:fillRect/>
          </a:stretch>
        </p:blipFill>
        <p:spPr bwMode="auto">
          <a:xfrm>
            <a:off x="1981200" y="2209800"/>
            <a:ext cx="4470400" cy="3962400"/>
          </a:xfrm>
          <a:prstGeom prst="rect">
            <a:avLst/>
          </a:prstGeom>
          <a:noFill/>
        </p:spPr>
      </p:pic>
      <p:sp>
        <p:nvSpPr>
          <p:cNvPr id="9" name="CaixaDeTexto 8"/>
          <p:cNvSpPr txBox="1"/>
          <p:nvPr/>
        </p:nvSpPr>
        <p:spPr>
          <a:xfrm>
            <a:off x="1905000" y="1674168"/>
            <a:ext cx="2362200" cy="230832"/>
          </a:xfrm>
          <a:prstGeom prst="rect">
            <a:avLst/>
          </a:prstGeom>
          <a:noFill/>
        </p:spPr>
        <p:txBody>
          <a:bodyPr wrap="square" rtlCol="0">
            <a:spAutoFit/>
          </a:bodyPr>
          <a:lstStyle/>
          <a:p>
            <a:pPr algn="just"/>
            <a:r>
              <a:rPr lang="pt-PT" sz="900" i="1" dirty="0" smtClean="0">
                <a:latin typeface="Arial" pitchFamily="34" charset="0"/>
                <a:cs typeface="Arial" pitchFamily="34" charset="0"/>
              </a:rPr>
              <a:t>Organização do Museu Militar de Lisboa</a:t>
            </a:r>
            <a:endParaRPr lang="pt-PT" sz="900" i="1" dirty="0">
              <a:latin typeface="Arial" pitchFamily="34" charset="0"/>
              <a:cs typeface="Arial" pitchFamily="34" charset="0"/>
            </a:endParaRPr>
          </a:p>
        </p:txBody>
      </p:sp>
      <p:grpSp>
        <p:nvGrpSpPr>
          <p:cNvPr id="19" name="Grupo 18"/>
          <p:cNvGrpSpPr/>
          <p:nvPr/>
        </p:nvGrpSpPr>
        <p:grpSpPr>
          <a:xfrm>
            <a:off x="76200" y="1371600"/>
            <a:ext cx="1828800" cy="5715000"/>
            <a:chOff x="152400" y="1371600"/>
            <a:chExt cx="1828800" cy="5715000"/>
          </a:xfrm>
        </p:grpSpPr>
        <p:pic>
          <p:nvPicPr>
            <p:cNvPr id="20" name="Picture 3"/>
            <p:cNvPicPr>
              <a:picLocks noChangeAspect="1" noChangeArrowheads="1"/>
            </p:cNvPicPr>
            <p:nvPr/>
          </p:nvPicPr>
          <p:blipFill>
            <a:blip r:embed="rId5" cstate="print"/>
            <a:srcRect b="80690"/>
            <a:stretch>
              <a:fillRect/>
            </a:stretch>
          </p:blipFill>
          <p:spPr bwMode="auto">
            <a:xfrm>
              <a:off x="171450" y="1371600"/>
              <a:ext cx="1733550" cy="1066800"/>
            </a:xfrm>
            <a:prstGeom prst="rect">
              <a:avLst/>
            </a:prstGeom>
            <a:noFill/>
            <a:ln w="9525">
              <a:noFill/>
              <a:miter lim="800000"/>
              <a:headEnd/>
              <a:tailEnd/>
            </a:ln>
          </p:spPr>
        </p:pic>
        <p:sp>
          <p:nvSpPr>
            <p:cNvPr id="21" name="CaixaDeTexto 20">
              <a:hlinkClick r:id="rId6"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2" name="CaixaDeTexto 21">
              <a:hlinkClick r:id="rId7"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3" name="CaixaDeTexto 22">
              <a:hlinkClick r:id="rId7"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4" name="CaixaDeTexto 23">
              <a:hlinkClick r:id="rId8"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5" name="CaixaDeTexto 24">
              <a:hlinkClick r:id="rId9"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6" name="CaixaDeTexto 25">
              <a:hlinkClick r:id="rId10"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7" name="CaixaDeTexto 26">
              <a:hlinkClick r:id="rId11"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28" name="CaixaDeTexto 27">
              <a:hlinkClick r:id="rId12"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29" name="CaixaDeTexto 28">
              <a:hlinkClick r:id="rId13"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30" name="CaixaDeTexto 29">
              <a:hlinkClick r:id="rId14"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1" name="CaixaDeTexto 30">
              <a:hlinkClick r:id="rId15"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2" name="Picture 3"/>
            <p:cNvPicPr>
              <a:picLocks noChangeAspect="1" noChangeArrowheads="1"/>
            </p:cNvPicPr>
            <p:nvPr/>
          </p:nvPicPr>
          <p:blipFill>
            <a:blip r:embed="rId5"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pic>
        <p:nvPicPr>
          <p:cNvPr id="3074" name="Picture 2" descr="E:\Mestrado\Relatório de Estágio\Cap. IV - Salvaguarda e Valorização\Site\MusMil(3).gif"/>
          <p:cNvPicPr>
            <a:picLocks noChangeAspect="1" noChangeArrowheads="1"/>
          </p:cNvPicPr>
          <p:nvPr/>
        </p:nvPicPr>
        <p:blipFill>
          <a:blip r:embed="rId4" cstate="print"/>
          <a:srcRect/>
          <a:stretch>
            <a:fillRect/>
          </a:stretch>
        </p:blipFill>
        <p:spPr bwMode="auto">
          <a:xfrm>
            <a:off x="3505200" y="1600200"/>
            <a:ext cx="1085849" cy="1371599"/>
          </a:xfrm>
          <a:prstGeom prst="rect">
            <a:avLst/>
          </a:prstGeom>
          <a:noFill/>
        </p:spPr>
      </p:pic>
      <p:sp>
        <p:nvSpPr>
          <p:cNvPr id="8" name="Rectângulo 7"/>
          <p:cNvSpPr/>
          <p:nvPr/>
        </p:nvSpPr>
        <p:spPr>
          <a:xfrm>
            <a:off x="1981200" y="3048000"/>
            <a:ext cx="4800600" cy="5632311"/>
          </a:xfrm>
          <a:prstGeom prst="rect">
            <a:avLst/>
          </a:prstGeom>
        </p:spPr>
        <p:txBody>
          <a:bodyPr wrap="square">
            <a:spAutoFit/>
          </a:bodyPr>
          <a:lstStyle/>
          <a:p>
            <a:pPr algn="just"/>
            <a:r>
              <a:rPr lang="pt-PT" sz="1000" b="1" dirty="0" smtClean="0">
                <a:latin typeface="Arial" pitchFamily="34" charset="0"/>
                <a:cs typeface="Arial" pitchFamily="34" charset="0"/>
              </a:rPr>
              <a:t>Armas</a:t>
            </a:r>
          </a:p>
          <a:p>
            <a:pPr algn="just"/>
            <a:endParaRPr lang="pt-PT" sz="1000" b="1" dirty="0" smtClean="0">
              <a:latin typeface="Arial" pitchFamily="34" charset="0"/>
              <a:cs typeface="Arial" pitchFamily="34" charset="0"/>
            </a:endParaRPr>
          </a:p>
          <a:p>
            <a:pPr algn="just"/>
            <a:r>
              <a:rPr lang="pt-PT" sz="1000" u="sng" dirty="0" smtClean="0">
                <a:latin typeface="Arial" pitchFamily="34" charset="0"/>
                <a:cs typeface="Arial" pitchFamily="34" charset="0"/>
              </a:rPr>
              <a:t>Escudo:</a:t>
            </a:r>
            <a:r>
              <a:rPr lang="pt-PT" sz="1000" dirty="0" smtClean="0">
                <a:latin typeface="Arial" pitchFamily="34" charset="0"/>
                <a:cs typeface="Arial" pitchFamily="34" charset="0"/>
              </a:rPr>
              <a:t> de vermelho, dois canhões antigos de ouro passados em aspa e acompanhados à dextra e à sinistra de um pelouro de prata; </a:t>
            </a:r>
            <a:r>
              <a:rPr lang="pt-PT" sz="1000" dirty="0" err="1" smtClean="0">
                <a:latin typeface="Arial" pitchFamily="34" charset="0"/>
                <a:cs typeface="Arial" pitchFamily="34" charset="0"/>
              </a:rPr>
              <a:t>brocante</a:t>
            </a:r>
            <a:r>
              <a:rPr lang="pt-PT" sz="1000" dirty="0" smtClean="0">
                <a:latin typeface="Arial" pitchFamily="34" charset="0"/>
                <a:cs typeface="Arial" pitchFamily="34" charset="0"/>
              </a:rPr>
              <a:t>, ao centro do escudo, uma espada antiga em pala, apontada ao chefe.</a:t>
            </a:r>
          </a:p>
          <a:p>
            <a:pPr algn="just"/>
            <a:endParaRPr lang="pt-PT" sz="1000" u="sng" dirty="0" smtClean="0">
              <a:latin typeface="Arial" pitchFamily="34" charset="0"/>
              <a:cs typeface="Arial" pitchFamily="34" charset="0"/>
            </a:endParaRPr>
          </a:p>
          <a:p>
            <a:pPr algn="just"/>
            <a:r>
              <a:rPr lang="pt-PT" sz="1000" u="sng" dirty="0" smtClean="0">
                <a:latin typeface="Arial" pitchFamily="34" charset="0"/>
                <a:cs typeface="Arial" pitchFamily="34" charset="0"/>
              </a:rPr>
              <a:t>Elmo militar:</a:t>
            </a:r>
            <a:r>
              <a:rPr lang="pt-PT" sz="1000" dirty="0" smtClean="0">
                <a:latin typeface="Arial" pitchFamily="34" charset="0"/>
                <a:cs typeface="Arial" pitchFamily="34" charset="0"/>
              </a:rPr>
              <a:t> de prata, forrado de vermelho, a três quartos para a dextra.</a:t>
            </a:r>
          </a:p>
          <a:p>
            <a:pPr algn="just"/>
            <a:endParaRPr lang="pt-PT" sz="1000" b="1" dirty="0" smtClean="0">
              <a:latin typeface="Arial" pitchFamily="34" charset="0"/>
              <a:cs typeface="Arial" pitchFamily="34" charset="0"/>
            </a:endParaRPr>
          </a:p>
          <a:p>
            <a:pPr algn="just"/>
            <a:r>
              <a:rPr lang="pt-PT" sz="1000" u="sng" dirty="0" smtClean="0">
                <a:latin typeface="Arial" pitchFamily="34" charset="0"/>
                <a:cs typeface="Arial" pitchFamily="34" charset="0"/>
              </a:rPr>
              <a:t>Correia</a:t>
            </a:r>
            <a:r>
              <a:rPr lang="pt-PT" sz="1000" dirty="0" smtClean="0">
                <a:latin typeface="Arial" pitchFamily="34" charset="0"/>
                <a:cs typeface="Arial" pitchFamily="34" charset="0"/>
              </a:rPr>
              <a:t>: de vermelho, perfilada de ouro.</a:t>
            </a:r>
          </a:p>
          <a:p>
            <a:pPr algn="just"/>
            <a:endParaRPr lang="pt-PT" sz="1000" b="1" dirty="0" smtClean="0">
              <a:latin typeface="Arial" pitchFamily="34" charset="0"/>
              <a:cs typeface="Arial" pitchFamily="34" charset="0"/>
            </a:endParaRPr>
          </a:p>
          <a:p>
            <a:pPr algn="just"/>
            <a:r>
              <a:rPr lang="pt-PT" sz="1000" u="sng" dirty="0" smtClean="0">
                <a:latin typeface="Arial" pitchFamily="34" charset="0"/>
                <a:cs typeface="Arial" pitchFamily="34" charset="0"/>
              </a:rPr>
              <a:t>Paquife e virol</a:t>
            </a:r>
            <a:r>
              <a:rPr lang="pt-PT" sz="1000" dirty="0" smtClean="0">
                <a:latin typeface="Arial" pitchFamily="34" charset="0"/>
                <a:cs typeface="Arial" pitchFamily="34" charset="0"/>
              </a:rPr>
              <a:t>: de vermelho e ouro.</a:t>
            </a:r>
          </a:p>
          <a:p>
            <a:pPr algn="just"/>
            <a:endParaRPr lang="pt-PT" sz="1000" b="1" dirty="0" smtClean="0">
              <a:latin typeface="Arial" pitchFamily="34" charset="0"/>
              <a:cs typeface="Arial" pitchFamily="34" charset="0"/>
            </a:endParaRPr>
          </a:p>
          <a:p>
            <a:pPr algn="just"/>
            <a:r>
              <a:rPr lang="pt-PT" sz="1000" u="sng" dirty="0" smtClean="0">
                <a:latin typeface="Arial" pitchFamily="34" charset="0"/>
                <a:cs typeface="Arial" pitchFamily="34" charset="0"/>
              </a:rPr>
              <a:t>Timbre:</a:t>
            </a:r>
            <a:r>
              <a:rPr lang="pt-PT" sz="1000" dirty="0" smtClean="0">
                <a:latin typeface="Arial" pitchFamily="34" charset="0"/>
                <a:cs typeface="Arial" pitchFamily="34" charset="0"/>
              </a:rPr>
              <a:t> um leão rampante, de ouro, segurando nas garras uma maça de armas de prata. </a:t>
            </a:r>
          </a:p>
          <a:p>
            <a:pPr algn="just"/>
            <a:endParaRPr lang="pt-PT" sz="1000" b="1" dirty="0" smtClean="0">
              <a:latin typeface="Arial" pitchFamily="34" charset="0"/>
              <a:cs typeface="Arial" pitchFamily="34" charset="0"/>
            </a:endParaRPr>
          </a:p>
          <a:p>
            <a:pPr algn="just"/>
            <a:r>
              <a:rPr lang="pt-PT" sz="1000" b="1" dirty="0" smtClean="0">
                <a:latin typeface="Arial" pitchFamily="34" charset="0"/>
                <a:cs typeface="Arial" pitchFamily="34" charset="0"/>
              </a:rPr>
              <a:t>Simbologia e Alusão das Peças</a:t>
            </a:r>
          </a:p>
          <a:p>
            <a:pPr algn="just"/>
            <a:endParaRPr lang="pt-PT" sz="1000" dirty="0" smtClean="0">
              <a:latin typeface="Arial" pitchFamily="34" charset="0"/>
              <a:cs typeface="Arial" pitchFamily="34" charset="0"/>
            </a:endParaRPr>
          </a:p>
          <a:p>
            <a:pPr algn="just"/>
            <a:r>
              <a:rPr lang="pt-PT" sz="1000" u="sng" dirty="0" smtClean="0">
                <a:latin typeface="Arial" pitchFamily="34" charset="0"/>
                <a:cs typeface="Arial" pitchFamily="34" charset="0"/>
              </a:rPr>
              <a:t>Canhões antigos e os pelouros</a:t>
            </a:r>
            <a:r>
              <a:rPr lang="pt-PT" sz="1000" dirty="0" smtClean="0">
                <a:latin typeface="Arial" pitchFamily="34" charset="0"/>
                <a:cs typeface="Arial" pitchFamily="34" charset="0"/>
              </a:rPr>
              <a:t>, simbolizam as espécies expostas no Museu.</a:t>
            </a:r>
          </a:p>
          <a:p>
            <a:pPr algn="just"/>
            <a:endParaRPr lang="pt-PT" sz="1000" b="1" dirty="0" smtClean="0">
              <a:latin typeface="Arial" pitchFamily="34" charset="0"/>
              <a:cs typeface="Arial" pitchFamily="34" charset="0"/>
            </a:endParaRPr>
          </a:p>
          <a:p>
            <a:pPr algn="just"/>
            <a:r>
              <a:rPr lang="pt-PT" sz="1000" u="sng" dirty="0" smtClean="0">
                <a:latin typeface="Arial" pitchFamily="34" charset="0"/>
                <a:cs typeface="Arial" pitchFamily="34" charset="0"/>
              </a:rPr>
              <a:t>Espada antiga</a:t>
            </a:r>
            <a:r>
              <a:rPr lang="pt-PT" sz="1000" dirty="0" smtClean="0">
                <a:latin typeface="Arial" pitchFamily="34" charset="0"/>
                <a:cs typeface="Arial" pitchFamily="34" charset="0"/>
              </a:rPr>
              <a:t>, simboliza o carácter militar do Museu.</a:t>
            </a:r>
          </a:p>
          <a:p>
            <a:pPr algn="just"/>
            <a:endParaRPr lang="pt-PT" sz="1000" b="1" dirty="0" smtClean="0">
              <a:latin typeface="Arial" pitchFamily="34" charset="0"/>
              <a:cs typeface="Arial" pitchFamily="34" charset="0"/>
            </a:endParaRPr>
          </a:p>
          <a:p>
            <a:pPr algn="just"/>
            <a:r>
              <a:rPr lang="pt-PT" sz="1000" u="sng" dirty="0" smtClean="0">
                <a:latin typeface="Arial" pitchFamily="34" charset="0"/>
                <a:cs typeface="Arial" pitchFamily="34" charset="0"/>
              </a:rPr>
              <a:t>Leão rampante</a:t>
            </a:r>
            <a:r>
              <a:rPr lang="pt-PT" sz="1000" dirty="0" smtClean="0">
                <a:latin typeface="Arial" pitchFamily="34" charset="0"/>
                <a:cs typeface="Arial" pitchFamily="34" charset="0"/>
              </a:rPr>
              <a:t>, segurando a maça de armas, simboliza o Exército Português exibindo as suas espécies militares.</a:t>
            </a:r>
          </a:p>
          <a:p>
            <a:pPr algn="just"/>
            <a:endParaRPr lang="pt-PT" sz="1000" dirty="0" smtClean="0">
              <a:latin typeface="Arial" pitchFamily="34" charset="0"/>
              <a:cs typeface="Arial" pitchFamily="34" charset="0"/>
            </a:endParaRPr>
          </a:p>
          <a:p>
            <a:pPr algn="just"/>
            <a:r>
              <a:rPr lang="pt-PT" sz="1000" u="sng" dirty="0" smtClean="0">
                <a:latin typeface="Arial" pitchFamily="34" charset="0"/>
                <a:cs typeface="Arial" pitchFamily="34" charset="0"/>
              </a:rPr>
              <a:t>Divisa</a:t>
            </a:r>
            <a:r>
              <a:rPr lang="pt-PT" sz="1000" dirty="0" smtClean="0">
                <a:latin typeface="Arial" pitchFamily="34" charset="0"/>
                <a:cs typeface="Arial" pitchFamily="34" charset="0"/>
              </a:rPr>
              <a:t>, num listel de branco, ondulado, sotoposto ao escudo, em letras de estilo elzevir, maiúsculas, de negro, "</a:t>
            </a:r>
            <a:r>
              <a:rPr lang="pt-PT" sz="1000" b="1" dirty="0" smtClean="0">
                <a:latin typeface="Arial" pitchFamily="34" charset="0"/>
                <a:cs typeface="Arial" pitchFamily="34" charset="0"/>
              </a:rPr>
              <a:t>MAIORVM NATV ARMA PROPONIMVS</a:t>
            </a:r>
            <a:r>
              <a:rPr lang="pt-PT" sz="1000" dirty="0" smtClean="0">
                <a:latin typeface="Arial" pitchFamily="34" charset="0"/>
                <a:cs typeface="Arial" pitchFamily="34" charset="0"/>
              </a:rPr>
              <a:t>" - "GUARDAMOS AS ARMAS DOS ANTEPASSADOS", espelha a missão fundamental do Museu.</a:t>
            </a:r>
          </a:p>
          <a:p>
            <a:pPr algn="just"/>
            <a:endParaRPr lang="pt-PT" sz="1000" b="1" dirty="0" smtClean="0">
              <a:latin typeface="Arial" pitchFamily="34" charset="0"/>
              <a:cs typeface="Arial" pitchFamily="34" charset="0"/>
            </a:endParaRPr>
          </a:p>
          <a:p>
            <a:pPr algn="just"/>
            <a:r>
              <a:rPr lang="pt-PT" sz="1000" b="1" dirty="0" smtClean="0">
                <a:latin typeface="Arial" pitchFamily="34" charset="0"/>
                <a:cs typeface="Arial" pitchFamily="34" charset="0"/>
              </a:rPr>
              <a:t>Os Esmaltes Significam</a:t>
            </a:r>
          </a:p>
          <a:p>
            <a:pPr algn="just"/>
            <a:endParaRPr lang="pt-PT" sz="1000" b="1" dirty="0" smtClean="0">
              <a:latin typeface="Arial" pitchFamily="34" charset="0"/>
              <a:cs typeface="Arial" pitchFamily="34" charset="0"/>
            </a:endParaRPr>
          </a:p>
          <a:p>
            <a:pPr algn="just"/>
            <a:r>
              <a:rPr lang="pt-PT" sz="1000" u="sng" dirty="0" smtClean="0">
                <a:latin typeface="Arial" pitchFamily="34" charset="0"/>
                <a:cs typeface="Arial" pitchFamily="34" charset="0"/>
              </a:rPr>
              <a:t>Ouro</a:t>
            </a:r>
            <a:r>
              <a:rPr lang="pt-PT" sz="1000" dirty="0" smtClean="0">
                <a:latin typeface="Arial" pitchFamily="34" charset="0"/>
                <a:cs typeface="Arial" pitchFamily="34" charset="0"/>
              </a:rPr>
              <a:t>: nobreza e constância.</a:t>
            </a:r>
          </a:p>
          <a:p>
            <a:pPr algn="just"/>
            <a:endParaRPr lang="pt-PT" sz="1000" b="1" dirty="0" smtClean="0">
              <a:latin typeface="Arial" pitchFamily="34" charset="0"/>
              <a:cs typeface="Arial" pitchFamily="34" charset="0"/>
            </a:endParaRPr>
          </a:p>
          <a:p>
            <a:pPr algn="just"/>
            <a:r>
              <a:rPr lang="pt-PT" sz="1000" u="sng" dirty="0" smtClean="0">
                <a:latin typeface="Arial" pitchFamily="34" charset="0"/>
                <a:cs typeface="Arial" pitchFamily="34" charset="0"/>
              </a:rPr>
              <a:t>Prata</a:t>
            </a:r>
            <a:r>
              <a:rPr lang="pt-PT" sz="1000" dirty="0" smtClean="0">
                <a:latin typeface="Arial" pitchFamily="34" charset="0"/>
                <a:cs typeface="Arial" pitchFamily="34" charset="0"/>
              </a:rPr>
              <a:t>: riqueza e eloquência.</a:t>
            </a:r>
          </a:p>
          <a:p>
            <a:pPr algn="just"/>
            <a:endParaRPr lang="pt-PT" sz="1000" b="1" dirty="0" smtClean="0">
              <a:latin typeface="Arial" pitchFamily="34" charset="0"/>
              <a:cs typeface="Arial" pitchFamily="34" charset="0"/>
            </a:endParaRPr>
          </a:p>
          <a:p>
            <a:pPr algn="just"/>
            <a:r>
              <a:rPr lang="pt-PT" sz="1000" u="sng" dirty="0" smtClean="0">
                <a:latin typeface="Arial" pitchFamily="34" charset="0"/>
                <a:cs typeface="Arial" pitchFamily="34" charset="0"/>
              </a:rPr>
              <a:t>Vermelho:</a:t>
            </a:r>
            <a:r>
              <a:rPr lang="pt-PT" sz="1000" dirty="0" smtClean="0">
                <a:latin typeface="Arial" pitchFamily="34" charset="0"/>
                <a:cs typeface="Arial" pitchFamily="34" charset="0"/>
              </a:rPr>
              <a:t> ardor bélico e força.</a:t>
            </a:r>
            <a:endParaRPr lang="pt-PT" sz="1000" dirty="0">
              <a:latin typeface="Arial" pitchFamily="34" charset="0"/>
              <a:cs typeface="Arial" pitchFamily="34" charset="0"/>
            </a:endParaRPr>
          </a:p>
        </p:txBody>
      </p:sp>
      <p:pic>
        <p:nvPicPr>
          <p:cNvPr id="9"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grpSp>
        <p:nvGrpSpPr>
          <p:cNvPr id="34" name="Grupo 33"/>
          <p:cNvGrpSpPr/>
          <p:nvPr/>
        </p:nvGrpSpPr>
        <p:grpSpPr>
          <a:xfrm>
            <a:off x="76200" y="1371600"/>
            <a:ext cx="1828800" cy="5715000"/>
            <a:chOff x="152400" y="1371600"/>
            <a:chExt cx="1828800" cy="5715000"/>
          </a:xfrm>
        </p:grpSpPr>
        <p:pic>
          <p:nvPicPr>
            <p:cNvPr id="35" name="Picture 3"/>
            <p:cNvPicPr>
              <a:picLocks noChangeAspect="1" noChangeArrowheads="1"/>
            </p:cNvPicPr>
            <p:nvPr/>
          </p:nvPicPr>
          <p:blipFill>
            <a:blip r:embed="rId5" cstate="print"/>
            <a:srcRect b="80690"/>
            <a:stretch>
              <a:fillRect/>
            </a:stretch>
          </p:blipFill>
          <p:spPr bwMode="auto">
            <a:xfrm>
              <a:off x="171450" y="1371600"/>
              <a:ext cx="1733550" cy="1066800"/>
            </a:xfrm>
            <a:prstGeom prst="rect">
              <a:avLst/>
            </a:prstGeom>
            <a:noFill/>
            <a:ln w="9525">
              <a:noFill/>
              <a:miter lim="800000"/>
              <a:headEnd/>
              <a:tailEnd/>
            </a:ln>
          </p:spPr>
        </p:pic>
        <p:sp>
          <p:nvSpPr>
            <p:cNvPr id="36" name="CaixaDeTexto 35">
              <a:hlinkClick r:id="rId6"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37" name="CaixaDeTexto 36">
              <a:hlinkClick r:id="rId7"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38" name="CaixaDeTexto 37">
              <a:hlinkClick r:id="rId7"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39" name="CaixaDeTexto 38">
              <a:hlinkClick r:id="rId8"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40" name="CaixaDeTexto 39">
              <a:hlinkClick r:id="rId9"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41" name="CaixaDeTexto 40">
              <a:hlinkClick r:id="rId10"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56" name="CaixaDeTexto 55">
              <a:hlinkClick r:id="rId11"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57" name="CaixaDeTexto 56">
              <a:hlinkClick r:id="rId12"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58" name="CaixaDeTexto 57">
              <a:hlinkClick r:id="rId13"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59" name="CaixaDeTexto 58">
              <a:hlinkClick r:id="rId14"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60" name="CaixaDeTexto 59">
              <a:hlinkClick r:id="rId15"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61" name="Picture 3"/>
            <p:cNvPicPr>
              <a:picLocks noChangeAspect="1" noChangeArrowheads="1"/>
            </p:cNvPicPr>
            <p:nvPr/>
          </p:nvPicPr>
          <p:blipFill>
            <a:blip r:embed="rId5"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sp>
        <p:nvSpPr>
          <p:cNvPr id="9" name="Rectângulo 8"/>
          <p:cNvSpPr/>
          <p:nvPr/>
        </p:nvSpPr>
        <p:spPr>
          <a:xfrm>
            <a:off x="1943100" y="1847195"/>
            <a:ext cx="4838700" cy="4862870"/>
          </a:xfrm>
          <a:prstGeom prst="rect">
            <a:avLst/>
          </a:prstGeom>
        </p:spPr>
        <p:txBody>
          <a:bodyPr wrap="square">
            <a:spAutoFit/>
          </a:bodyPr>
          <a:lstStyle/>
          <a:p>
            <a:pPr algn="just"/>
            <a:r>
              <a:rPr lang="pt-PT" sz="1000" dirty="0" smtClean="0">
                <a:latin typeface="Arial" pitchFamily="34" charset="0"/>
                <a:cs typeface="Arial" pitchFamily="34" charset="0"/>
              </a:rPr>
              <a:t>      O Museu Militar de Lisboa desenvolve uma atividade </a:t>
            </a:r>
            <a:r>
              <a:rPr lang="pt-PT" sz="1000" dirty="0" err="1" smtClean="0">
                <a:latin typeface="Arial" pitchFamily="34" charset="0"/>
                <a:cs typeface="Arial" pitchFamily="34" charset="0"/>
              </a:rPr>
              <a:t>museal</a:t>
            </a:r>
            <a:r>
              <a:rPr lang="pt-PT" sz="1000" dirty="0" smtClean="0">
                <a:latin typeface="Arial" pitchFamily="34" charset="0"/>
                <a:cs typeface="Arial" pitchFamily="34" charset="0"/>
              </a:rPr>
              <a:t> centrada na missão e vocação que lhe estão atribuídas pelo Exército. Neste enquadramento, as atividades repartem-se pelas funções museológicas normais dos museus, nomeadamente a inventariação do acervo, a conservação e restauro, o estudo e investigação e, numa perspetiva educativa para os diversos públicos, a divulgação do seu importante património histórico-militar.</a:t>
            </a:r>
          </a:p>
          <a:p>
            <a:pPr algn="just"/>
            <a:r>
              <a:rPr lang="pt-PT" sz="1000" dirty="0" smtClean="0">
                <a:latin typeface="Arial" pitchFamily="34" charset="0"/>
                <a:cs typeface="Arial" pitchFamily="34" charset="0"/>
              </a:rPr>
              <a:t>      Assim, no âmbito museológico e museográfico, a face mais pública da atividade do Museu é a sua Exposição Permanente e as Exposições Temporárias do seu programa anual. Para além disso, a divulgação das suas coleções através de Catálogos, de Roteiros e da internet tem merecido a atenção permanente dos seus responsáveis.</a:t>
            </a:r>
          </a:p>
          <a:p>
            <a:pPr algn="just"/>
            <a:r>
              <a:rPr lang="pt-PT" sz="1000" dirty="0" smtClean="0">
                <a:latin typeface="Arial" pitchFamily="34" charset="0"/>
                <a:cs typeface="Arial" pitchFamily="34" charset="0"/>
              </a:rPr>
              <a:t>      É, também, intensa a colaboração com outras Instituições com interesses históricos e culturais, merecendo destaque a cedência temporária de peças do seu acervo para estudo ou exposição, atividade que requer o estabelecimento de protocolos devidamente autorizados através da Direção de História e Cultura Militar.</a:t>
            </a:r>
          </a:p>
          <a:p>
            <a:pPr algn="just"/>
            <a:r>
              <a:rPr lang="pt-PT" sz="1000" dirty="0" smtClean="0">
                <a:latin typeface="Arial" pitchFamily="34" charset="0"/>
                <a:cs typeface="Arial" pitchFamily="34" charset="0"/>
              </a:rPr>
              <a:t>      Por se pretender que o Museu seja fonte de cultura e instrumento de cidadania, facultam-se, sob pedido, a todos os estabelecimentos de ensino, tanto militares como civis, o acesso gratuito e acompanhado de alunos e professores, dando-lhes a possibilidade de completarem as suas aulas, tanto nos campos da história, da tecnologia, e do armamento, como nos da pintura, da escultura, da arquitetura e da azulejaria.</a:t>
            </a:r>
          </a:p>
          <a:p>
            <a:pPr algn="just"/>
            <a:r>
              <a:rPr lang="pt-PT" sz="1000" dirty="0" smtClean="0">
                <a:latin typeface="Arial" pitchFamily="34" charset="0"/>
                <a:cs typeface="Arial" pitchFamily="34" charset="0"/>
              </a:rPr>
              <a:t>      O Museu Militar de Lisboa conta uma Liga de Amigos a que estão associadas ilustres personalidades nacionais, militares e civis, que desenvolvem uma importante atividade relacionada com a divulgação da história e da cultura militar e de Portugal.</a:t>
            </a:r>
          </a:p>
          <a:p>
            <a:pPr algn="just"/>
            <a:endParaRPr lang="pt-PT" sz="1000" dirty="0" smtClean="0">
              <a:latin typeface="Arial" pitchFamily="34" charset="0"/>
              <a:cs typeface="Arial" pitchFamily="34" charset="0"/>
            </a:endParaRPr>
          </a:p>
          <a:p>
            <a:pPr algn="just"/>
            <a:endParaRPr lang="pt-PT" sz="1000" dirty="0" smtClean="0">
              <a:latin typeface="Arial" pitchFamily="34" charset="0"/>
              <a:cs typeface="Arial" pitchFamily="34" charset="0"/>
            </a:endParaRPr>
          </a:p>
          <a:p>
            <a:pPr algn="just">
              <a:buFont typeface="Arial" pitchFamily="34" charset="0"/>
              <a:buChar char="•"/>
            </a:pPr>
            <a:r>
              <a:rPr lang="pt-PT" sz="1000" u="sng" dirty="0" smtClean="0">
                <a:latin typeface="Arial" pitchFamily="34" charset="0"/>
                <a:cs typeface="Arial" pitchFamily="34" charset="0"/>
              </a:rPr>
              <a:t> </a:t>
            </a:r>
            <a:r>
              <a:rPr lang="pt-PT" sz="1000" u="sng" dirty="0" smtClean="0">
                <a:latin typeface="Arial" pitchFamily="34" charset="0"/>
                <a:cs typeface="Arial" pitchFamily="34" charset="0"/>
                <a:hlinkClick r:id="rId4" action="ppaction://hlinksldjump"/>
              </a:rPr>
              <a:t>Exposição Permanente</a:t>
            </a:r>
            <a:endParaRPr lang="pt-PT" sz="1000" u="sng" dirty="0" smtClean="0">
              <a:latin typeface="Arial" pitchFamily="34" charset="0"/>
              <a:cs typeface="Arial" pitchFamily="34" charset="0"/>
            </a:endParaRPr>
          </a:p>
          <a:p>
            <a:pPr algn="just">
              <a:buFont typeface="Arial" pitchFamily="34" charset="0"/>
              <a:buChar char="•"/>
            </a:pPr>
            <a:r>
              <a:rPr lang="pt-PT" sz="1000" u="sng" dirty="0" smtClean="0">
                <a:latin typeface="Arial" pitchFamily="34" charset="0"/>
                <a:cs typeface="Arial" pitchFamily="34" charset="0"/>
              </a:rPr>
              <a:t> </a:t>
            </a:r>
            <a:r>
              <a:rPr lang="pt-PT" sz="1000" u="sng" dirty="0" smtClean="0">
                <a:latin typeface="Arial" pitchFamily="34" charset="0"/>
                <a:cs typeface="Arial" pitchFamily="34" charset="0"/>
                <a:hlinkClick r:id="rId5" action="ppaction://hlinksldjump"/>
              </a:rPr>
              <a:t>Exposições Temporárias</a:t>
            </a:r>
            <a:endParaRPr lang="pt-PT" sz="1000" u="sng" dirty="0" smtClean="0">
              <a:latin typeface="Arial" pitchFamily="34" charset="0"/>
              <a:cs typeface="Arial" pitchFamily="34" charset="0"/>
            </a:endParaRPr>
          </a:p>
          <a:p>
            <a:pPr algn="just"/>
            <a:endParaRPr lang="pt-PT" sz="1000" dirty="0">
              <a:latin typeface="Arial" pitchFamily="34" charset="0"/>
              <a:cs typeface="Arial" pitchFamily="34" charset="0"/>
            </a:endParaRPr>
          </a:p>
        </p:txBody>
      </p:sp>
      <p:grpSp>
        <p:nvGrpSpPr>
          <p:cNvPr id="18" name="Grupo 17"/>
          <p:cNvGrpSpPr/>
          <p:nvPr/>
        </p:nvGrpSpPr>
        <p:grpSpPr>
          <a:xfrm>
            <a:off x="76200" y="1371600"/>
            <a:ext cx="1828800" cy="5715000"/>
            <a:chOff x="152400" y="1371600"/>
            <a:chExt cx="1828800" cy="5715000"/>
          </a:xfrm>
        </p:grpSpPr>
        <p:pic>
          <p:nvPicPr>
            <p:cNvPr id="19" name="Picture 3"/>
            <p:cNvPicPr>
              <a:picLocks noChangeAspect="1" noChangeArrowheads="1"/>
            </p:cNvPicPr>
            <p:nvPr/>
          </p:nvPicPr>
          <p:blipFill>
            <a:blip r:embed="rId6" cstate="print"/>
            <a:srcRect b="80690"/>
            <a:stretch>
              <a:fillRect/>
            </a:stretch>
          </p:blipFill>
          <p:spPr bwMode="auto">
            <a:xfrm>
              <a:off x="171450" y="1371600"/>
              <a:ext cx="1733550" cy="1066800"/>
            </a:xfrm>
            <a:prstGeom prst="rect">
              <a:avLst/>
            </a:prstGeom>
            <a:noFill/>
            <a:ln w="9525">
              <a:noFill/>
              <a:miter lim="800000"/>
              <a:headEnd/>
              <a:tailEnd/>
            </a:ln>
          </p:spPr>
        </p:pic>
        <p:sp>
          <p:nvSpPr>
            <p:cNvPr id="20" name="CaixaDeTexto 19">
              <a:hlinkClick r:id="rId7"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1" name="CaixaDeTexto 20">
              <a:hlinkClick r:id="rId8"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2" name="CaixaDeTexto 21">
              <a:hlinkClick r:id="rId8"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3" name="CaixaDeTexto 22">
              <a:hlinkClick r:id="rId9"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4" name="CaixaDeTexto 23">
              <a:hlinkClick r:id="rId10"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5" name="CaixaDeTexto 24">
              <a:hlinkClick r:id="rId11"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6" name="CaixaDeTexto 25">
              <a:hlinkClick r:id="rId12"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27" name="CaixaDeTexto 26">
              <a:hlinkClick r:id="rId13"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28" name="CaixaDeTexto 27">
              <a:hlinkClick r:id="rId14"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29" name="CaixaDeTexto 28">
              <a:hlinkClick r:id="rId15"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0" name="CaixaDeTexto 29">
              <a:hlinkClick r:id="rId16"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1" name="Picture 3"/>
            <p:cNvPicPr>
              <a:picLocks noChangeAspect="1" noChangeArrowheads="1"/>
            </p:cNvPicPr>
            <p:nvPr/>
          </p:nvPicPr>
          <p:blipFill>
            <a:blip r:embed="rId6"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sp>
        <p:nvSpPr>
          <p:cNvPr id="8" name="Rectângulo 7"/>
          <p:cNvSpPr/>
          <p:nvPr/>
        </p:nvSpPr>
        <p:spPr>
          <a:xfrm>
            <a:off x="1981200" y="1600200"/>
            <a:ext cx="4648200" cy="6247864"/>
          </a:xfrm>
          <a:prstGeom prst="rect">
            <a:avLst/>
          </a:prstGeom>
        </p:spPr>
        <p:txBody>
          <a:bodyPr wrap="square">
            <a:spAutoFit/>
          </a:bodyPr>
          <a:lstStyle/>
          <a:p>
            <a:pPr>
              <a:buFont typeface="Arial" pitchFamily="34" charset="0"/>
              <a:buChar char="•"/>
            </a:pPr>
            <a:r>
              <a:rPr lang="pt-PT" sz="1000" u="sng" dirty="0" smtClean="0">
                <a:latin typeface="Arial" pitchFamily="34" charset="0"/>
                <a:cs typeface="Arial" pitchFamily="34" charset="0"/>
              </a:rPr>
              <a:t> Exposição Permanente</a:t>
            </a:r>
          </a:p>
          <a:p>
            <a:pPr>
              <a:buFont typeface="Arial" pitchFamily="34" charset="0"/>
              <a:buChar char="•"/>
            </a:pPr>
            <a:endParaRPr lang="pt-PT" sz="1000" u="sng" dirty="0" smtClean="0">
              <a:latin typeface="Arial" pitchFamily="34" charset="0"/>
              <a:cs typeface="Arial" pitchFamily="34" charset="0"/>
            </a:endParaRPr>
          </a:p>
          <a:p>
            <a:pPr>
              <a:buFont typeface="Arial" pitchFamily="34" charset="0"/>
              <a:buChar char="•"/>
            </a:pPr>
            <a:endParaRPr lang="pt-PT" sz="1000" u="sng" dirty="0" smtClean="0">
              <a:latin typeface="Arial" pitchFamily="34" charset="0"/>
              <a:cs typeface="Arial" pitchFamily="34" charset="0"/>
            </a:endParaRPr>
          </a:p>
          <a:p>
            <a:pPr algn="just"/>
            <a:r>
              <a:rPr lang="pt-PT" sz="1000" dirty="0" smtClean="0">
                <a:latin typeface="Arial" pitchFamily="34" charset="0"/>
                <a:cs typeface="Arial" pitchFamily="34" charset="0"/>
              </a:rPr>
              <a:t>      O Museu Militar de Lisboa caracteriza a sua principal ação expositiva, pela apresentação de uma exposição permanente das suas valiosas coleções.</a:t>
            </a:r>
          </a:p>
          <a:p>
            <a:pPr algn="just"/>
            <a:r>
              <a:rPr lang="pt-PT" sz="1000" dirty="0" smtClean="0">
                <a:latin typeface="Arial" pitchFamily="34" charset="0"/>
                <a:cs typeface="Arial" pitchFamily="34" charset="0"/>
              </a:rPr>
              <a:t>      Do seu acervo histórico-militar, o Museu expõe, nos seus 34 espaços e salas um conjunto de armaria, pintura, escultura e painéis de azulejos que ilustram de forma soberba os acontecimentos mais relevantes da História de Portugal, a evolução tecnológica do fabrico do armamento e relevantes obras de insignes pintores e escultores.</a:t>
            </a:r>
          </a:p>
          <a:p>
            <a:pPr algn="just"/>
            <a:endParaRPr lang="pt-PT" sz="1000" dirty="0" smtClean="0">
              <a:latin typeface="Arial" pitchFamily="34" charset="0"/>
              <a:cs typeface="Arial" pitchFamily="34" charset="0"/>
            </a:endParaRPr>
          </a:p>
          <a:p>
            <a:pPr algn="just"/>
            <a:r>
              <a:rPr lang="pt-PT" sz="1000" b="1" dirty="0" smtClean="0">
                <a:latin typeface="Arial" pitchFamily="34" charset="0"/>
                <a:cs typeface="Arial" pitchFamily="34" charset="0"/>
              </a:rPr>
              <a:t>Salas:</a:t>
            </a:r>
          </a:p>
          <a:p>
            <a:endParaRPr lang="pt-PT" sz="1000" dirty="0" smtClean="0"/>
          </a:p>
          <a:p>
            <a:r>
              <a:rPr lang="pt-PT" sz="1000" u="sng" dirty="0" smtClean="0">
                <a:latin typeface="Arial" pitchFamily="34" charset="0"/>
                <a:cs typeface="Arial" pitchFamily="34" charset="0"/>
                <a:hlinkClick r:id="rId4" action="ppaction://hlinksldjump"/>
              </a:rPr>
              <a:t>Sala Vasco da Gama</a:t>
            </a:r>
            <a:endParaRPr lang="pt-PT" sz="1000" u="sng" dirty="0" smtClean="0">
              <a:latin typeface="Arial" pitchFamily="34" charset="0"/>
              <a:cs typeface="Arial" pitchFamily="34" charset="0"/>
            </a:endParaRPr>
          </a:p>
          <a:p>
            <a:r>
              <a:rPr lang="pt-PT" sz="1000" dirty="0" smtClean="0">
                <a:latin typeface="Arial" pitchFamily="34" charset="0"/>
                <a:cs typeface="Arial" pitchFamily="34" charset="0"/>
              </a:rPr>
              <a:t>Peristilo</a:t>
            </a:r>
          </a:p>
          <a:p>
            <a:r>
              <a:rPr lang="pt-PT" sz="1000" dirty="0" smtClean="0">
                <a:latin typeface="Arial" pitchFamily="34" charset="0"/>
                <a:cs typeface="Arial" pitchFamily="34" charset="0"/>
              </a:rPr>
              <a:t>Sala das Guerras Peninsulares</a:t>
            </a:r>
          </a:p>
          <a:p>
            <a:r>
              <a:rPr lang="pt-PT" sz="1000" dirty="0" smtClean="0">
                <a:latin typeface="Arial" pitchFamily="34" charset="0"/>
                <a:cs typeface="Arial" pitchFamily="34" charset="0"/>
              </a:rPr>
              <a:t>Sala das Condecorações (1ª República)</a:t>
            </a:r>
          </a:p>
          <a:p>
            <a:r>
              <a:rPr lang="pt-PT" sz="1000" dirty="0" smtClean="0">
                <a:latin typeface="Arial" pitchFamily="34" charset="0"/>
                <a:cs typeface="Arial" pitchFamily="34" charset="0"/>
              </a:rPr>
              <a:t>Sala da Grande Guerra</a:t>
            </a:r>
          </a:p>
          <a:p>
            <a:r>
              <a:rPr lang="pt-PT" sz="1000" dirty="0" smtClean="0">
                <a:latin typeface="Arial" pitchFamily="34" charset="0"/>
                <a:cs typeface="Arial" pitchFamily="34" charset="0"/>
              </a:rPr>
              <a:t>Sala D. Maria II</a:t>
            </a:r>
          </a:p>
          <a:p>
            <a:r>
              <a:rPr lang="pt-PT" sz="1000" dirty="0" smtClean="0">
                <a:latin typeface="Arial" pitchFamily="34" charset="0"/>
                <a:cs typeface="Arial" pitchFamily="34" charset="0"/>
              </a:rPr>
              <a:t>Sala D. José</a:t>
            </a:r>
          </a:p>
          <a:p>
            <a:r>
              <a:rPr lang="pt-PT" sz="1000" dirty="0" smtClean="0">
                <a:latin typeface="Arial" pitchFamily="34" charset="0"/>
                <a:cs typeface="Arial" pitchFamily="34" charset="0"/>
              </a:rPr>
              <a:t>Sala D. João V</a:t>
            </a:r>
            <a:endParaRPr lang="pt-PT" sz="1000" dirty="0" smtClean="0"/>
          </a:p>
          <a:p>
            <a:r>
              <a:rPr lang="pt-PT" sz="1000" dirty="0" smtClean="0">
                <a:latin typeface="Arial" pitchFamily="34" charset="0"/>
                <a:cs typeface="Arial" pitchFamily="34" charset="0"/>
              </a:rPr>
              <a:t>Sala Afonso de Albuquerque</a:t>
            </a:r>
          </a:p>
          <a:p>
            <a:r>
              <a:rPr lang="pt-PT" sz="1000" dirty="0" smtClean="0">
                <a:latin typeface="Arial" pitchFamily="34" charset="0"/>
                <a:cs typeface="Arial" pitchFamily="34" charset="0"/>
              </a:rPr>
              <a:t>Sala D. João de Castro</a:t>
            </a:r>
          </a:p>
          <a:p>
            <a:r>
              <a:rPr lang="pt-PT" sz="1000" dirty="0" smtClean="0">
                <a:latin typeface="Arial" pitchFamily="34" charset="0"/>
                <a:cs typeface="Arial" pitchFamily="34" charset="0"/>
              </a:rPr>
              <a:t>Sala Portugal</a:t>
            </a:r>
          </a:p>
          <a:p>
            <a:r>
              <a:rPr lang="pt-PT" sz="1000" dirty="0" smtClean="0">
                <a:latin typeface="Arial" pitchFamily="34" charset="0"/>
                <a:cs typeface="Arial" pitchFamily="34" charset="0"/>
              </a:rPr>
              <a:t>Sala dos Capacetes (Europa)</a:t>
            </a:r>
          </a:p>
          <a:p>
            <a:r>
              <a:rPr lang="pt-PT" sz="1000" dirty="0" smtClean="0">
                <a:latin typeface="Arial" pitchFamily="34" charset="0"/>
                <a:cs typeface="Arial" pitchFamily="34" charset="0"/>
              </a:rPr>
              <a:t>Sala África</a:t>
            </a:r>
          </a:p>
          <a:p>
            <a:r>
              <a:rPr lang="pt-PT" sz="1000" dirty="0" smtClean="0">
                <a:latin typeface="Arial" pitchFamily="34" charset="0"/>
                <a:cs typeface="Arial" pitchFamily="34" charset="0"/>
              </a:rPr>
              <a:t>Sala Ásia</a:t>
            </a:r>
          </a:p>
          <a:p>
            <a:r>
              <a:rPr lang="pt-PT" sz="1000" dirty="0" smtClean="0">
                <a:latin typeface="Arial" pitchFamily="34" charset="0"/>
                <a:cs typeface="Arial" pitchFamily="34" charset="0"/>
              </a:rPr>
              <a:t>Sala América (das Miniaturas)</a:t>
            </a:r>
          </a:p>
          <a:p>
            <a:r>
              <a:rPr lang="pt-PT" sz="1000" dirty="0" smtClean="0">
                <a:latin typeface="Arial" pitchFamily="34" charset="0"/>
                <a:cs typeface="Arial" pitchFamily="34" charset="0"/>
              </a:rPr>
              <a:t>Sala das Lutas Liberais</a:t>
            </a:r>
          </a:p>
          <a:p>
            <a:r>
              <a:rPr lang="pt-PT" sz="1000" dirty="0" smtClean="0">
                <a:latin typeface="Arial" pitchFamily="34" charset="0"/>
                <a:cs typeface="Arial" pitchFamily="34" charset="0"/>
              </a:rPr>
              <a:t>Sala Camões</a:t>
            </a:r>
          </a:p>
          <a:p>
            <a:r>
              <a:rPr lang="pt-PT" sz="1000" dirty="0" smtClean="0">
                <a:latin typeface="Arial" pitchFamily="34" charset="0"/>
                <a:cs typeface="Arial" pitchFamily="34" charset="0"/>
              </a:rPr>
              <a:t>Sala da Restauração</a:t>
            </a:r>
          </a:p>
          <a:p>
            <a:r>
              <a:rPr lang="pt-PT" sz="1000" u="sng" dirty="0" smtClean="0">
                <a:latin typeface="Arial" pitchFamily="34" charset="0"/>
                <a:cs typeface="Arial" pitchFamily="34" charset="0"/>
                <a:hlinkClick r:id="rId5" action="ppaction://hlinksldjump"/>
              </a:rPr>
              <a:t>Sala Infante D. Henrique</a:t>
            </a:r>
            <a:endParaRPr lang="pt-PT" sz="1000" u="sng" dirty="0" smtClean="0">
              <a:latin typeface="Arial" pitchFamily="34" charset="0"/>
              <a:cs typeface="Arial" pitchFamily="34" charset="0"/>
            </a:endParaRPr>
          </a:p>
          <a:p>
            <a:r>
              <a:rPr lang="pt-PT" sz="1000" dirty="0" smtClean="0">
                <a:latin typeface="Arial" pitchFamily="34" charset="0"/>
                <a:cs typeface="Arial" pitchFamily="34" charset="0"/>
              </a:rPr>
              <a:t>Sala Oriental</a:t>
            </a:r>
          </a:p>
          <a:p>
            <a:r>
              <a:rPr lang="pt-PT" sz="1000" u="sng" dirty="0" smtClean="0">
                <a:latin typeface="Arial" pitchFamily="34" charset="0"/>
                <a:cs typeface="Arial" pitchFamily="34" charset="0"/>
                <a:hlinkClick r:id="rId6" action="ppaction://hlinksldjump"/>
              </a:rPr>
              <a:t>Pátio dos Canhões</a:t>
            </a:r>
            <a:endParaRPr lang="pt-PT" sz="1000" u="sng" dirty="0" smtClean="0">
              <a:latin typeface="Arial" pitchFamily="34" charset="0"/>
              <a:cs typeface="Arial" pitchFamily="34" charset="0"/>
            </a:endParaRPr>
          </a:p>
          <a:p>
            <a:r>
              <a:rPr lang="pt-PT" sz="1000" dirty="0" smtClean="0">
                <a:latin typeface="Arial" pitchFamily="34" charset="0"/>
                <a:cs typeface="Arial" pitchFamily="34" charset="0"/>
              </a:rPr>
              <a:t>Exposição Temporária</a:t>
            </a:r>
          </a:p>
          <a:p>
            <a:r>
              <a:rPr lang="pt-PT" sz="1000" dirty="0" smtClean="0">
                <a:latin typeface="Arial" pitchFamily="34" charset="0"/>
                <a:cs typeface="Arial" pitchFamily="34" charset="0"/>
              </a:rPr>
              <a:t>Sala das Bandeiras</a:t>
            </a:r>
          </a:p>
          <a:p>
            <a:r>
              <a:rPr lang="pt-PT" sz="1000" u="sng" dirty="0" smtClean="0">
                <a:latin typeface="Arial" pitchFamily="34" charset="0"/>
                <a:cs typeface="Arial" pitchFamily="34" charset="0"/>
                <a:hlinkClick r:id="rId7" action="ppaction://hlinksldjump"/>
              </a:rPr>
              <a:t>Caves Manuelinas</a:t>
            </a:r>
            <a:endParaRPr lang="pt-PT" sz="1000" u="sng" dirty="0" smtClean="0">
              <a:latin typeface="Arial" pitchFamily="34" charset="0"/>
              <a:cs typeface="Arial" pitchFamily="34" charset="0"/>
            </a:endParaRPr>
          </a:p>
          <a:p>
            <a:r>
              <a:rPr lang="pt-PT" sz="1000" dirty="0" smtClean="0">
                <a:latin typeface="Arial" pitchFamily="34" charset="0"/>
                <a:cs typeface="Arial" pitchFamily="34" charset="0"/>
              </a:rPr>
              <a:t>Sala Mouzinho de Albuquerque</a:t>
            </a:r>
          </a:p>
          <a:p>
            <a:r>
              <a:rPr lang="pt-PT" sz="1000" dirty="0" smtClean="0">
                <a:latin typeface="Arial" pitchFamily="34" charset="0"/>
                <a:cs typeface="Arial" pitchFamily="34" charset="0"/>
              </a:rPr>
              <a:t>Sala D. Carlos</a:t>
            </a:r>
          </a:p>
          <a:p>
            <a:r>
              <a:rPr lang="pt-PT" sz="1000" u="sng" dirty="0" smtClean="0">
                <a:latin typeface="Arial" pitchFamily="34" charset="0"/>
                <a:cs typeface="Arial" pitchFamily="34" charset="0"/>
                <a:hlinkClick r:id="rId8" action="ppaction://hlinksldjump"/>
              </a:rPr>
              <a:t>Sala D. Álvares Pereira</a:t>
            </a:r>
            <a:endParaRPr lang="pt-PT" sz="1000" u="sng" dirty="0" smtClean="0">
              <a:latin typeface="Arial" pitchFamily="34" charset="0"/>
              <a:cs typeface="Arial" pitchFamily="34" charset="0"/>
            </a:endParaRPr>
          </a:p>
        </p:txBody>
      </p:sp>
      <p:grpSp>
        <p:nvGrpSpPr>
          <p:cNvPr id="18" name="Grupo 17"/>
          <p:cNvGrpSpPr/>
          <p:nvPr/>
        </p:nvGrpSpPr>
        <p:grpSpPr>
          <a:xfrm>
            <a:off x="76200" y="1371600"/>
            <a:ext cx="1828800" cy="5715000"/>
            <a:chOff x="152400" y="1371600"/>
            <a:chExt cx="1828800" cy="5715000"/>
          </a:xfrm>
        </p:grpSpPr>
        <p:pic>
          <p:nvPicPr>
            <p:cNvPr id="19" name="Picture 3"/>
            <p:cNvPicPr>
              <a:picLocks noChangeAspect="1" noChangeArrowheads="1"/>
            </p:cNvPicPr>
            <p:nvPr/>
          </p:nvPicPr>
          <p:blipFill>
            <a:blip r:embed="rId9" cstate="print"/>
            <a:srcRect b="80690"/>
            <a:stretch>
              <a:fillRect/>
            </a:stretch>
          </p:blipFill>
          <p:spPr bwMode="auto">
            <a:xfrm>
              <a:off x="171450" y="1371600"/>
              <a:ext cx="1733550" cy="1066800"/>
            </a:xfrm>
            <a:prstGeom prst="rect">
              <a:avLst/>
            </a:prstGeom>
            <a:noFill/>
            <a:ln w="9525">
              <a:noFill/>
              <a:miter lim="800000"/>
              <a:headEnd/>
              <a:tailEnd/>
            </a:ln>
          </p:spPr>
        </p:pic>
        <p:sp>
          <p:nvSpPr>
            <p:cNvPr id="20" name="CaixaDeTexto 19">
              <a:hlinkClick r:id="rId10"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1" name="CaixaDeTexto 20">
              <a:hlinkClick r:id="rId11"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2" name="CaixaDeTexto 21">
              <a:hlinkClick r:id="rId11"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3" name="CaixaDeTexto 22">
              <a:hlinkClick r:id="rId12"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4" name="CaixaDeTexto 23">
              <a:hlinkClick r:id="rId13"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5" name="CaixaDeTexto 24">
              <a:hlinkClick r:id="rId14"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6" name="CaixaDeTexto 25">
              <a:hlinkClick r:id="rId15"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27" name="CaixaDeTexto 26">
              <a:hlinkClick r:id="rId16"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28" name="CaixaDeTexto 27">
              <a:hlinkClick r:id="rId17"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29" name="CaixaDeTexto 28">
              <a:hlinkClick r:id="rId18"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0" name="CaixaDeTexto 29">
              <a:hlinkClick r:id="rId19"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1" name="Picture 3"/>
            <p:cNvPicPr>
              <a:picLocks noChangeAspect="1" noChangeArrowheads="1"/>
            </p:cNvPicPr>
            <p:nvPr/>
          </p:nvPicPr>
          <p:blipFill>
            <a:blip r:embed="rId9"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r="1111"/>
          <a:stretch>
            <a:fillRect/>
          </a:stretch>
        </p:blipFill>
        <p:spPr bwMode="auto">
          <a:xfrm>
            <a:off x="76200" y="0"/>
            <a:ext cx="6781800" cy="1283093"/>
          </a:xfrm>
          <a:prstGeom prst="rect">
            <a:avLst/>
          </a:prstGeom>
          <a:noFill/>
          <a:ln w="9525">
            <a:noFill/>
            <a:miter lim="800000"/>
            <a:headEnd/>
            <a:tailEnd/>
          </a:ln>
        </p:spPr>
      </p:pic>
      <p:sp>
        <p:nvSpPr>
          <p:cNvPr id="9" name="Rectângulo 8"/>
          <p:cNvSpPr/>
          <p:nvPr/>
        </p:nvSpPr>
        <p:spPr>
          <a:xfrm>
            <a:off x="2057400" y="2146042"/>
            <a:ext cx="4495800" cy="7632859"/>
          </a:xfrm>
          <a:prstGeom prst="rect">
            <a:avLst/>
          </a:prstGeom>
        </p:spPr>
        <p:txBody>
          <a:bodyPr wrap="square">
            <a:spAutoFit/>
          </a:bodyPr>
          <a:lstStyle/>
          <a:p>
            <a:pPr>
              <a:buFont typeface="Arial" pitchFamily="34" charset="0"/>
              <a:buChar char="•"/>
            </a:pPr>
            <a:r>
              <a:rPr lang="pt-PT" sz="1000" u="sng" dirty="0" smtClean="0">
                <a:latin typeface="Arial" pitchFamily="34" charset="0"/>
                <a:cs typeface="Arial" pitchFamily="34" charset="0"/>
              </a:rPr>
              <a:t>Sala Vasco da Gama</a:t>
            </a:r>
          </a:p>
          <a:p>
            <a:pPr>
              <a:buFont typeface="Arial" pitchFamily="34" charset="0"/>
              <a:buChar char="•"/>
            </a:pPr>
            <a:endParaRPr lang="pt-PT" sz="1000" u="sng" dirty="0" smtClean="0">
              <a:latin typeface="Arial" pitchFamily="34" charset="0"/>
              <a:cs typeface="Arial" pitchFamily="34" charset="0"/>
            </a:endParaRPr>
          </a:p>
          <a:p>
            <a:pPr>
              <a:buFont typeface="Arial" pitchFamily="34" charset="0"/>
              <a:buChar char="•"/>
            </a:pPr>
            <a:endParaRPr lang="pt-PT" sz="1000" u="sng" dirty="0" smtClean="0">
              <a:latin typeface="Arial" pitchFamily="34" charset="0"/>
              <a:cs typeface="Arial" pitchFamily="34" charset="0"/>
            </a:endParaRPr>
          </a:p>
          <a:p>
            <a:pPr algn="just"/>
            <a:r>
              <a:rPr lang="pt-PT" sz="1000" dirty="0" smtClean="0">
                <a:latin typeface="Arial" pitchFamily="34" charset="0"/>
                <a:cs typeface="Arial" pitchFamily="34" charset="0"/>
              </a:rPr>
              <a:t>Nesta Sala encontram-se expostos os mais antigos e belos exemplares de Artilharia presentes no Museu Militar, abrangendo os séculos XV e XVI.</a:t>
            </a:r>
          </a:p>
          <a:p>
            <a:pPr algn="just"/>
            <a:r>
              <a:rPr lang="pt-PT" sz="1000" dirty="0" smtClean="0">
                <a:latin typeface="Arial" pitchFamily="34" charset="0"/>
                <a:cs typeface="Arial" pitchFamily="34" charset="0"/>
              </a:rPr>
              <a:t>Como decoração das paredes desta, são apresentadas várias passagens d’</a:t>
            </a:r>
            <a:r>
              <a:rPr lang="pt-PT" sz="1000" i="1" dirty="0" smtClean="0">
                <a:latin typeface="Arial" pitchFamily="34" charset="0"/>
                <a:cs typeface="Arial" pitchFamily="34" charset="0"/>
              </a:rPr>
              <a:t>Os Lusíadas</a:t>
            </a:r>
            <a:r>
              <a:rPr lang="pt-PT" sz="1000" dirty="0" smtClean="0">
                <a:latin typeface="Arial" pitchFamily="34" charset="0"/>
                <a:cs typeface="Arial" pitchFamily="34" charset="0"/>
              </a:rPr>
              <a:t> através de telas alusivas à Descoberta do Caminho Marítimo para a Índia, da autoria do mestre pintor Carlos Reis.</a:t>
            </a:r>
          </a:p>
          <a:p>
            <a:pPr algn="just"/>
            <a:r>
              <a:rPr lang="pt-PT" sz="1000" dirty="0" smtClean="0">
                <a:latin typeface="Arial" pitchFamily="34" charset="0"/>
                <a:cs typeface="Arial" pitchFamily="34" charset="0"/>
              </a:rPr>
              <a:t> O teto é composto por um fragmento de uma tela maior, de </a:t>
            </a:r>
            <a:r>
              <a:rPr lang="pt-PT" sz="1000" dirty="0" err="1" smtClean="0">
                <a:latin typeface="Arial" pitchFamily="34" charset="0"/>
                <a:cs typeface="Arial" pitchFamily="34" charset="0"/>
              </a:rPr>
              <a:t>Manini</a:t>
            </a:r>
            <a:r>
              <a:rPr lang="pt-PT" sz="1000" dirty="0" smtClean="0">
                <a:latin typeface="Arial" pitchFamily="34" charset="0"/>
                <a:cs typeface="Arial" pitchFamily="34" charset="0"/>
              </a:rPr>
              <a:t>, onde estão representadas três ordens militares, isto é, a Ordem de Cristo, a Ordem de Avis e a Ordem Militar da Torre e Espada, do Valor, Lealdade e Mérito.</a:t>
            </a:r>
          </a:p>
          <a:p>
            <a:pPr algn="just"/>
            <a:endParaRPr lang="pt-PT" sz="1000" dirty="0" smtClean="0"/>
          </a:p>
          <a:p>
            <a:pPr algn="just"/>
            <a:endParaRPr lang="pt-PT" sz="1000" dirty="0" smtClean="0"/>
          </a:p>
          <a:p>
            <a:pPr algn="just"/>
            <a:endParaRPr lang="pt-PT" sz="1000" dirty="0" smtClean="0"/>
          </a:p>
          <a:p>
            <a:pPr lvl="1" algn="just"/>
            <a:endParaRPr lang="pt-PT" sz="1000" dirty="0" smtClean="0">
              <a:latin typeface="Arial" pitchFamily="34" charset="0"/>
              <a:cs typeface="Arial" pitchFamily="34" charset="0"/>
            </a:endParaRPr>
          </a:p>
          <a:p>
            <a:pPr lvl="1" algn="just"/>
            <a:endParaRPr lang="pt-PT" sz="1000" dirty="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just"/>
            <a:endParaRPr lang="pt-PT" sz="1000" dirty="0">
              <a:latin typeface="Arial" pitchFamily="34" charset="0"/>
              <a:cs typeface="Arial" pitchFamily="34" charset="0"/>
            </a:endParaRPr>
          </a:p>
          <a:p>
            <a:pPr lvl="1" algn="just"/>
            <a:endParaRPr lang="pt-PT" sz="1000" dirty="0" smtClean="0">
              <a:latin typeface="Arial" pitchFamily="34" charset="0"/>
              <a:cs typeface="Arial" pitchFamily="34" charset="0"/>
            </a:endParaRPr>
          </a:p>
          <a:p>
            <a:pPr lvl="1" algn="ctr"/>
            <a:r>
              <a:rPr lang="pt-PT" sz="1000" b="1" dirty="0" smtClean="0">
                <a:latin typeface="Arial" pitchFamily="34" charset="0"/>
                <a:cs typeface="Arial" pitchFamily="34" charset="0"/>
              </a:rPr>
              <a:t>Espalhafato, Bronze, </a:t>
            </a:r>
            <a:r>
              <a:rPr lang="pt-PT" sz="1000" b="1" dirty="0" smtClean="0">
                <a:latin typeface="Arial" pitchFamily="34" charset="0"/>
                <a:cs typeface="Arial" pitchFamily="34" charset="0"/>
              </a:rPr>
              <a:t>1533, </a:t>
            </a:r>
            <a:r>
              <a:rPr lang="pt-PT" sz="1000" b="1" dirty="0" smtClean="0">
                <a:latin typeface="Arial" pitchFamily="34" charset="0"/>
                <a:cs typeface="Arial" pitchFamily="34" charset="0"/>
              </a:rPr>
              <a:t>Índia Portuguesa</a:t>
            </a:r>
          </a:p>
          <a:p>
            <a:pPr lvl="1" algn="just"/>
            <a:r>
              <a:rPr lang="pt-PT" sz="1000" dirty="0">
                <a:latin typeface="Arial" pitchFamily="34" charset="0"/>
                <a:cs typeface="Arial" pitchFamily="34" charset="0"/>
              </a:rPr>
              <a:t>	</a:t>
            </a:r>
            <a:endParaRPr lang="pt-PT" sz="1000" dirty="0" smtClean="0">
              <a:latin typeface="Arial" pitchFamily="34" charset="0"/>
              <a:cs typeface="Arial" pitchFamily="34" charset="0"/>
            </a:endParaRPr>
          </a:p>
          <a:p>
            <a:pPr lvl="0"/>
            <a:r>
              <a:rPr lang="pt-PT" sz="1000" u="sng" dirty="0" smtClean="0">
                <a:latin typeface="Arial" pitchFamily="34" charset="0"/>
                <a:cs typeface="Arial" pitchFamily="34" charset="0"/>
              </a:rPr>
              <a:t>Dimensões:</a:t>
            </a:r>
          </a:p>
          <a:p>
            <a:pPr marL="171450" lvl="0" indent="-171450">
              <a:buFont typeface="Arial" panose="020B0604020202020204" pitchFamily="34" charset="0"/>
              <a:buChar char="•"/>
            </a:pPr>
            <a:r>
              <a:rPr lang="pt-PT" sz="1000" dirty="0" err="1" smtClean="0">
                <a:latin typeface="Arial" panose="020B0604020202020204" pitchFamily="34" charset="0"/>
                <a:cs typeface="Arial" panose="020B0604020202020204" pitchFamily="34" charset="0"/>
              </a:rPr>
              <a:t>Comp</a:t>
            </a:r>
            <a:r>
              <a:rPr lang="pt-PT" sz="1000" dirty="0">
                <a:latin typeface="Arial" panose="020B0604020202020204" pitchFamily="34" charset="0"/>
                <a:cs typeface="Arial" panose="020B0604020202020204" pitchFamily="34" charset="0"/>
              </a:rPr>
              <a:t>. Total – 331cm</a:t>
            </a:r>
          </a:p>
          <a:p>
            <a:pPr marL="171450" lvl="0" indent="-171450">
              <a:buFont typeface="Arial" panose="020B0604020202020204" pitchFamily="34" charset="0"/>
              <a:buChar char="•"/>
            </a:pPr>
            <a:r>
              <a:rPr lang="pt-PT" sz="1000" dirty="0" err="1">
                <a:latin typeface="Arial" panose="020B0604020202020204" pitchFamily="34" charset="0"/>
                <a:cs typeface="Arial" panose="020B0604020202020204" pitchFamily="34" charset="0"/>
              </a:rPr>
              <a:t>Comp</a:t>
            </a:r>
            <a:r>
              <a:rPr lang="pt-PT" sz="1000" dirty="0">
                <a:latin typeface="Arial" panose="020B0604020202020204" pitchFamily="34" charset="0"/>
                <a:cs typeface="Arial" panose="020B0604020202020204" pitchFamily="34" charset="0"/>
              </a:rPr>
              <a:t>. da alma – 284cm</a:t>
            </a:r>
          </a:p>
          <a:p>
            <a:pPr marL="171450" lvl="0" indent="-171450">
              <a:buFont typeface="Arial" panose="020B0604020202020204" pitchFamily="34" charset="0"/>
              <a:buChar char="•"/>
            </a:pPr>
            <a:r>
              <a:rPr lang="pt-PT" sz="1000" dirty="0">
                <a:latin typeface="Arial" panose="020B0604020202020204" pitchFamily="34" charset="0"/>
                <a:cs typeface="Arial" panose="020B0604020202020204" pitchFamily="34" charset="0"/>
              </a:rPr>
              <a:t>Largura (</a:t>
            </a:r>
            <a:r>
              <a:rPr lang="pt-PT" sz="1000" dirty="0" err="1">
                <a:latin typeface="Arial" panose="020B0604020202020204" pitchFamily="34" charset="0"/>
                <a:cs typeface="Arial" panose="020B0604020202020204" pitchFamily="34" charset="0"/>
              </a:rPr>
              <a:t>inc</a:t>
            </a:r>
            <a:r>
              <a:rPr lang="pt-PT" sz="1000" dirty="0">
                <a:latin typeface="Arial" panose="020B0604020202020204" pitchFamily="34" charset="0"/>
                <a:cs typeface="Arial" panose="020B0604020202020204" pitchFamily="34" charset="0"/>
              </a:rPr>
              <a:t>. munhões) – 110cm</a:t>
            </a:r>
          </a:p>
          <a:p>
            <a:pPr marL="171450" lvl="0" indent="-171450">
              <a:buFont typeface="Arial" panose="020B0604020202020204" pitchFamily="34" charset="0"/>
              <a:buChar char="•"/>
            </a:pPr>
            <a:r>
              <a:rPr lang="pt-PT" sz="1000" dirty="0">
                <a:latin typeface="Arial" panose="020B0604020202020204" pitchFamily="34" charset="0"/>
                <a:cs typeface="Arial" panose="020B0604020202020204" pitchFamily="34" charset="0"/>
              </a:rPr>
              <a:t>Cal. </a:t>
            </a:r>
            <a:r>
              <a:rPr lang="pt-PT" sz="1000" dirty="0" smtClean="0">
                <a:latin typeface="Arial" panose="020B0604020202020204" pitchFamily="34" charset="0"/>
                <a:cs typeface="Arial" panose="020B0604020202020204" pitchFamily="34" charset="0"/>
              </a:rPr>
              <a:t>44,7cm</a:t>
            </a:r>
          </a:p>
          <a:p>
            <a:pPr algn="just"/>
            <a:endParaRPr lang="pt-PT" sz="1000" u="sng" dirty="0" smtClean="0">
              <a:latin typeface="Arial" panose="020B0604020202020204" pitchFamily="34" charset="0"/>
              <a:cs typeface="Arial" panose="020B0604020202020204" pitchFamily="34" charset="0"/>
            </a:endParaRPr>
          </a:p>
          <a:p>
            <a:pPr algn="just"/>
            <a:r>
              <a:rPr lang="pt-PT" sz="1000" dirty="0" smtClean="0">
                <a:latin typeface="Arial" pitchFamily="34" charset="0"/>
                <a:cs typeface="Arial" pitchFamily="34" charset="0"/>
              </a:rPr>
              <a:t>Fundida por Francisco Reimão. </a:t>
            </a:r>
            <a:r>
              <a:rPr lang="pt-PT" sz="1000" dirty="0">
                <a:latin typeface="Arial" panose="020B0604020202020204" pitchFamily="34" charset="0"/>
                <a:cs typeface="Arial" panose="020B0604020202020204" pitchFamily="34" charset="0"/>
              </a:rPr>
              <a:t>Boca-de-fogo utilizada para bater muralhas.</a:t>
            </a:r>
          </a:p>
          <a:p>
            <a:pPr algn="just"/>
            <a:r>
              <a:rPr lang="pt-PT" sz="1000" dirty="0">
                <a:latin typeface="Arial" panose="020B0604020202020204" pitchFamily="34" charset="0"/>
                <a:cs typeface="Arial" panose="020B0604020202020204" pitchFamily="34" charset="0"/>
              </a:rPr>
              <a:t>Veio da Índia em 1897 para a Sociedade de Geografia que a ofereceu ao Museu Militar de Lisboa por ocasião das Comemorações Centenárias do Descobrimento da Índia</a:t>
            </a:r>
            <a:r>
              <a:rPr lang="pt-PT" sz="1000" dirty="0"/>
              <a:t>.</a:t>
            </a:r>
          </a:p>
          <a:p>
            <a:pPr algn="just"/>
            <a:endParaRPr lang="pt-PT" sz="1000" dirty="0" smtClean="0">
              <a:latin typeface="Arial" pitchFamily="34" charset="0"/>
              <a:cs typeface="Arial" pitchFamily="34" charset="0"/>
            </a:endParaRPr>
          </a:p>
          <a:p>
            <a:pPr lvl="1" algn="just">
              <a:buFont typeface="Arial" pitchFamily="34" charset="0"/>
              <a:buChar char="•"/>
            </a:pPr>
            <a:endParaRPr lang="pt-PT" sz="1000" dirty="0" smtClean="0"/>
          </a:p>
          <a:p>
            <a:pPr lvl="1" algn="just">
              <a:buFont typeface="Arial" pitchFamily="34" charset="0"/>
              <a:buChar char="•"/>
            </a:pPr>
            <a:endParaRPr lang="pt-PT" sz="1000" dirty="0" smtClean="0"/>
          </a:p>
          <a:p>
            <a:pPr lvl="1" algn="just">
              <a:buFont typeface="Arial" pitchFamily="34" charset="0"/>
              <a:buChar char="•"/>
            </a:pPr>
            <a:endParaRPr lang="pt-PT" sz="1000" dirty="0" smtClean="0"/>
          </a:p>
          <a:p>
            <a:pPr lvl="1" algn="just">
              <a:buFont typeface="Arial" pitchFamily="34" charset="0"/>
              <a:buChar char="•"/>
            </a:pPr>
            <a:endParaRPr lang="pt-PT" sz="1000" dirty="0" smtClean="0"/>
          </a:p>
          <a:p>
            <a:pPr lvl="1" algn="just">
              <a:buFont typeface="Arial" pitchFamily="34" charset="0"/>
              <a:buChar char="•"/>
            </a:pPr>
            <a:endParaRPr lang="pt-PT" sz="1000" dirty="0" smtClean="0"/>
          </a:p>
          <a:p>
            <a:pPr lvl="1" algn="ctr"/>
            <a:endParaRPr lang="pt-PT" sz="1000" b="1" dirty="0" smtClean="0"/>
          </a:p>
          <a:p>
            <a:pPr lvl="1" algn="ctr"/>
            <a:endParaRPr lang="pt-PT" sz="1000" b="1" dirty="0" smtClean="0"/>
          </a:p>
          <a:p>
            <a:pPr lvl="1" algn="just">
              <a:buFont typeface="Arial" pitchFamily="34" charset="0"/>
              <a:buChar char="•"/>
            </a:pPr>
            <a:endParaRPr lang="pt-PT" sz="1000" dirty="0" smtClean="0"/>
          </a:p>
          <a:p>
            <a:pPr algn="just"/>
            <a:endParaRPr lang="pt-PT" sz="1000" dirty="0" smtClean="0"/>
          </a:p>
          <a:p>
            <a:pPr algn="just"/>
            <a:endParaRPr lang="pt-PT" sz="1000" dirty="0" smtClean="0"/>
          </a:p>
          <a:p>
            <a:pPr algn="just"/>
            <a:endParaRPr lang="pt-PT" sz="1000" dirty="0" smtClean="0"/>
          </a:p>
          <a:p>
            <a:pPr algn="just"/>
            <a:r>
              <a:rPr lang="pt-PT" sz="1000" dirty="0" smtClean="0"/>
              <a:t/>
            </a:r>
            <a:br>
              <a:rPr lang="pt-PT" sz="1000" dirty="0" smtClean="0"/>
            </a:br>
            <a:r>
              <a:rPr lang="en-US" sz="1000" i="1" dirty="0" smtClean="0"/>
              <a:t/>
            </a:r>
            <a:br>
              <a:rPr lang="en-US" sz="1000" i="1" dirty="0" smtClean="0"/>
            </a:br>
            <a:endParaRPr lang="pt-PT" sz="1000" u="sng" dirty="0" smtClean="0">
              <a:latin typeface="Arial" pitchFamily="34" charset="0"/>
              <a:cs typeface="Arial" pitchFamily="34" charset="0"/>
            </a:endParaRPr>
          </a:p>
          <a:p>
            <a:pPr>
              <a:buFont typeface="Arial" pitchFamily="34" charset="0"/>
              <a:buChar char="•"/>
            </a:pPr>
            <a:endParaRPr lang="pt-PT" sz="1000" u="sng" dirty="0" smtClean="0">
              <a:latin typeface="Arial" pitchFamily="34" charset="0"/>
              <a:cs typeface="Arial" pitchFamily="34" charset="0"/>
            </a:endParaRPr>
          </a:p>
          <a:p>
            <a:endParaRPr lang="pt-PT" sz="1000" dirty="0"/>
          </a:p>
        </p:txBody>
      </p:sp>
      <p:pic>
        <p:nvPicPr>
          <p:cNvPr id="10" name="Imagem 9" descr="E:\Mestrado\Estágio\FOTOS\Artilharia\R26\R26 completa.jpg"/>
          <p:cNvPicPr/>
          <p:nvPr/>
        </p:nvPicPr>
        <p:blipFill>
          <a:blip r:embed="rId4" cstate="print"/>
          <a:srcRect/>
          <a:stretch>
            <a:fillRect/>
          </a:stretch>
        </p:blipFill>
        <p:spPr bwMode="auto">
          <a:xfrm>
            <a:off x="3124200" y="4343400"/>
            <a:ext cx="2743200" cy="762000"/>
          </a:xfrm>
          <a:prstGeom prst="rect">
            <a:avLst/>
          </a:prstGeom>
          <a:noFill/>
          <a:ln w="9525">
            <a:noFill/>
            <a:miter lim="800000"/>
            <a:headEnd/>
            <a:tailEnd/>
          </a:ln>
        </p:spPr>
      </p:pic>
      <p:sp>
        <p:nvSpPr>
          <p:cNvPr id="2" name="Seta para a esquerda 1">
            <a:hlinkClick r:id="rId5" action="ppaction://hlinksldjump"/>
          </p:cNvPr>
          <p:cNvSpPr/>
          <p:nvPr/>
        </p:nvSpPr>
        <p:spPr>
          <a:xfrm>
            <a:off x="2514600" y="7162800"/>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20" name="Grupo 19"/>
          <p:cNvGrpSpPr/>
          <p:nvPr/>
        </p:nvGrpSpPr>
        <p:grpSpPr>
          <a:xfrm>
            <a:off x="76200" y="1371600"/>
            <a:ext cx="1828800" cy="5715000"/>
            <a:chOff x="152400" y="1371600"/>
            <a:chExt cx="1828800" cy="5715000"/>
          </a:xfrm>
        </p:grpSpPr>
        <p:pic>
          <p:nvPicPr>
            <p:cNvPr id="21" name="Picture 3"/>
            <p:cNvPicPr>
              <a:picLocks noChangeAspect="1" noChangeArrowheads="1"/>
            </p:cNvPicPr>
            <p:nvPr/>
          </p:nvPicPr>
          <p:blipFill>
            <a:blip r:embed="rId6" cstate="print"/>
            <a:srcRect b="80690"/>
            <a:stretch>
              <a:fillRect/>
            </a:stretch>
          </p:blipFill>
          <p:spPr bwMode="auto">
            <a:xfrm>
              <a:off x="171450" y="1371600"/>
              <a:ext cx="1733550" cy="1066800"/>
            </a:xfrm>
            <a:prstGeom prst="rect">
              <a:avLst/>
            </a:prstGeom>
            <a:noFill/>
            <a:ln w="9525">
              <a:noFill/>
              <a:miter lim="800000"/>
              <a:headEnd/>
              <a:tailEnd/>
            </a:ln>
          </p:spPr>
        </p:pic>
        <p:sp>
          <p:nvSpPr>
            <p:cNvPr id="22" name="CaixaDeTexto 21">
              <a:hlinkClick r:id="rId7" action="ppaction://hlinksldjump"/>
            </p:cNvPr>
            <p:cNvSpPr txBox="1"/>
            <p:nvPr/>
          </p:nvSpPr>
          <p:spPr>
            <a:xfrm>
              <a:off x="152400" y="2466201"/>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Museu Militar de Lisboa</a:t>
              </a:r>
              <a:endParaRPr lang="pt-PT" sz="1100" dirty="0">
                <a:latin typeface="Arial" pitchFamily="34" charset="0"/>
                <a:cs typeface="Arial" pitchFamily="34" charset="0"/>
              </a:endParaRPr>
            </a:p>
          </p:txBody>
        </p:sp>
        <p:sp>
          <p:nvSpPr>
            <p:cNvPr id="23" name="CaixaDeTexto 22">
              <a:hlinkClick r:id="rId8" action="ppaction://hlinksldjump"/>
            </p:cNvPr>
            <p:cNvSpPr txBox="1"/>
            <p:nvPr/>
          </p:nvSpPr>
          <p:spPr>
            <a:xfrm>
              <a:off x="152400" y="28194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Historial</a:t>
              </a:r>
              <a:endParaRPr lang="pt-PT" sz="1100" dirty="0">
                <a:latin typeface="Arial" pitchFamily="34" charset="0"/>
                <a:cs typeface="Arial" pitchFamily="34" charset="0"/>
              </a:endParaRPr>
            </a:p>
          </p:txBody>
        </p:sp>
        <p:sp>
          <p:nvSpPr>
            <p:cNvPr id="24" name="CaixaDeTexto 23">
              <a:hlinkClick r:id="rId8" action="ppaction://hlinksldjump"/>
            </p:cNvPr>
            <p:cNvSpPr txBox="1"/>
            <p:nvPr/>
          </p:nvSpPr>
          <p:spPr>
            <a:xfrm>
              <a:off x="152400" y="31827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Historial</a:t>
              </a:r>
              <a:endParaRPr lang="pt-PT" sz="900" dirty="0">
                <a:latin typeface="Arial" pitchFamily="34" charset="0"/>
                <a:cs typeface="Arial" pitchFamily="34" charset="0"/>
              </a:endParaRPr>
            </a:p>
          </p:txBody>
        </p:sp>
        <p:sp>
          <p:nvSpPr>
            <p:cNvPr id="25" name="CaixaDeTexto 24">
              <a:hlinkClick r:id="rId9" action="ppaction://hlinksldjump"/>
            </p:cNvPr>
            <p:cNvSpPr txBox="1"/>
            <p:nvPr/>
          </p:nvSpPr>
          <p:spPr>
            <a:xfrm>
              <a:off x="152400" y="34875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Diretores</a:t>
              </a:r>
              <a:endParaRPr lang="pt-PT" sz="900" dirty="0">
                <a:latin typeface="Arial" pitchFamily="34" charset="0"/>
                <a:cs typeface="Arial" pitchFamily="34" charset="0"/>
              </a:endParaRPr>
            </a:p>
          </p:txBody>
        </p:sp>
        <p:sp>
          <p:nvSpPr>
            <p:cNvPr id="26" name="CaixaDeTexto 25">
              <a:hlinkClick r:id="rId10" action="ppaction://hlinksldjump"/>
            </p:cNvPr>
            <p:cNvSpPr txBox="1"/>
            <p:nvPr/>
          </p:nvSpPr>
          <p:spPr>
            <a:xfrm>
              <a:off x="152400" y="3792379"/>
              <a:ext cx="1828800" cy="230832"/>
            </a:xfrm>
            <a:prstGeom prst="rect">
              <a:avLst/>
            </a:prstGeom>
            <a:solidFill>
              <a:schemeClr val="bg1">
                <a:lumMod val="95000"/>
              </a:schemeClr>
            </a:solidFill>
            <a:ln>
              <a:solidFill>
                <a:schemeClr val="tx1"/>
              </a:solidFill>
            </a:ln>
          </p:spPr>
          <p:txBody>
            <a:bodyPr wrap="square" rtlCol="0">
              <a:spAutoFit/>
            </a:bodyPr>
            <a:lstStyle/>
            <a:p>
              <a:r>
                <a:rPr lang="pt-PT" sz="900" dirty="0" smtClean="0">
                  <a:latin typeface="Arial" pitchFamily="34" charset="0"/>
                  <a:cs typeface="Arial" pitchFamily="34" charset="0"/>
                </a:rPr>
                <a:t>Organização</a:t>
              </a:r>
              <a:endParaRPr lang="pt-PT" sz="900" dirty="0">
                <a:latin typeface="Arial" pitchFamily="34" charset="0"/>
                <a:cs typeface="Arial" pitchFamily="34" charset="0"/>
              </a:endParaRPr>
            </a:p>
          </p:txBody>
        </p:sp>
        <p:sp>
          <p:nvSpPr>
            <p:cNvPr id="27" name="CaixaDeTexto 26">
              <a:hlinkClick r:id="rId11" action="ppaction://hlinksldjump"/>
            </p:cNvPr>
            <p:cNvSpPr txBox="1"/>
            <p:nvPr/>
          </p:nvSpPr>
          <p:spPr>
            <a:xfrm>
              <a:off x="152400" y="41148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Heráldica</a:t>
              </a:r>
              <a:endParaRPr lang="pt-PT" sz="1100" dirty="0">
                <a:latin typeface="Arial" pitchFamily="34" charset="0"/>
                <a:cs typeface="Arial" pitchFamily="34" charset="0"/>
              </a:endParaRPr>
            </a:p>
          </p:txBody>
        </p:sp>
        <p:sp>
          <p:nvSpPr>
            <p:cNvPr id="28" name="CaixaDeTexto 27">
              <a:hlinkClick r:id="rId12" action="ppaction://hlinksldjump"/>
            </p:cNvPr>
            <p:cNvSpPr txBox="1"/>
            <p:nvPr/>
          </p:nvSpPr>
          <p:spPr>
            <a:xfrm>
              <a:off x="152400" y="44627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Atividades</a:t>
              </a:r>
              <a:endParaRPr lang="pt-PT" sz="1100" dirty="0">
                <a:latin typeface="Arial" pitchFamily="34" charset="0"/>
                <a:cs typeface="Arial" pitchFamily="34" charset="0"/>
              </a:endParaRPr>
            </a:p>
          </p:txBody>
        </p:sp>
        <p:sp>
          <p:nvSpPr>
            <p:cNvPr id="29" name="CaixaDeTexto 28">
              <a:hlinkClick r:id="rId13" action="ppaction://hlinksldjump"/>
            </p:cNvPr>
            <p:cNvSpPr txBox="1"/>
            <p:nvPr/>
          </p:nvSpPr>
          <p:spPr>
            <a:xfrm>
              <a:off x="152400" y="480060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Infraestruturas</a:t>
              </a:r>
              <a:endParaRPr lang="pt-PT" sz="1100" dirty="0">
                <a:latin typeface="Arial" pitchFamily="34" charset="0"/>
                <a:cs typeface="Arial" pitchFamily="34" charset="0"/>
              </a:endParaRPr>
            </a:p>
          </p:txBody>
        </p:sp>
        <p:sp>
          <p:nvSpPr>
            <p:cNvPr id="30" name="CaixaDeTexto 29">
              <a:hlinkClick r:id="rId14" action="ppaction://hlinksldjump"/>
            </p:cNvPr>
            <p:cNvSpPr txBox="1"/>
            <p:nvPr/>
          </p:nvSpPr>
          <p:spPr>
            <a:xfrm>
              <a:off x="152400" y="5148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Sites</a:t>
              </a:r>
              <a:endParaRPr lang="pt-PT" sz="1100" dirty="0">
                <a:latin typeface="Arial" pitchFamily="34" charset="0"/>
                <a:cs typeface="Arial" pitchFamily="34" charset="0"/>
              </a:endParaRPr>
            </a:p>
          </p:txBody>
        </p:sp>
        <p:sp>
          <p:nvSpPr>
            <p:cNvPr id="31" name="CaixaDeTexto 30">
              <a:hlinkClick r:id="rId15" action="ppaction://hlinksldjump"/>
            </p:cNvPr>
            <p:cNvSpPr txBox="1"/>
            <p:nvPr/>
          </p:nvSpPr>
          <p:spPr>
            <a:xfrm>
              <a:off x="152400" y="5529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Localização</a:t>
              </a:r>
              <a:endParaRPr lang="pt-PT" sz="1100" dirty="0">
                <a:latin typeface="Arial" pitchFamily="34" charset="0"/>
                <a:cs typeface="Arial" pitchFamily="34" charset="0"/>
              </a:endParaRPr>
            </a:p>
          </p:txBody>
        </p:sp>
        <p:sp>
          <p:nvSpPr>
            <p:cNvPr id="32" name="CaixaDeTexto 31">
              <a:hlinkClick r:id="rId16" action="ppaction://hlinksldjump"/>
            </p:cNvPr>
            <p:cNvSpPr txBox="1"/>
            <p:nvPr/>
          </p:nvSpPr>
          <p:spPr>
            <a:xfrm>
              <a:off x="152400" y="5910590"/>
              <a:ext cx="1828800" cy="261610"/>
            </a:xfrm>
            <a:prstGeom prst="rect">
              <a:avLst/>
            </a:prstGeom>
            <a:solidFill>
              <a:srgbClr val="C6C2C2"/>
            </a:solidFill>
            <a:ln>
              <a:solidFill>
                <a:schemeClr val="tx1"/>
              </a:solidFill>
            </a:ln>
          </p:spPr>
          <p:txBody>
            <a:bodyPr wrap="square" rtlCol="0">
              <a:spAutoFit/>
            </a:bodyPr>
            <a:lstStyle/>
            <a:p>
              <a:r>
                <a:rPr lang="pt-PT" sz="1100" dirty="0" smtClean="0">
                  <a:latin typeface="Arial" pitchFamily="34" charset="0"/>
                  <a:cs typeface="Arial" pitchFamily="34" charset="0"/>
                </a:rPr>
                <a:t>Publicações</a:t>
              </a:r>
              <a:endParaRPr lang="pt-PT" sz="1100" dirty="0">
                <a:latin typeface="Arial" pitchFamily="34" charset="0"/>
                <a:cs typeface="Arial" pitchFamily="34" charset="0"/>
              </a:endParaRPr>
            </a:p>
          </p:txBody>
        </p:sp>
        <p:pic>
          <p:nvPicPr>
            <p:cNvPr id="33" name="Picture 3"/>
            <p:cNvPicPr>
              <a:picLocks noChangeAspect="1" noChangeArrowheads="1"/>
            </p:cNvPicPr>
            <p:nvPr/>
          </p:nvPicPr>
          <p:blipFill>
            <a:blip r:embed="rId6" cstate="print"/>
            <a:srcRect l="9524" t="84138" r="9524" b="2069"/>
            <a:stretch>
              <a:fillRect/>
            </a:stretch>
          </p:blipFill>
          <p:spPr bwMode="auto">
            <a:xfrm>
              <a:off x="457200" y="6324600"/>
              <a:ext cx="1295400" cy="76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1998</Words>
  <Application>Microsoft Office PowerPoint</Application>
  <PresentationFormat>Apresentação no Ecrã (4:3)</PresentationFormat>
  <Paragraphs>631</Paragraphs>
  <Slides>18</Slides>
  <Notes>18</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18</vt:i4>
      </vt:variant>
    </vt:vector>
  </HeadingPairs>
  <TitlesOfParts>
    <vt:vector size="21" baseType="lpstr">
      <vt:lpstr>Arial</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Estela</dc:creator>
  <cp:lastModifiedBy>Estela Marzia</cp:lastModifiedBy>
  <cp:revision>98</cp:revision>
  <dcterms:created xsi:type="dcterms:W3CDTF">2013-01-19T11:41:52Z</dcterms:created>
  <dcterms:modified xsi:type="dcterms:W3CDTF">2014-01-13T10:56:21Z</dcterms:modified>
</cp:coreProperties>
</file>